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60"/>
  </p:notesMasterIdLst>
  <p:sldIdLst>
    <p:sldId id="443" r:id="rId2"/>
    <p:sldId id="509" r:id="rId3"/>
    <p:sldId id="413" r:id="rId4"/>
    <p:sldId id="490" r:id="rId5"/>
    <p:sldId id="414" r:id="rId6"/>
    <p:sldId id="445" r:id="rId7"/>
    <p:sldId id="510" r:id="rId8"/>
    <p:sldId id="482" r:id="rId9"/>
    <p:sldId id="455" r:id="rId10"/>
    <p:sldId id="457" r:id="rId11"/>
    <p:sldId id="491" r:id="rId12"/>
    <p:sldId id="505" r:id="rId13"/>
    <p:sldId id="494" r:id="rId14"/>
    <p:sldId id="492" r:id="rId15"/>
    <p:sldId id="519" r:id="rId16"/>
    <p:sldId id="520" r:id="rId17"/>
    <p:sldId id="483" r:id="rId18"/>
    <p:sldId id="456" r:id="rId19"/>
    <p:sldId id="511" r:id="rId20"/>
    <p:sldId id="512" r:id="rId21"/>
    <p:sldId id="829" r:id="rId22"/>
    <p:sldId id="828" r:id="rId23"/>
    <p:sldId id="521" r:id="rId24"/>
    <p:sldId id="506" r:id="rId25"/>
    <p:sldId id="513" r:id="rId26"/>
    <p:sldId id="514" r:id="rId27"/>
    <p:sldId id="515" r:id="rId28"/>
    <p:sldId id="827" r:id="rId29"/>
    <p:sldId id="826" r:id="rId30"/>
    <p:sldId id="507" r:id="rId31"/>
    <p:sldId id="526" r:id="rId32"/>
    <p:sldId id="508" r:id="rId33"/>
    <p:sldId id="523" r:id="rId34"/>
    <p:sldId id="524" r:id="rId35"/>
    <p:sldId id="525" r:id="rId36"/>
    <p:sldId id="404" r:id="rId37"/>
    <p:sldId id="516" r:id="rId38"/>
    <p:sldId id="528" r:id="rId39"/>
    <p:sldId id="338" r:id="rId40"/>
    <p:sldId id="823" r:id="rId41"/>
    <p:sldId id="586" r:id="rId42"/>
    <p:sldId id="467" r:id="rId43"/>
    <p:sldId id="475" r:id="rId44"/>
    <p:sldId id="484" r:id="rId45"/>
    <p:sldId id="485" r:id="rId46"/>
    <p:sldId id="476" r:id="rId47"/>
    <p:sldId id="468" r:id="rId48"/>
    <p:sldId id="825" r:id="rId49"/>
    <p:sldId id="527" r:id="rId50"/>
    <p:sldId id="824" r:id="rId51"/>
    <p:sldId id="629" r:id="rId52"/>
    <p:sldId id="628" r:id="rId53"/>
    <p:sldId id="501" r:id="rId54"/>
    <p:sldId id="522" r:id="rId55"/>
    <p:sldId id="440" r:id="rId56"/>
    <p:sldId id="439" r:id="rId57"/>
    <p:sldId id="441" r:id="rId58"/>
    <p:sldId id="474" r:id="rId5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DDDD"/>
    <a:srgbClr val="80FF00"/>
    <a:srgbClr val="FF08E0"/>
    <a:srgbClr val="32A5DD"/>
    <a:srgbClr val="2A92DD"/>
    <a:srgbClr val="1A3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4"/>
    <p:restoredTop sz="94649"/>
  </p:normalViewPr>
  <p:slideViewPr>
    <p:cSldViewPr snapToGrid="0" snapToObjects="1">
      <p:cViewPr varScale="1">
        <p:scale>
          <a:sx n="97" d="100"/>
          <a:sy n="97" d="100"/>
        </p:scale>
        <p:origin x="104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5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E033561-5D60-CA49-BD52-318A60F229C8}" type="datetimeFigureOut">
              <a:rPr lang="en-US"/>
              <a:pPr>
                <a:defRPr/>
              </a:pPr>
              <a:t>11/16/21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7F51868-3EE7-FD47-B282-8080F3216F94}" type="slidenum">
              <a:rPr lang="en-US"/>
              <a:pPr>
                <a:defRPr/>
              </a:pPr>
              <a:t>‹#›</a:t>
            </a:fld>
            <a:endParaRPr lang="en-US"/>
          </a:p>
        </p:txBody>
      </p:sp>
    </p:spTree>
    <p:extLst>
      <p:ext uri="{BB962C8B-B14F-4D97-AF65-F5344CB8AC3E}">
        <p14:creationId xmlns:p14="http://schemas.microsoft.com/office/powerpoint/2010/main" val="293078118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3</a:t>
            </a:fld>
            <a:endParaRPr lang="en-US"/>
          </a:p>
        </p:txBody>
      </p:sp>
    </p:spTree>
    <p:extLst>
      <p:ext uri="{BB962C8B-B14F-4D97-AF65-F5344CB8AC3E}">
        <p14:creationId xmlns:p14="http://schemas.microsoft.com/office/powerpoint/2010/main" val="274594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5BFE8AF-0D91-8344-A2C1-FC68B3DA3988}" type="slidenum">
              <a:rPr lang="en-US" smtClean="0"/>
              <a:pPr>
                <a:defRPr/>
              </a:pPr>
              <a:t>47</a:t>
            </a:fld>
            <a:endParaRPr lang="en-US"/>
          </a:p>
        </p:txBody>
      </p:sp>
    </p:spTree>
    <p:extLst>
      <p:ext uri="{BB962C8B-B14F-4D97-AF65-F5344CB8AC3E}">
        <p14:creationId xmlns:p14="http://schemas.microsoft.com/office/powerpoint/2010/main" val="253099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memory in the brain </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49D495-8E5C-EC4A-B9A2-9DEAFDE5656E}" type="slidenum">
              <a:rPr lang="en-US" sz="1200"/>
              <a:pPr eaLnBrk="1" fontAlgn="base" hangingPunct="1">
                <a:spcBef>
                  <a:spcPct val="0"/>
                </a:spcBef>
                <a:spcAft>
                  <a:spcPct val="0"/>
                </a:spcAft>
              </a:pPr>
              <a:t>54</a:t>
            </a:fld>
            <a:endParaRPr lang="en-US" sz="1200"/>
          </a:p>
        </p:txBody>
      </p:sp>
    </p:spTree>
    <p:extLst>
      <p:ext uri="{BB962C8B-B14F-4D97-AF65-F5344CB8AC3E}">
        <p14:creationId xmlns:p14="http://schemas.microsoft.com/office/powerpoint/2010/main" val="304569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memory in the brain </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49D495-8E5C-EC4A-B9A2-9DEAFDE5656E}" type="slidenum">
              <a:rPr lang="en-US" sz="1200"/>
              <a:pPr eaLnBrk="1" fontAlgn="base" hangingPunct="1">
                <a:spcBef>
                  <a:spcPct val="0"/>
                </a:spcBef>
                <a:spcAft>
                  <a:spcPct val="0"/>
                </a:spcAft>
              </a:pPr>
              <a:t>56</a:t>
            </a:fld>
            <a:endParaRPr lang="en-US" sz="1200"/>
          </a:p>
        </p:txBody>
      </p:sp>
    </p:spTree>
    <p:extLst>
      <p:ext uri="{BB962C8B-B14F-4D97-AF65-F5344CB8AC3E}">
        <p14:creationId xmlns:p14="http://schemas.microsoft.com/office/powerpoint/2010/main" val="278752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5</a:t>
            </a:fld>
            <a:endParaRPr lang="en-US"/>
          </a:p>
        </p:txBody>
      </p:sp>
    </p:spTree>
    <p:extLst>
      <p:ext uri="{BB962C8B-B14F-4D97-AF65-F5344CB8AC3E}">
        <p14:creationId xmlns:p14="http://schemas.microsoft.com/office/powerpoint/2010/main" val="423164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F54EA47-DDA3-E240-9028-B8920A8B256B}" type="slidenum">
              <a:rPr lang="en-US">
                <a:latin typeface="Arial" pitchFamily="-105" charset="0"/>
              </a:rPr>
              <a:pPr/>
              <a:t>36</a:t>
            </a:fld>
            <a:endParaRPr lang="en-US">
              <a:latin typeface="Arial" pitchFamily="-105" charset="0"/>
            </a:endParaRPr>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baseline="0" dirty="0">
              <a:latin typeface="Calibri"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00536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memory in the brain </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49D495-8E5C-EC4A-B9A2-9DEAFDE5656E}" type="slidenum">
              <a:rPr lang="en-US" sz="1200"/>
              <a:pPr eaLnBrk="1" fontAlgn="base" hangingPunct="1">
                <a:spcBef>
                  <a:spcPct val="0"/>
                </a:spcBef>
                <a:spcAft>
                  <a:spcPct val="0"/>
                </a:spcAft>
              </a:pPr>
              <a:t>39</a:t>
            </a:fld>
            <a:endParaRPr lang="en-US" sz="1200"/>
          </a:p>
        </p:txBody>
      </p:sp>
    </p:spTree>
    <p:extLst>
      <p:ext uri="{BB962C8B-B14F-4D97-AF65-F5344CB8AC3E}">
        <p14:creationId xmlns:p14="http://schemas.microsoft.com/office/powerpoint/2010/main" val="131491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38FB59-B6F3-5F45-931A-A4BA2BB87A35}" type="slidenum">
              <a:rPr lang="en-US" sz="1200"/>
              <a:pPr eaLnBrk="1" hangingPunct="1"/>
              <a:t>40</a:t>
            </a:fld>
            <a:endParaRPr lang="en-US" sz="1200"/>
          </a:p>
        </p:txBody>
      </p:sp>
    </p:spTree>
    <p:extLst>
      <p:ext uri="{BB962C8B-B14F-4D97-AF65-F5344CB8AC3E}">
        <p14:creationId xmlns:p14="http://schemas.microsoft.com/office/powerpoint/2010/main" val="303315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Calibri" charset="0"/>
                <a:ea typeface="ＭＳ Ｐゴシック" charset="0"/>
                <a:cs typeface="ＭＳ Ｐゴシック" charset="0"/>
              </a:defRPr>
            </a:lvl1pPr>
            <a:lvl2pPr marL="742950" indent="-285750" defTabSz="455613" eaLnBrk="0" hangingPunct="0">
              <a:defRPr sz="2400">
                <a:solidFill>
                  <a:schemeClr val="tx1"/>
                </a:solidFill>
                <a:latin typeface="Calibri" charset="0"/>
                <a:ea typeface="ＭＳ Ｐゴシック" charset="0"/>
              </a:defRPr>
            </a:lvl2pPr>
            <a:lvl3pPr marL="1143000" indent="-228600" defTabSz="455613" eaLnBrk="0" hangingPunct="0">
              <a:defRPr sz="2400">
                <a:solidFill>
                  <a:schemeClr val="tx1"/>
                </a:solidFill>
                <a:latin typeface="Calibri" charset="0"/>
                <a:ea typeface="ＭＳ Ｐゴシック" charset="0"/>
              </a:defRPr>
            </a:lvl3pPr>
            <a:lvl4pPr marL="1600200" indent="-228600" defTabSz="455613" eaLnBrk="0" hangingPunct="0">
              <a:defRPr sz="2400">
                <a:solidFill>
                  <a:schemeClr val="tx1"/>
                </a:solidFill>
                <a:latin typeface="Calibri" charset="0"/>
                <a:ea typeface="ＭＳ Ｐゴシック" charset="0"/>
              </a:defRPr>
            </a:lvl4pPr>
            <a:lvl5pPr marL="2057400" indent="-228600" defTabSz="455613"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887E281-091D-434C-BFA9-D1C872E88185}" type="slidenum">
              <a:rPr lang="en-US" sz="1200"/>
              <a:pPr eaLnBrk="1" hangingPunct="1"/>
              <a:t>41</a:t>
            </a:fld>
            <a:endParaRPr lang="en-US" sz="1200"/>
          </a:p>
        </p:txBody>
      </p:sp>
    </p:spTree>
    <p:extLst>
      <p:ext uri="{BB962C8B-B14F-4D97-AF65-F5344CB8AC3E}">
        <p14:creationId xmlns:p14="http://schemas.microsoft.com/office/powerpoint/2010/main" val="195521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control</a:t>
            </a:r>
            <a:r>
              <a:rPr lang="en-US" baseline="0" dirty="0"/>
              <a:t> cells at the millisecond timescale with light? </a:t>
            </a:r>
            <a:endParaRPr lang="en-US" dirty="0"/>
          </a:p>
          <a:p>
            <a:r>
              <a:rPr lang="en-US" dirty="0"/>
              <a:t>HOW DO WE KNOW which cells are active</a:t>
            </a:r>
            <a:r>
              <a:rPr lang="en-US" baseline="0" dirty="0"/>
              <a:t> during learning? </a:t>
            </a:r>
            <a:endParaRPr lang="en-US" dirty="0"/>
          </a:p>
          <a:p>
            <a:r>
              <a:rPr lang="en-US" baseline="0" dirty="0"/>
              <a:t>We COULD JUST DO c-</a:t>
            </a:r>
            <a:r>
              <a:rPr lang="en-US" baseline="0" dirty="0" err="1"/>
              <a:t>foS</a:t>
            </a:r>
            <a:r>
              <a:rPr lang="en-US" baseline="0" dirty="0"/>
              <a:t> CHR2 but we can’t control when it’s expressed and if the animal sneezes it’ll express c-</a:t>
            </a:r>
            <a:r>
              <a:rPr lang="en-US" baseline="0" dirty="0" err="1"/>
              <a:t>fos</a:t>
            </a:r>
            <a:endParaRPr lang="en-US" dirty="0"/>
          </a:p>
          <a:p>
            <a:r>
              <a:rPr lang="en-US" dirty="0" err="1"/>
              <a:t>ttA</a:t>
            </a:r>
            <a:r>
              <a:rPr lang="en-US" baseline="0" dirty="0"/>
              <a:t> = ACTIVATOR </a:t>
            </a:r>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42</a:t>
            </a:fld>
            <a:endParaRPr lang="en-US"/>
          </a:p>
        </p:txBody>
      </p:sp>
    </p:spTree>
    <p:extLst>
      <p:ext uri="{BB962C8B-B14F-4D97-AF65-F5344CB8AC3E}">
        <p14:creationId xmlns:p14="http://schemas.microsoft.com/office/powerpoint/2010/main" val="217264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memory in the brain </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49D495-8E5C-EC4A-B9A2-9DEAFDE5656E}" type="slidenum">
              <a:rPr lang="en-US" sz="1200"/>
              <a:pPr eaLnBrk="1" fontAlgn="base" hangingPunct="1">
                <a:spcBef>
                  <a:spcPct val="0"/>
                </a:spcBef>
                <a:spcAft>
                  <a:spcPct val="0"/>
                </a:spcAft>
              </a:pPr>
              <a:t>45</a:t>
            </a:fld>
            <a:endParaRPr lang="en-US" sz="1200"/>
          </a:p>
        </p:txBody>
      </p:sp>
    </p:spTree>
    <p:extLst>
      <p:ext uri="{BB962C8B-B14F-4D97-AF65-F5344CB8AC3E}">
        <p14:creationId xmlns:p14="http://schemas.microsoft.com/office/powerpoint/2010/main" val="247151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What could explain this finding besides reactivating a fear memory?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733B0DD-59B4-2D41-8A31-ED9AF159A5A7}" type="slidenum">
              <a:rPr lang="en-US" sz="1200"/>
              <a:pPr eaLnBrk="1" fontAlgn="base" hangingPunct="1">
                <a:spcBef>
                  <a:spcPct val="0"/>
                </a:spcBef>
                <a:spcAft>
                  <a:spcPct val="0"/>
                </a:spcAft>
              </a:pPr>
              <a:t>46</a:t>
            </a:fld>
            <a:endParaRPr lang="en-US" sz="1200"/>
          </a:p>
        </p:txBody>
      </p:sp>
    </p:spTree>
    <p:extLst>
      <p:ext uri="{BB962C8B-B14F-4D97-AF65-F5344CB8AC3E}">
        <p14:creationId xmlns:p14="http://schemas.microsoft.com/office/powerpoint/2010/main" val="367928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5F36380-C45B-DE47-9959-2198F14041F1}" type="datetimeFigureOut">
              <a:rPr lang="en-US"/>
              <a:pPr>
                <a:defRPr/>
              </a:pPr>
              <a:t>11/16/21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5E7A3E-FC28-5E42-A36A-EB19377BCE1C}" type="slidenum">
              <a:rPr lang="en-US"/>
              <a:pPr>
                <a:defRPr/>
              </a:pPr>
              <a:t>‹#›</a:t>
            </a:fld>
            <a:endParaRPr lang="en-US"/>
          </a:p>
        </p:txBody>
      </p:sp>
    </p:spTree>
    <p:extLst>
      <p:ext uri="{BB962C8B-B14F-4D97-AF65-F5344CB8AC3E}">
        <p14:creationId xmlns:p14="http://schemas.microsoft.com/office/powerpoint/2010/main" val="1818689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6C60EC-DBAF-5D47-9341-2D501F039148}" type="datetimeFigureOut">
              <a:rPr lang="en-US"/>
              <a:pPr>
                <a:defRPr/>
              </a:pPr>
              <a:t>11/16/21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C02387-E2A0-324C-B67F-562BE27B7291}" type="slidenum">
              <a:rPr lang="en-US"/>
              <a:pPr>
                <a:defRPr/>
              </a:pPr>
              <a:t>‹#›</a:t>
            </a:fld>
            <a:endParaRPr lang="en-US"/>
          </a:p>
        </p:txBody>
      </p:sp>
    </p:spTree>
    <p:extLst>
      <p:ext uri="{BB962C8B-B14F-4D97-AF65-F5344CB8AC3E}">
        <p14:creationId xmlns:p14="http://schemas.microsoft.com/office/powerpoint/2010/main" val="141491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E10C31-1975-7343-89CE-C9187AFA0FE6}" type="datetimeFigureOut">
              <a:rPr lang="en-US"/>
              <a:pPr>
                <a:defRPr/>
              </a:pPr>
              <a:t>11/16/21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BE0517-9D85-F845-8368-0B409AE891C9}" type="slidenum">
              <a:rPr lang="en-US"/>
              <a:pPr>
                <a:defRPr/>
              </a:pPr>
              <a:t>‹#›</a:t>
            </a:fld>
            <a:endParaRPr lang="en-US"/>
          </a:p>
        </p:txBody>
      </p:sp>
    </p:spTree>
    <p:extLst>
      <p:ext uri="{BB962C8B-B14F-4D97-AF65-F5344CB8AC3E}">
        <p14:creationId xmlns:p14="http://schemas.microsoft.com/office/powerpoint/2010/main" val="101053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923A58-744E-F94F-8EA7-02032A9AA9F1}" type="datetimeFigureOut">
              <a:rPr lang="en-US"/>
              <a:pPr>
                <a:defRPr/>
              </a:pPr>
              <a:t>11/16/21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16A8C-A762-EC4C-B3F0-6DA1BD846D72}" type="slidenum">
              <a:rPr lang="en-US"/>
              <a:pPr>
                <a:defRPr/>
              </a:pPr>
              <a:t>‹#›</a:t>
            </a:fld>
            <a:endParaRPr lang="en-US"/>
          </a:p>
        </p:txBody>
      </p:sp>
    </p:spTree>
    <p:extLst>
      <p:ext uri="{BB962C8B-B14F-4D97-AF65-F5344CB8AC3E}">
        <p14:creationId xmlns:p14="http://schemas.microsoft.com/office/powerpoint/2010/main" val="302525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9D90CE-27C3-4047-9F3B-0063A7C69DFD}" type="datetimeFigureOut">
              <a:rPr lang="en-US"/>
              <a:pPr>
                <a:defRPr/>
              </a:pPr>
              <a:t>11/16/21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EA7F46-E758-DD4D-8149-8E6ACD7AF416}" type="slidenum">
              <a:rPr lang="en-US"/>
              <a:pPr>
                <a:defRPr/>
              </a:pPr>
              <a:t>‹#›</a:t>
            </a:fld>
            <a:endParaRPr lang="en-US"/>
          </a:p>
        </p:txBody>
      </p:sp>
    </p:spTree>
    <p:extLst>
      <p:ext uri="{BB962C8B-B14F-4D97-AF65-F5344CB8AC3E}">
        <p14:creationId xmlns:p14="http://schemas.microsoft.com/office/powerpoint/2010/main" val="344921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A34670-FC4A-2B49-BB90-C77D1596935A}" type="datetimeFigureOut">
              <a:rPr lang="en-US"/>
              <a:pPr>
                <a:defRPr/>
              </a:pPr>
              <a:t>11/16/21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5121A1-9173-0A4E-85CC-89142A257834}" type="slidenum">
              <a:rPr lang="en-US"/>
              <a:pPr>
                <a:defRPr/>
              </a:pPr>
              <a:t>‹#›</a:t>
            </a:fld>
            <a:endParaRPr lang="en-US"/>
          </a:p>
        </p:txBody>
      </p:sp>
    </p:spTree>
    <p:extLst>
      <p:ext uri="{BB962C8B-B14F-4D97-AF65-F5344CB8AC3E}">
        <p14:creationId xmlns:p14="http://schemas.microsoft.com/office/powerpoint/2010/main" val="330427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20DF50-AD17-1F47-BD42-A4841CD88175}" type="datetimeFigureOut">
              <a:rPr lang="en-US"/>
              <a:pPr>
                <a:defRPr/>
              </a:pPr>
              <a:t>11/16/21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53FC9-3209-CB4E-B8BD-ED0A6AE8CA31}" type="slidenum">
              <a:rPr lang="en-US"/>
              <a:pPr>
                <a:defRPr/>
              </a:pPr>
              <a:t>‹#›</a:t>
            </a:fld>
            <a:endParaRPr lang="en-US"/>
          </a:p>
        </p:txBody>
      </p:sp>
    </p:spTree>
    <p:extLst>
      <p:ext uri="{BB962C8B-B14F-4D97-AF65-F5344CB8AC3E}">
        <p14:creationId xmlns:p14="http://schemas.microsoft.com/office/powerpoint/2010/main" val="179096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C842AA3-7468-3745-8CBC-11C1B1816AD9}" type="datetimeFigureOut">
              <a:rPr lang="en-US"/>
              <a:pPr>
                <a:defRPr/>
              </a:pPr>
              <a:t>11/16/21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DB8CC4-6B5B-A847-B280-CE2B5D7312F4}" type="slidenum">
              <a:rPr lang="en-US"/>
              <a:pPr>
                <a:defRPr/>
              </a:pPr>
              <a:t>‹#›</a:t>
            </a:fld>
            <a:endParaRPr lang="en-US"/>
          </a:p>
        </p:txBody>
      </p:sp>
    </p:spTree>
    <p:extLst>
      <p:ext uri="{BB962C8B-B14F-4D97-AF65-F5344CB8AC3E}">
        <p14:creationId xmlns:p14="http://schemas.microsoft.com/office/powerpoint/2010/main" val="344363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5286A3-E94C-1843-B220-E5613C04FF21}" type="datetimeFigureOut">
              <a:rPr lang="en-US"/>
              <a:pPr>
                <a:defRPr/>
              </a:pPr>
              <a:t>11/16/21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D2F31F-1173-7247-AE63-59503A231DB3}" type="slidenum">
              <a:rPr lang="en-US"/>
              <a:pPr>
                <a:defRPr/>
              </a:pPr>
              <a:t>‹#›</a:t>
            </a:fld>
            <a:endParaRPr lang="en-US"/>
          </a:p>
        </p:txBody>
      </p:sp>
    </p:spTree>
    <p:extLst>
      <p:ext uri="{BB962C8B-B14F-4D97-AF65-F5344CB8AC3E}">
        <p14:creationId xmlns:p14="http://schemas.microsoft.com/office/powerpoint/2010/main" val="89452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BD1B6C5-172A-8441-846C-27E245AF0E7A}" type="datetimeFigureOut">
              <a:rPr lang="en-US"/>
              <a:pPr>
                <a:defRPr/>
              </a:pPr>
              <a:t>11/16/21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F2D5C9-B25D-2A4D-8037-30E8B70C8001}" type="slidenum">
              <a:rPr lang="en-US"/>
              <a:pPr>
                <a:defRPr/>
              </a:pPr>
              <a:t>‹#›</a:t>
            </a:fld>
            <a:endParaRPr lang="en-US"/>
          </a:p>
        </p:txBody>
      </p:sp>
    </p:spTree>
    <p:extLst>
      <p:ext uri="{BB962C8B-B14F-4D97-AF65-F5344CB8AC3E}">
        <p14:creationId xmlns:p14="http://schemas.microsoft.com/office/powerpoint/2010/main" val="407412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3EA93-3CA6-0D4D-965D-3899B44C3AB1}" type="datetimeFigureOut">
              <a:rPr lang="en-US"/>
              <a:pPr>
                <a:defRPr/>
              </a:pPr>
              <a:t>11/16/21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2E526B-87B5-E040-88FB-113526925E49}" type="slidenum">
              <a:rPr lang="en-US"/>
              <a:pPr>
                <a:defRPr/>
              </a:pPr>
              <a:t>‹#›</a:t>
            </a:fld>
            <a:endParaRPr lang="en-US"/>
          </a:p>
        </p:txBody>
      </p:sp>
    </p:spTree>
    <p:extLst>
      <p:ext uri="{BB962C8B-B14F-4D97-AF65-F5344CB8AC3E}">
        <p14:creationId xmlns:p14="http://schemas.microsoft.com/office/powerpoint/2010/main" val="345293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9B7829E-D3A1-A642-856C-BB5E3C32DD53}" type="datetimeFigureOut">
              <a:rPr lang="en-US"/>
              <a:pPr>
                <a:defRPr/>
              </a:pPr>
              <a:t>11/16/21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87E7181-D6D5-CB4B-A94C-01717EE298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I64X7vHSHOE" TargetMode="External"/><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2.jpeg"/><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emf"/></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66.jpeg"/><Relationship Id="rId7" Type="http://schemas.openxmlformats.org/officeDocument/2006/relationships/image" Target="../media/image59.png"/><Relationship Id="rId12" Type="http://schemas.openxmlformats.org/officeDocument/2006/relationships/image" Target="../media/image7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1.jpeg"/><Relationship Id="rId5" Type="http://schemas.openxmlformats.org/officeDocument/2006/relationships/image" Target="../media/image68.jpeg"/><Relationship Id="rId10" Type="http://schemas.openxmlformats.org/officeDocument/2006/relationships/image" Target="../media/image70.png"/><Relationship Id="rId4" Type="http://schemas.openxmlformats.org/officeDocument/2006/relationships/image" Target="../media/image67.emf"/><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xuliu/Lab/Presentations/2013%20Harvard/Tonegawa%20Video.mov" TargetMode="External"/><Relationship Id="rId1" Type="http://schemas.microsoft.com/office/2007/relationships/media" Target="file://localhost/Users/xuliu/Lab/Presentations/2013%20Harvard/Tonegawa%20Video.mov" TargetMode="External"/><Relationship Id="rId5" Type="http://schemas.openxmlformats.org/officeDocument/2006/relationships/image" Target="../media/image73.png"/><Relationship Id="rId4"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hyperlink" Target="https://www.tedmed.com/talks/show?id=624548" TargetMode="External"/><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www.youtube.com/watch?v=FlGbznBmx8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4112" y="1453463"/>
            <a:ext cx="6834188" cy="5148420"/>
          </a:xfrm>
          <a:prstGeom prst="rect">
            <a:avLst/>
          </a:prstGeom>
          <a:ln>
            <a:solidFill>
              <a:srgbClr val="80FF00"/>
            </a:solidFill>
          </a:ln>
        </p:spPr>
      </p:pic>
      <p:sp>
        <p:nvSpPr>
          <p:cNvPr id="3" name="Title 1"/>
          <p:cNvSpPr>
            <a:spLocks noGrp="1"/>
          </p:cNvSpPr>
          <p:nvPr>
            <p:ph type="title"/>
          </p:nvPr>
        </p:nvSpPr>
        <p:spPr>
          <a:xfrm>
            <a:off x="457200" y="139700"/>
            <a:ext cx="8229600" cy="1155700"/>
          </a:xfrm>
          <a:ln>
            <a:solidFill>
              <a:srgbClr val="FFFF00"/>
            </a:solidFill>
            <a:miter lim="800000"/>
            <a:headEnd/>
            <a:tailEnd/>
          </a:ln>
        </p:spPr>
        <p:txBody>
          <a:bodyPr/>
          <a:lstStyle/>
          <a:p>
            <a:pPr eaLnBrk="1" hangingPunct="1"/>
            <a:r>
              <a:rPr lang="en-US" sz="4000" dirty="0">
                <a:solidFill>
                  <a:srgbClr val="FFFF00"/>
                </a:solidFill>
                <a:latin typeface="Calibri" charset="0"/>
              </a:rPr>
              <a:t>The optogenetic revolution</a:t>
            </a:r>
            <a:endParaRPr lang="en-US" sz="1200" i="1" dirty="0">
              <a:solidFill>
                <a:schemeClr val="tx2">
                  <a:lumMod val="20000"/>
                  <a:lumOff val="80000"/>
                </a:schemeClr>
              </a:solidFill>
              <a:latin typeface="Calibri" charset="0"/>
            </a:endParaRPr>
          </a:p>
        </p:txBody>
      </p:sp>
    </p:spTree>
    <p:extLst>
      <p:ext uri="{BB962C8B-B14F-4D97-AF65-F5344CB8AC3E}">
        <p14:creationId xmlns:p14="http://schemas.microsoft.com/office/powerpoint/2010/main" val="929450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2942"/>
          <a:stretch/>
        </p:blipFill>
        <p:spPr>
          <a:xfrm>
            <a:off x="1610365" y="2190538"/>
            <a:ext cx="5872476" cy="3922776"/>
          </a:xfrm>
          <a:prstGeom prst="rect">
            <a:avLst/>
          </a:prstGeom>
          <a:solidFill>
            <a:srgbClr val="FFFFFF"/>
          </a:solidFill>
        </p:spPr>
      </p:pic>
      <p:sp>
        <p:nvSpPr>
          <p:cNvPr id="2" name="Rectangle 1"/>
          <p:cNvSpPr/>
          <p:nvPr/>
        </p:nvSpPr>
        <p:spPr>
          <a:xfrm>
            <a:off x="101605" y="4450937"/>
            <a:ext cx="8767396" cy="18040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88903" y="5277088"/>
            <a:ext cx="8915400" cy="769441"/>
          </a:xfrm>
          <a:prstGeom prst="rect">
            <a:avLst/>
          </a:prstGeom>
          <a:noFill/>
          <a:ln w="9525">
            <a:solidFill>
              <a:srgbClr val="CCFFCC"/>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2200" dirty="0" err="1">
                <a:solidFill>
                  <a:schemeClr val="bg1"/>
                </a:solidFill>
              </a:rPr>
              <a:t>Optogenetics</a:t>
            </a:r>
            <a:r>
              <a:rPr lang="en-US" sz="2200" dirty="0">
                <a:solidFill>
                  <a:schemeClr val="bg1"/>
                </a:solidFill>
              </a:rPr>
              <a:t> enables terminal-specific, cell-type specific, or spatially restricted modulation of neural activity. </a:t>
            </a:r>
          </a:p>
        </p:txBody>
      </p:sp>
      <p:sp>
        <p:nvSpPr>
          <p:cNvPr id="6" name="Title 1"/>
          <p:cNvSpPr>
            <a:spLocks noGrp="1"/>
          </p:cNvSpPr>
          <p:nvPr>
            <p:ph type="title"/>
          </p:nvPr>
        </p:nvSpPr>
        <p:spPr>
          <a:xfrm>
            <a:off x="441702" y="341178"/>
            <a:ext cx="8229600" cy="1003300"/>
          </a:xfrm>
          <a:ln>
            <a:solidFill>
              <a:srgbClr val="FFFF00"/>
            </a:solidFill>
            <a:miter lim="800000"/>
            <a:headEnd/>
            <a:tailEnd/>
          </a:ln>
        </p:spPr>
        <p:txBody>
          <a:bodyPr/>
          <a:lstStyle/>
          <a:p>
            <a:pPr eaLnBrk="1" hangingPunct="1"/>
            <a:r>
              <a:rPr lang="en-US" dirty="0">
                <a:solidFill>
                  <a:srgbClr val="FFFF00"/>
                </a:solidFill>
                <a:latin typeface="Calibri" charset="0"/>
              </a:rPr>
              <a:t>Targeting the targets of brain cells</a:t>
            </a:r>
          </a:p>
        </p:txBody>
      </p:sp>
      <p:sp>
        <p:nvSpPr>
          <p:cNvPr id="3" name="TextBox 2">
            <a:extLst>
              <a:ext uri="{FF2B5EF4-FFF2-40B4-BE49-F238E27FC236}">
                <a16:creationId xmlns:a16="http://schemas.microsoft.com/office/drawing/2014/main" id="{13101B8D-CB3C-3A4A-8651-CA6C6BFFA9EC}"/>
              </a:ext>
            </a:extLst>
          </p:cNvPr>
          <p:cNvSpPr txBox="1"/>
          <p:nvPr/>
        </p:nvSpPr>
        <p:spPr>
          <a:xfrm>
            <a:off x="1783080" y="1728873"/>
            <a:ext cx="2932662" cy="461665"/>
          </a:xfrm>
          <a:prstGeom prst="rect">
            <a:avLst/>
          </a:prstGeom>
          <a:noFill/>
        </p:spPr>
        <p:txBody>
          <a:bodyPr wrap="none" rtlCol="0">
            <a:spAutoFit/>
          </a:bodyPr>
          <a:lstStyle/>
          <a:p>
            <a:r>
              <a:rPr lang="en-US" dirty="0">
                <a:solidFill>
                  <a:srgbClr val="FF0000"/>
                </a:solidFill>
              </a:rPr>
              <a:t>Laser over cell bodies</a:t>
            </a:r>
          </a:p>
        </p:txBody>
      </p:sp>
      <p:sp>
        <p:nvSpPr>
          <p:cNvPr id="7" name="TextBox 6">
            <a:extLst>
              <a:ext uri="{FF2B5EF4-FFF2-40B4-BE49-F238E27FC236}">
                <a16:creationId xmlns:a16="http://schemas.microsoft.com/office/drawing/2014/main" id="{356FC725-AC2A-A549-89D8-0BEE93F66583}"/>
              </a:ext>
            </a:extLst>
          </p:cNvPr>
          <p:cNvSpPr txBox="1"/>
          <p:nvPr/>
        </p:nvSpPr>
        <p:spPr>
          <a:xfrm>
            <a:off x="4715742" y="1728873"/>
            <a:ext cx="2253053" cy="461665"/>
          </a:xfrm>
          <a:prstGeom prst="rect">
            <a:avLst/>
          </a:prstGeom>
          <a:noFill/>
        </p:spPr>
        <p:txBody>
          <a:bodyPr wrap="none" rtlCol="0">
            <a:spAutoFit/>
          </a:bodyPr>
          <a:lstStyle/>
          <a:p>
            <a:r>
              <a:rPr lang="en-US" dirty="0">
                <a:solidFill>
                  <a:srgbClr val="FF0000"/>
                </a:solidFill>
              </a:rPr>
              <a:t>Laser over axons</a:t>
            </a:r>
          </a:p>
        </p:txBody>
      </p:sp>
    </p:spTree>
    <p:extLst>
      <p:ext uri="{BB962C8B-B14F-4D97-AF65-F5344CB8AC3E}">
        <p14:creationId xmlns:p14="http://schemas.microsoft.com/office/powerpoint/2010/main" val="151444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75242-A83B-1742-9FAD-F99DD52D7468}"/>
              </a:ext>
            </a:extLst>
          </p:cNvPr>
          <p:cNvPicPr>
            <a:picLocks noChangeAspect="1"/>
          </p:cNvPicPr>
          <p:nvPr/>
        </p:nvPicPr>
        <p:blipFill>
          <a:blip r:embed="rId2"/>
          <a:stretch>
            <a:fillRect/>
          </a:stretch>
        </p:blipFill>
        <p:spPr>
          <a:xfrm>
            <a:off x="912613" y="1858591"/>
            <a:ext cx="7226300" cy="3149600"/>
          </a:xfrm>
          <a:prstGeom prst="rect">
            <a:avLst/>
          </a:prstGeom>
          <a:solidFill>
            <a:schemeClr val="bg1"/>
          </a:solidFill>
        </p:spPr>
      </p:pic>
      <p:sp>
        <p:nvSpPr>
          <p:cNvPr id="3" name="Title 1">
            <a:extLst>
              <a:ext uri="{FF2B5EF4-FFF2-40B4-BE49-F238E27FC236}">
                <a16:creationId xmlns:a16="http://schemas.microsoft.com/office/drawing/2014/main" id="{B712121B-0B74-8140-9801-78EB23BF40E1}"/>
              </a:ext>
            </a:extLst>
          </p:cNvPr>
          <p:cNvSpPr>
            <a:spLocks noGrp="1"/>
          </p:cNvSpPr>
          <p:nvPr>
            <p:ph type="title"/>
          </p:nvPr>
        </p:nvSpPr>
        <p:spPr>
          <a:xfrm>
            <a:off x="457200" y="0"/>
            <a:ext cx="8229600" cy="1143000"/>
          </a:xfrm>
        </p:spPr>
        <p:txBody>
          <a:bodyPr/>
          <a:lstStyle/>
          <a:p>
            <a:r>
              <a:rPr lang="en-US" sz="3600" dirty="0">
                <a:solidFill>
                  <a:srgbClr val="FFFF00"/>
                </a:solidFill>
              </a:rPr>
              <a:t>A study in manipulating cell bodies</a:t>
            </a:r>
          </a:p>
        </p:txBody>
      </p:sp>
    </p:spTree>
    <p:extLst>
      <p:ext uri="{BB962C8B-B14F-4D97-AF65-F5344CB8AC3E}">
        <p14:creationId xmlns:p14="http://schemas.microsoft.com/office/powerpoint/2010/main" val="125064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03073" y="-3073961"/>
            <a:ext cx="11027099" cy="8284947"/>
            <a:chOff x="-273316" y="-1462825"/>
            <a:chExt cx="9320854" cy="7177178"/>
          </a:xfrm>
        </p:grpSpPr>
        <p:grpSp>
          <p:nvGrpSpPr>
            <p:cNvPr id="6" name="Group 5"/>
            <p:cNvGrpSpPr/>
            <p:nvPr/>
          </p:nvGrpSpPr>
          <p:grpSpPr>
            <a:xfrm>
              <a:off x="-273316" y="-1462825"/>
              <a:ext cx="5357955" cy="6858000"/>
              <a:chOff x="1655968" y="0"/>
              <a:chExt cx="5357955" cy="6858000"/>
            </a:xfrm>
          </p:grpSpPr>
          <p:pic>
            <p:nvPicPr>
              <p:cNvPr id="4" name="Picture 3"/>
              <p:cNvPicPr>
                <a:picLocks noChangeAspect="1"/>
              </p:cNvPicPr>
              <p:nvPr/>
            </p:nvPicPr>
            <p:blipFill>
              <a:blip r:embed="rId2"/>
              <a:stretch>
                <a:fillRect/>
              </a:stretch>
            </p:blipFill>
            <p:spPr>
              <a:xfrm>
                <a:off x="2108200" y="0"/>
                <a:ext cx="4905723" cy="6858000"/>
              </a:xfrm>
              <a:prstGeom prst="rect">
                <a:avLst/>
              </a:prstGeom>
            </p:spPr>
          </p:pic>
          <p:sp>
            <p:nvSpPr>
              <p:cNvPr id="5" name="Rectangle 4"/>
              <p:cNvSpPr/>
              <p:nvPr/>
            </p:nvSpPr>
            <p:spPr>
              <a:xfrm>
                <a:off x="1655968" y="0"/>
                <a:ext cx="5357955" cy="392230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p:cNvSpPr/>
            <p:nvPr/>
          </p:nvSpPr>
          <p:spPr>
            <a:xfrm>
              <a:off x="3689583" y="1792051"/>
              <a:ext cx="5357955" cy="392230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57200" y="1832551"/>
            <a:ext cx="3224516" cy="3416320"/>
          </a:xfrm>
          <a:prstGeom prst="rect">
            <a:avLst/>
          </a:prstGeom>
          <a:noFill/>
        </p:spPr>
        <p:txBody>
          <a:bodyPr wrap="square" rtlCol="0">
            <a:spAutoFit/>
          </a:bodyPr>
          <a:lstStyle/>
          <a:p>
            <a:pPr marL="342900" indent="-342900">
              <a:buFont typeface="Arial"/>
              <a:buChar char="•"/>
            </a:pPr>
            <a:r>
              <a:rPr lang="en-US" dirty="0">
                <a:solidFill>
                  <a:srgbClr val="FFFFFF"/>
                </a:solidFill>
              </a:rPr>
              <a:t>The hippocampus is highly active when recalling a recent memory</a:t>
            </a:r>
            <a:br>
              <a:rPr lang="en-US" dirty="0">
                <a:solidFill>
                  <a:srgbClr val="FFFFFF"/>
                </a:solidFill>
              </a:rPr>
            </a:br>
            <a:endParaRPr lang="en-US" dirty="0">
              <a:solidFill>
                <a:srgbClr val="FFFFFF"/>
              </a:solidFill>
            </a:endParaRPr>
          </a:p>
          <a:p>
            <a:pPr marL="342900" indent="-342900">
              <a:buFont typeface="Arial"/>
              <a:buChar char="•"/>
            </a:pPr>
            <a:r>
              <a:rPr lang="en-US" dirty="0">
                <a:solidFill>
                  <a:srgbClr val="FFFFFF"/>
                </a:solidFill>
              </a:rPr>
              <a:t>The prefrontal cortex is highly active when recalling a remote memory</a:t>
            </a:r>
          </a:p>
        </p:txBody>
      </p:sp>
      <p:sp>
        <p:nvSpPr>
          <p:cNvPr id="10" name="Title 1"/>
          <p:cNvSpPr>
            <a:spLocks noGrp="1"/>
          </p:cNvSpPr>
          <p:nvPr>
            <p:ph type="title"/>
          </p:nvPr>
        </p:nvSpPr>
        <p:spPr>
          <a:xfrm>
            <a:off x="457200" y="0"/>
            <a:ext cx="8229600" cy="1143000"/>
          </a:xfrm>
        </p:spPr>
        <p:txBody>
          <a:bodyPr/>
          <a:lstStyle/>
          <a:p>
            <a:r>
              <a:rPr lang="en-US" sz="3600" dirty="0">
                <a:solidFill>
                  <a:srgbClr val="FFFF00"/>
                </a:solidFill>
              </a:rPr>
              <a:t>Systems Consolidation of Memory</a:t>
            </a:r>
          </a:p>
        </p:txBody>
      </p:sp>
      <p:sp>
        <p:nvSpPr>
          <p:cNvPr id="11" name="Rectangle 10"/>
          <p:cNvSpPr/>
          <p:nvPr/>
        </p:nvSpPr>
        <p:spPr>
          <a:xfrm>
            <a:off x="5190477" y="1026110"/>
            <a:ext cx="2818625" cy="307777"/>
          </a:xfrm>
          <a:prstGeom prst="rect">
            <a:avLst/>
          </a:prstGeom>
        </p:spPr>
        <p:txBody>
          <a:bodyPr wrap="none">
            <a:spAutoFit/>
          </a:bodyPr>
          <a:lstStyle/>
          <a:p>
            <a:r>
              <a:rPr lang="en-US" sz="1400" dirty="0">
                <a:solidFill>
                  <a:srgbClr val="FFFFFF"/>
                </a:solidFill>
              </a:rPr>
              <a:t>Coronal sections of the rodent brain</a:t>
            </a:r>
            <a:endParaRPr lang="en-US" sz="1400" dirty="0"/>
          </a:p>
        </p:txBody>
      </p:sp>
      <p:pic>
        <p:nvPicPr>
          <p:cNvPr id="12" name="Picture 11">
            <a:extLst>
              <a:ext uri="{FF2B5EF4-FFF2-40B4-BE49-F238E27FC236}">
                <a16:creationId xmlns:a16="http://schemas.microsoft.com/office/drawing/2014/main" id="{5358458B-83AA-D44E-AEFF-4F8B8B9AFD4A}"/>
              </a:ext>
            </a:extLst>
          </p:cNvPr>
          <p:cNvPicPr>
            <a:picLocks noChangeAspect="1"/>
          </p:cNvPicPr>
          <p:nvPr/>
        </p:nvPicPr>
        <p:blipFill>
          <a:blip r:embed="rId3"/>
          <a:stretch>
            <a:fillRect/>
          </a:stretch>
        </p:blipFill>
        <p:spPr>
          <a:xfrm>
            <a:off x="4649883" y="4812388"/>
            <a:ext cx="4141524" cy="2045612"/>
          </a:xfrm>
          <a:prstGeom prst="rect">
            <a:avLst/>
          </a:prstGeom>
          <a:solidFill>
            <a:srgbClr val="FFFFFF"/>
          </a:solidFill>
        </p:spPr>
      </p:pic>
    </p:spTree>
    <p:extLst>
      <p:ext uri="{BB962C8B-B14F-4D97-AF65-F5344CB8AC3E}">
        <p14:creationId xmlns:p14="http://schemas.microsoft.com/office/powerpoint/2010/main" val="174913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DDFEB2-E4C6-DA40-ACD7-5C0312F6DD28}"/>
              </a:ext>
            </a:extLst>
          </p:cNvPr>
          <p:cNvPicPr>
            <a:picLocks noChangeAspect="1"/>
          </p:cNvPicPr>
          <p:nvPr/>
        </p:nvPicPr>
        <p:blipFill>
          <a:blip r:embed="rId2"/>
          <a:stretch>
            <a:fillRect/>
          </a:stretch>
        </p:blipFill>
        <p:spPr>
          <a:xfrm>
            <a:off x="4166998" y="1588021"/>
            <a:ext cx="4744527" cy="2675602"/>
          </a:xfrm>
          <a:prstGeom prst="rect">
            <a:avLst/>
          </a:prstGeom>
          <a:solidFill>
            <a:schemeClr val="bg1"/>
          </a:solidFill>
        </p:spPr>
      </p:pic>
      <p:pic>
        <p:nvPicPr>
          <p:cNvPr id="6" name="Picture 5">
            <a:extLst>
              <a:ext uri="{FF2B5EF4-FFF2-40B4-BE49-F238E27FC236}">
                <a16:creationId xmlns:a16="http://schemas.microsoft.com/office/drawing/2014/main" id="{CE6F3BAE-7793-9442-9FCD-1D8C8E9E1730}"/>
              </a:ext>
            </a:extLst>
          </p:cNvPr>
          <p:cNvPicPr>
            <a:picLocks noChangeAspect="1"/>
          </p:cNvPicPr>
          <p:nvPr/>
        </p:nvPicPr>
        <p:blipFill>
          <a:blip r:embed="rId3"/>
          <a:stretch>
            <a:fillRect/>
          </a:stretch>
        </p:blipFill>
        <p:spPr>
          <a:xfrm>
            <a:off x="4166998" y="4263623"/>
            <a:ext cx="2047823" cy="2470390"/>
          </a:xfrm>
          <a:prstGeom prst="rect">
            <a:avLst/>
          </a:prstGeom>
          <a:solidFill>
            <a:schemeClr val="bg1"/>
          </a:solidFill>
        </p:spPr>
      </p:pic>
      <p:sp>
        <p:nvSpPr>
          <p:cNvPr id="2" name="Rectangle 1">
            <a:extLst>
              <a:ext uri="{FF2B5EF4-FFF2-40B4-BE49-F238E27FC236}">
                <a16:creationId xmlns:a16="http://schemas.microsoft.com/office/drawing/2014/main" id="{BE0303B1-260D-FF41-A3ED-43FE423AB3A2}"/>
              </a:ext>
            </a:extLst>
          </p:cNvPr>
          <p:cNvSpPr/>
          <p:nvPr/>
        </p:nvSpPr>
        <p:spPr>
          <a:xfrm>
            <a:off x="441702" y="2144930"/>
            <a:ext cx="3395991" cy="3785652"/>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Optogenetic inhibition of the hippocampus impaired acquisition and retrieval of recent memories (1 day old)</a:t>
            </a:r>
          </a:p>
          <a:p>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Optogenetic inhibition of the hippocampus </a:t>
            </a:r>
            <a:r>
              <a:rPr lang="en-US" sz="2000" u="sng" dirty="0">
                <a:solidFill>
                  <a:schemeClr val="accent1">
                    <a:lumMod val="60000"/>
                    <a:lumOff val="40000"/>
                  </a:schemeClr>
                </a:solidFill>
                <a:latin typeface="Arial" charset="0"/>
                <a:cs typeface="Arial" charset="0"/>
              </a:rPr>
              <a:t>impaired retrieval of remote memories (28 days old)</a:t>
            </a:r>
            <a:endParaRPr lang="en-US" sz="2000" u="sng" dirty="0"/>
          </a:p>
        </p:txBody>
      </p:sp>
      <p:sp>
        <p:nvSpPr>
          <p:cNvPr id="7" name="Title 1">
            <a:extLst>
              <a:ext uri="{FF2B5EF4-FFF2-40B4-BE49-F238E27FC236}">
                <a16:creationId xmlns:a16="http://schemas.microsoft.com/office/drawing/2014/main" id="{3A384092-09EA-3F4A-ACD4-FB4565082168}"/>
              </a:ext>
            </a:extLst>
          </p:cNvPr>
          <p:cNvSpPr>
            <a:spLocks noGrp="1"/>
          </p:cNvSpPr>
          <p:nvPr>
            <p:ph type="title"/>
          </p:nvPr>
        </p:nvSpPr>
        <p:spPr>
          <a:xfrm>
            <a:off x="441702" y="341178"/>
            <a:ext cx="8229600" cy="1003300"/>
          </a:xfrm>
          <a:ln>
            <a:solidFill>
              <a:srgbClr val="FFFF00"/>
            </a:solidFill>
            <a:miter lim="800000"/>
            <a:headEnd/>
            <a:tailEnd/>
          </a:ln>
        </p:spPr>
        <p:txBody>
          <a:bodyPr/>
          <a:lstStyle/>
          <a:p>
            <a:pPr eaLnBrk="1" hangingPunct="1"/>
            <a:r>
              <a:rPr lang="en-US" dirty="0">
                <a:solidFill>
                  <a:srgbClr val="FFFF00"/>
                </a:solidFill>
                <a:latin typeface="Calibri" charset="0"/>
              </a:rPr>
              <a:t>Goshen et al. Cell, 2011</a:t>
            </a:r>
          </a:p>
        </p:txBody>
      </p:sp>
      <p:sp>
        <p:nvSpPr>
          <p:cNvPr id="9" name="Rectangle 8">
            <a:extLst>
              <a:ext uri="{FF2B5EF4-FFF2-40B4-BE49-F238E27FC236}">
                <a16:creationId xmlns:a16="http://schemas.microsoft.com/office/drawing/2014/main" id="{6752BB83-09D7-CC43-A2FB-85E6232E4C6E}"/>
              </a:ext>
            </a:extLst>
          </p:cNvPr>
          <p:cNvSpPr/>
          <p:nvPr/>
        </p:nvSpPr>
        <p:spPr>
          <a:xfrm>
            <a:off x="6385302" y="4683210"/>
            <a:ext cx="3031781" cy="1477328"/>
          </a:xfrm>
          <a:prstGeom prst="rect">
            <a:avLst/>
          </a:prstGeom>
        </p:spPr>
        <p:txBody>
          <a:bodyPr wrap="square">
            <a:spAutoFit/>
          </a:bodyPr>
          <a:lstStyle/>
          <a:p>
            <a:r>
              <a:rPr lang="en-US" sz="1800" dirty="0">
                <a:solidFill>
                  <a:schemeClr val="accent1">
                    <a:lumMod val="60000"/>
                    <a:lumOff val="40000"/>
                  </a:schemeClr>
                </a:solidFill>
                <a:latin typeface="Arial" charset="0"/>
                <a:cs typeface="Arial" charset="0"/>
              </a:rPr>
              <a:t>Why would optogenetic inhibition of hippocampus lead to a remote memory deficit? </a:t>
            </a:r>
          </a:p>
          <a:p>
            <a:pPr marL="342900" indent="-342900">
              <a:buFont typeface="Arial" panose="020B0604020202020204" pitchFamily="34" charset="0"/>
              <a:buChar char="•"/>
            </a:pPr>
            <a:endParaRPr lang="en-US" sz="18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237203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1B4AF-54F5-A147-9FC1-16B99ECDC163}"/>
              </a:ext>
            </a:extLst>
          </p:cNvPr>
          <p:cNvPicPr>
            <a:picLocks noChangeAspect="1"/>
          </p:cNvPicPr>
          <p:nvPr/>
        </p:nvPicPr>
        <p:blipFill>
          <a:blip r:embed="rId2"/>
          <a:stretch>
            <a:fillRect/>
          </a:stretch>
        </p:blipFill>
        <p:spPr>
          <a:xfrm>
            <a:off x="4099560" y="2469802"/>
            <a:ext cx="4687571" cy="3477875"/>
          </a:xfrm>
          <a:prstGeom prst="rect">
            <a:avLst/>
          </a:prstGeom>
          <a:solidFill>
            <a:schemeClr val="bg1"/>
          </a:solidFill>
        </p:spPr>
      </p:pic>
      <p:sp>
        <p:nvSpPr>
          <p:cNvPr id="7" name="Rectangle 6">
            <a:extLst>
              <a:ext uri="{FF2B5EF4-FFF2-40B4-BE49-F238E27FC236}">
                <a16:creationId xmlns:a16="http://schemas.microsoft.com/office/drawing/2014/main" id="{14AAD275-0E50-AF4D-901E-C7FD8F8A1735}"/>
              </a:ext>
            </a:extLst>
          </p:cNvPr>
          <p:cNvSpPr/>
          <p:nvPr/>
        </p:nvSpPr>
        <p:spPr>
          <a:xfrm>
            <a:off x="106680" y="2069692"/>
            <a:ext cx="3992880" cy="4278094"/>
          </a:xfrm>
          <a:prstGeom prst="rect">
            <a:avLst/>
          </a:prstGeom>
        </p:spPr>
        <p:txBody>
          <a:bodyPr wrap="square">
            <a:spAutoFit/>
          </a:bodyPr>
          <a:lstStyle/>
          <a:p>
            <a:pPr marL="342900" indent="-342900">
              <a:buFont typeface="Arial" panose="020B0604020202020204" pitchFamily="34" charset="0"/>
              <a:buChar char="•"/>
            </a:pPr>
            <a:r>
              <a:rPr lang="en-US" sz="1700" dirty="0">
                <a:solidFill>
                  <a:schemeClr val="accent1">
                    <a:lumMod val="60000"/>
                    <a:lumOff val="40000"/>
                  </a:schemeClr>
                </a:solidFill>
                <a:latin typeface="Arial" charset="0"/>
                <a:cs typeface="Arial" charset="0"/>
              </a:rPr>
              <a:t>Prolonged inhibition of the hippocampus leads to *no* deficit, perhaps mimicking the timescale that drugs like </a:t>
            </a:r>
            <a:r>
              <a:rPr lang="en-US" sz="1700" dirty="0" err="1">
                <a:solidFill>
                  <a:schemeClr val="accent1">
                    <a:lumMod val="60000"/>
                    <a:lumOff val="40000"/>
                  </a:schemeClr>
                </a:solidFill>
                <a:latin typeface="Arial" charset="0"/>
                <a:cs typeface="Arial" charset="0"/>
              </a:rPr>
              <a:t>anisomycin</a:t>
            </a:r>
            <a:r>
              <a:rPr lang="en-US" sz="1700" dirty="0">
                <a:solidFill>
                  <a:schemeClr val="accent1">
                    <a:lumMod val="60000"/>
                    <a:lumOff val="40000"/>
                  </a:schemeClr>
                </a:solidFill>
                <a:latin typeface="Arial" charset="0"/>
                <a:cs typeface="Arial" charset="0"/>
              </a:rPr>
              <a:t> work on</a:t>
            </a:r>
          </a:p>
          <a:p>
            <a:pPr marL="342900" indent="-342900">
              <a:buFont typeface="Arial" panose="020B0604020202020204" pitchFamily="34" charset="0"/>
              <a:buChar char="•"/>
            </a:pPr>
            <a:endParaRPr lang="en-US" sz="17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700" dirty="0">
                <a:solidFill>
                  <a:schemeClr val="accent1">
                    <a:lumMod val="60000"/>
                    <a:lumOff val="40000"/>
                  </a:schemeClr>
                </a:solidFill>
                <a:latin typeface="Arial" charset="0"/>
                <a:cs typeface="Arial" charset="0"/>
              </a:rPr>
              <a:t>Acute (optogenetic, “precise”) inhibition of the hippocampus leads to a deficit</a:t>
            </a:r>
          </a:p>
          <a:p>
            <a:pPr marL="342900" indent="-342900">
              <a:buFont typeface="Arial" panose="020B0604020202020204" pitchFamily="34" charset="0"/>
              <a:buChar char="•"/>
            </a:pPr>
            <a:endParaRPr lang="en-US" sz="17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700" dirty="0">
                <a:solidFill>
                  <a:schemeClr val="accent1">
                    <a:lumMod val="60000"/>
                    <a:lumOff val="40000"/>
                  </a:schemeClr>
                </a:solidFill>
                <a:latin typeface="Arial" charset="0"/>
                <a:cs typeface="Arial" charset="0"/>
              </a:rPr>
              <a:t>Is the brain given enough time to compensate when the inhibition is long, e.g. drug inhibition? </a:t>
            </a:r>
          </a:p>
          <a:p>
            <a:pPr marL="342900" indent="-342900">
              <a:buFont typeface="Arial" panose="020B0604020202020204" pitchFamily="34" charset="0"/>
              <a:buChar char="•"/>
            </a:pPr>
            <a:endParaRPr lang="en-US" sz="17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700" dirty="0">
                <a:solidFill>
                  <a:schemeClr val="accent1">
                    <a:lumMod val="60000"/>
                    <a:lumOff val="40000"/>
                  </a:schemeClr>
                </a:solidFill>
                <a:latin typeface="Arial" charset="0"/>
                <a:cs typeface="Arial" charset="0"/>
              </a:rPr>
              <a:t>During prolonged inhibition,</a:t>
            </a:r>
            <a:r>
              <a:rPr lang="en-US" sz="1700" u="sng" dirty="0">
                <a:solidFill>
                  <a:schemeClr val="accent1">
                    <a:lumMod val="60000"/>
                    <a:lumOff val="40000"/>
                  </a:schemeClr>
                </a:solidFill>
                <a:latin typeface="Arial" charset="0"/>
                <a:cs typeface="Arial" charset="0"/>
              </a:rPr>
              <a:t> </a:t>
            </a:r>
            <a:r>
              <a:rPr lang="en-US" sz="1700" b="1" u="sng" dirty="0">
                <a:solidFill>
                  <a:schemeClr val="accent1">
                    <a:lumMod val="60000"/>
                    <a:lumOff val="40000"/>
                  </a:schemeClr>
                </a:solidFill>
                <a:latin typeface="Arial" charset="0"/>
                <a:cs typeface="Arial" charset="0"/>
              </a:rPr>
              <a:t>the </a:t>
            </a:r>
            <a:r>
              <a:rPr lang="en-US" sz="1700" b="1" u="sng" dirty="0" err="1">
                <a:solidFill>
                  <a:schemeClr val="accent1">
                    <a:lumMod val="60000"/>
                    <a:lumOff val="40000"/>
                  </a:schemeClr>
                </a:solidFill>
                <a:latin typeface="Arial" charset="0"/>
                <a:cs typeface="Arial" charset="0"/>
              </a:rPr>
              <a:t>pfc</a:t>
            </a:r>
            <a:r>
              <a:rPr lang="en-US" sz="1700" b="1" u="sng" dirty="0">
                <a:solidFill>
                  <a:schemeClr val="accent1">
                    <a:lumMod val="60000"/>
                    <a:lumOff val="40000"/>
                  </a:schemeClr>
                </a:solidFill>
                <a:latin typeface="Arial" charset="0"/>
                <a:cs typeface="Arial" charset="0"/>
              </a:rPr>
              <a:t> now takes over and compensates and the animal freezes</a:t>
            </a:r>
            <a:endParaRPr lang="en-US" sz="1700" u="sng" dirty="0"/>
          </a:p>
        </p:txBody>
      </p:sp>
      <p:sp>
        <p:nvSpPr>
          <p:cNvPr id="8" name="Title 1">
            <a:extLst>
              <a:ext uri="{FF2B5EF4-FFF2-40B4-BE49-F238E27FC236}">
                <a16:creationId xmlns:a16="http://schemas.microsoft.com/office/drawing/2014/main" id="{FB91D925-744F-E04B-8922-385224D788BE}"/>
              </a:ext>
            </a:extLst>
          </p:cNvPr>
          <p:cNvSpPr>
            <a:spLocks noGrp="1"/>
          </p:cNvSpPr>
          <p:nvPr>
            <p:ph type="title"/>
          </p:nvPr>
        </p:nvSpPr>
        <p:spPr>
          <a:xfrm>
            <a:off x="441702" y="341178"/>
            <a:ext cx="8229600" cy="1003300"/>
          </a:xfrm>
          <a:ln>
            <a:solidFill>
              <a:srgbClr val="FFFF00"/>
            </a:solidFill>
            <a:miter lim="800000"/>
            <a:headEnd/>
            <a:tailEnd/>
          </a:ln>
        </p:spPr>
        <p:txBody>
          <a:bodyPr/>
          <a:lstStyle/>
          <a:p>
            <a:pPr eaLnBrk="1" hangingPunct="1"/>
            <a:r>
              <a:rPr lang="en-US" dirty="0">
                <a:solidFill>
                  <a:srgbClr val="FFFF00"/>
                </a:solidFill>
                <a:latin typeface="Calibri" charset="0"/>
              </a:rPr>
              <a:t>Goshen et al. Cell, 2011</a:t>
            </a:r>
          </a:p>
        </p:txBody>
      </p:sp>
    </p:spTree>
    <p:extLst>
      <p:ext uri="{BB962C8B-B14F-4D97-AF65-F5344CB8AC3E}">
        <p14:creationId xmlns:p14="http://schemas.microsoft.com/office/powerpoint/2010/main" val="111801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54500" y="382437"/>
            <a:ext cx="4762500" cy="5300635"/>
          </a:xfrm>
          <a:prstGeom prst="rect">
            <a:avLst/>
          </a:prstGeom>
          <a:solidFill>
            <a:srgbClr val="FFFFFF"/>
          </a:solidFill>
        </p:spPr>
      </p:pic>
      <p:sp>
        <p:nvSpPr>
          <p:cNvPr id="7" name="Rectangle 6"/>
          <p:cNvSpPr>
            <a:spLocks noChangeArrowheads="1"/>
          </p:cNvSpPr>
          <p:nvPr/>
        </p:nvSpPr>
        <p:spPr bwMode="auto">
          <a:xfrm>
            <a:off x="101600" y="5807059"/>
            <a:ext cx="8915400" cy="769441"/>
          </a:xfrm>
          <a:prstGeom prst="rect">
            <a:avLst/>
          </a:prstGeom>
          <a:noFill/>
          <a:ln w="9525">
            <a:solidFill>
              <a:srgbClr val="CCFFCC"/>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2200" dirty="0" err="1">
                <a:solidFill>
                  <a:schemeClr val="bg1"/>
                </a:solidFill>
              </a:rPr>
              <a:t>Optogenetics</a:t>
            </a:r>
            <a:r>
              <a:rPr lang="en-US" sz="2200" dirty="0">
                <a:solidFill>
                  <a:schemeClr val="bg1"/>
                </a:solidFill>
              </a:rPr>
              <a:t> enables terminal-specific modulation of neural activity—an unprecedented technical achievement in neuroscience. </a:t>
            </a:r>
          </a:p>
        </p:txBody>
      </p:sp>
      <p:pic>
        <p:nvPicPr>
          <p:cNvPr id="2" name="Picture 1"/>
          <p:cNvPicPr>
            <a:picLocks noChangeAspect="1"/>
          </p:cNvPicPr>
          <p:nvPr/>
        </p:nvPicPr>
        <p:blipFill>
          <a:blip r:embed="rId3"/>
          <a:stretch>
            <a:fillRect/>
          </a:stretch>
        </p:blipFill>
        <p:spPr>
          <a:xfrm>
            <a:off x="190500" y="382437"/>
            <a:ext cx="3962400" cy="5118100"/>
          </a:xfrm>
          <a:prstGeom prst="rect">
            <a:avLst/>
          </a:prstGeom>
        </p:spPr>
      </p:pic>
    </p:spTree>
    <p:extLst>
      <p:ext uri="{BB962C8B-B14F-4D97-AF65-F5344CB8AC3E}">
        <p14:creationId xmlns:p14="http://schemas.microsoft.com/office/powerpoint/2010/main" val="323687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EA87C-D2BF-184E-9B5E-1A4B63BCD5B1}"/>
              </a:ext>
            </a:extLst>
          </p:cNvPr>
          <p:cNvPicPr>
            <a:picLocks noChangeAspect="1"/>
          </p:cNvPicPr>
          <p:nvPr/>
        </p:nvPicPr>
        <p:blipFill>
          <a:blip r:embed="rId2"/>
          <a:stretch>
            <a:fillRect/>
          </a:stretch>
        </p:blipFill>
        <p:spPr>
          <a:xfrm>
            <a:off x="1016000" y="2324100"/>
            <a:ext cx="7112000" cy="2209800"/>
          </a:xfrm>
          <a:prstGeom prst="rect">
            <a:avLst/>
          </a:prstGeom>
          <a:solidFill>
            <a:schemeClr val="bg1"/>
          </a:solidFill>
        </p:spPr>
      </p:pic>
      <p:sp>
        <p:nvSpPr>
          <p:cNvPr id="8" name="Title 1">
            <a:extLst>
              <a:ext uri="{FF2B5EF4-FFF2-40B4-BE49-F238E27FC236}">
                <a16:creationId xmlns:a16="http://schemas.microsoft.com/office/drawing/2014/main" id="{0D2A7B04-B5F0-754E-92E2-CC09EB27FF07}"/>
              </a:ext>
            </a:extLst>
          </p:cNvPr>
          <p:cNvSpPr txBox="1">
            <a:spLocks/>
          </p:cNvSpPr>
          <p:nvPr/>
        </p:nvSpPr>
        <p:spPr bwMode="auto">
          <a:xfrm>
            <a:off x="-1048722" y="46467"/>
            <a:ext cx="1110996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dirty="0">
                <a:solidFill>
                  <a:srgbClr val="FFFF00"/>
                </a:solidFill>
              </a:rPr>
              <a:t>A study in manipulating cell bodies or axons</a:t>
            </a:r>
          </a:p>
        </p:txBody>
      </p:sp>
    </p:spTree>
    <p:extLst>
      <p:ext uri="{BB962C8B-B14F-4D97-AF65-F5344CB8AC3E}">
        <p14:creationId xmlns:p14="http://schemas.microsoft.com/office/powerpoint/2010/main" val="3140913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9236" y="1878955"/>
            <a:ext cx="2603500" cy="4064000"/>
          </a:xfrm>
          <a:prstGeom prst="rect">
            <a:avLst/>
          </a:prstGeom>
        </p:spPr>
      </p:pic>
      <p:sp>
        <p:nvSpPr>
          <p:cNvPr id="5" name="Title 1"/>
          <p:cNvSpPr>
            <a:spLocks noGrp="1"/>
          </p:cNvSpPr>
          <p:nvPr>
            <p:ph type="title"/>
          </p:nvPr>
        </p:nvSpPr>
        <p:spPr>
          <a:xfrm>
            <a:off x="457200" y="139700"/>
            <a:ext cx="8229600" cy="1003300"/>
          </a:xfrm>
          <a:ln>
            <a:solidFill>
              <a:srgbClr val="FFFF00"/>
            </a:solidFill>
            <a:miter lim="800000"/>
            <a:headEnd/>
            <a:tailEnd/>
          </a:ln>
        </p:spPr>
        <p:txBody>
          <a:bodyPr/>
          <a:lstStyle/>
          <a:p>
            <a:pPr eaLnBrk="1" hangingPunct="1"/>
            <a:r>
              <a:rPr lang="en-US" sz="3000" dirty="0">
                <a:solidFill>
                  <a:srgbClr val="FFFF00"/>
                </a:solidFill>
                <a:latin typeface="Calibri" charset="0"/>
              </a:rPr>
              <a:t>Measurements of depression-like behavior</a:t>
            </a:r>
          </a:p>
        </p:txBody>
      </p:sp>
      <p:sp>
        <p:nvSpPr>
          <p:cNvPr id="6" name="Rectangle 5">
            <a:extLst>
              <a:ext uri="{FF2B5EF4-FFF2-40B4-BE49-F238E27FC236}">
                <a16:creationId xmlns:a16="http://schemas.microsoft.com/office/drawing/2014/main" id="{79F63C34-52BB-E448-AF34-4A7E0FCD6BF5}"/>
              </a:ext>
            </a:extLst>
          </p:cNvPr>
          <p:cNvSpPr/>
          <p:nvPr/>
        </p:nvSpPr>
        <p:spPr>
          <a:xfrm>
            <a:off x="441702" y="2144930"/>
            <a:ext cx="3395991" cy="3170099"/>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forced swim test has been routinely used as a measure of depression-like behavior </a:t>
            </a:r>
          </a:p>
          <a:p>
            <a:pPr marL="342900" indent="-342900">
              <a:buFont typeface="Arial" panose="020B0604020202020204" pitchFamily="34" charset="0"/>
              <a:buChar char="•"/>
            </a:pP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PFC has been a key site linked in depression-like behaviors and gives us a target for optogenetic studies</a:t>
            </a:r>
            <a:endParaRPr lang="en-US" sz="2000" dirty="0"/>
          </a:p>
        </p:txBody>
      </p:sp>
    </p:spTree>
    <p:extLst>
      <p:ext uri="{BB962C8B-B14F-4D97-AF65-F5344CB8AC3E}">
        <p14:creationId xmlns:p14="http://schemas.microsoft.com/office/powerpoint/2010/main" val="85781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30961"/>
            <a:ext cx="8098116" cy="1815050"/>
          </a:xfrm>
          <a:prstGeom prst="rect">
            <a:avLst/>
          </a:prstGeom>
          <a:solidFill>
            <a:srgbClr val="FFFFFF"/>
          </a:solidFill>
        </p:spPr>
      </p:pic>
      <p:pic>
        <p:nvPicPr>
          <p:cNvPr id="3" name="Picture 2"/>
          <p:cNvPicPr>
            <a:picLocks noChangeAspect="1"/>
          </p:cNvPicPr>
          <p:nvPr/>
        </p:nvPicPr>
        <p:blipFill>
          <a:blip r:embed="rId3"/>
          <a:stretch>
            <a:fillRect/>
          </a:stretch>
        </p:blipFill>
        <p:spPr>
          <a:xfrm>
            <a:off x="4394200" y="2844800"/>
            <a:ext cx="342900" cy="1168400"/>
          </a:xfrm>
          <a:prstGeom prst="rect">
            <a:avLst/>
          </a:prstGeom>
        </p:spPr>
      </p:pic>
      <p:pic>
        <p:nvPicPr>
          <p:cNvPr id="8" name="Picture 7"/>
          <p:cNvPicPr>
            <a:picLocks noChangeAspect="1"/>
          </p:cNvPicPr>
          <p:nvPr/>
        </p:nvPicPr>
        <p:blipFill>
          <a:blip r:embed="rId3"/>
          <a:stretch>
            <a:fillRect/>
          </a:stretch>
        </p:blipFill>
        <p:spPr>
          <a:xfrm>
            <a:off x="4394200" y="2844800"/>
            <a:ext cx="342900" cy="1168400"/>
          </a:xfrm>
          <a:prstGeom prst="rect">
            <a:avLst/>
          </a:prstGeom>
        </p:spPr>
      </p:pic>
      <p:sp>
        <p:nvSpPr>
          <p:cNvPr id="11" name="Rectangle 10">
            <a:extLst>
              <a:ext uri="{FF2B5EF4-FFF2-40B4-BE49-F238E27FC236}">
                <a16:creationId xmlns:a16="http://schemas.microsoft.com/office/drawing/2014/main" id="{44258EC7-7402-4D4B-BC75-49589B4326A8}"/>
              </a:ext>
            </a:extLst>
          </p:cNvPr>
          <p:cNvSpPr/>
          <p:nvPr/>
        </p:nvSpPr>
        <p:spPr>
          <a:xfrm>
            <a:off x="457200" y="3429000"/>
            <a:ext cx="8098116" cy="3170099"/>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Stimulating the </a:t>
            </a:r>
            <a:r>
              <a:rPr lang="en-US" sz="2000" dirty="0" err="1">
                <a:solidFill>
                  <a:schemeClr val="accent1">
                    <a:lumMod val="60000"/>
                    <a:lumOff val="40000"/>
                  </a:schemeClr>
                </a:solidFill>
                <a:latin typeface="Arial" charset="0"/>
                <a:cs typeface="Arial" charset="0"/>
              </a:rPr>
              <a:t>mPFC</a:t>
            </a:r>
            <a:r>
              <a:rPr lang="en-US" sz="2000" dirty="0">
                <a:solidFill>
                  <a:schemeClr val="accent1">
                    <a:lumMod val="60000"/>
                    <a:lumOff val="40000"/>
                  </a:schemeClr>
                </a:solidFill>
                <a:latin typeface="Arial" charset="0"/>
                <a:cs typeface="Arial" charset="0"/>
              </a:rPr>
              <a:t> with ChR2 does *not* change the amount of “struggling” a mouse displays in the forced swim test. </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In these experiments, the researchers either stimulated cells that had ChR2 expressed in them and caused these cells to turn on, or they used a control virus in which the enhanced yellow fluorescent protein (</a:t>
            </a:r>
            <a:r>
              <a:rPr lang="en-US" sz="2000" dirty="0" err="1">
                <a:solidFill>
                  <a:schemeClr val="accent1">
                    <a:lumMod val="60000"/>
                    <a:lumOff val="40000"/>
                  </a:schemeClr>
                </a:solidFill>
                <a:latin typeface="Arial" charset="0"/>
                <a:cs typeface="Arial" charset="0"/>
              </a:rPr>
              <a:t>eYFP</a:t>
            </a:r>
            <a:r>
              <a:rPr lang="en-US" sz="2000" dirty="0">
                <a:solidFill>
                  <a:schemeClr val="accent1">
                    <a:lumMod val="60000"/>
                    <a:lumOff val="40000"/>
                  </a:schemeClr>
                </a:solidFill>
                <a:latin typeface="Arial" charset="0"/>
                <a:cs typeface="Arial" charset="0"/>
              </a:rPr>
              <a:t>) was expressed in cells that also received blue light, except </a:t>
            </a:r>
            <a:r>
              <a:rPr lang="en-US" sz="2000" dirty="0" err="1">
                <a:solidFill>
                  <a:schemeClr val="accent1">
                    <a:lumMod val="60000"/>
                    <a:lumOff val="40000"/>
                  </a:schemeClr>
                </a:solidFill>
                <a:latin typeface="Arial" charset="0"/>
                <a:cs typeface="Arial" charset="0"/>
              </a:rPr>
              <a:t>eYFP</a:t>
            </a:r>
            <a:r>
              <a:rPr lang="en-US" sz="2000" dirty="0">
                <a:solidFill>
                  <a:schemeClr val="accent1">
                    <a:lumMod val="60000"/>
                    <a:lumOff val="40000"/>
                  </a:schemeClr>
                </a:solidFill>
                <a:latin typeface="Arial" charset="0"/>
                <a:cs typeface="Arial" charset="0"/>
              </a:rPr>
              <a:t> does not respond to light so this is an important control to rule out the effects of simply shooting light into the brain.  </a:t>
            </a:r>
          </a:p>
          <a:p>
            <a:pPr marL="342900" indent="-342900">
              <a:buFont typeface="Arial" panose="020B0604020202020204" pitchFamily="34" charset="0"/>
              <a:buChar char="•"/>
            </a:pPr>
            <a:endParaRPr lang="en-US" sz="2000" dirty="0">
              <a:solidFill>
                <a:schemeClr val="accent1">
                  <a:lumMod val="60000"/>
                  <a:lumOff val="40000"/>
                </a:schemeClr>
              </a:solidFill>
              <a:latin typeface="Arial" charset="0"/>
              <a:cs typeface="Arial" charset="0"/>
            </a:endParaRPr>
          </a:p>
        </p:txBody>
      </p:sp>
      <p:sp>
        <p:nvSpPr>
          <p:cNvPr id="9" name="Title 1">
            <a:extLst>
              <a:ext uri="{FF2B5EF4-FFF2-40B4-BE49-F238E27FC236}">
                <a16:creationId xmlns:a16="http://schemas.microsoft.com/office/drawing/2014/main" id="{21844D50-4376-CB44-9329-098242C14C38}"/>
              </a:ext>
            </a:extLst>
          </p:cNvPr>
          <p:cNvSpPr txBox="1">
            <a:spLocks/>
          </p:cNvSpPr>
          <p:nvPr/>
        </p:nvSpPr>
        <p:spPr bwMode="auto">
          <a:xfrm>
            <a:off x="-1048722" y="46467"/>
            <a:ext cx="1110996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dirty="0">
                <a:solidFill>
                  <a:srgbClr val="FFFF00"/>
                </a:solidFill>
              </a:rPr>
              <a:t>A study in manipulating cell bodies or axons</a:t>
            </a:r>
          </a:p>
        </p:txBody>
      </p:sp>
    </p:spTree>
    <p:extLst>
      <p:ext uri="{BB962C8B-B14F-4D97-AF65-F5344CB8AC3E}">
        <p14:creationId xmlns:p14="http://schemas.microsoft.com/office/powerpoint/2010/main" val="330502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9700"/>
            <a:ext cx="8229600" cy="1003300"/>
          </a:xfrm>
          <a:ln>
            <a:solidFill>
              <a:srgbClr val="FFFF00"/>
            </a:solidFill>
            <a:miter lim="800000"/>
            <a:headEnd/>
            <a:tailEnd/>
          </a:ln>
        </p:spPr>
        <p:txBody>
          <a:bodyPr/>
          <a:lstStyle/>
          <a:p>
            <a:pPr eaLnBrk="1" hangingPunct="1"/>
            <a:r>
              <a:rPr lang="en-US" sz="3000" dirty="0">
                <a:solidFill>
                  <a:srgbClr val="FFFF00"/>
                </a:solidFill>
                <a:latin typeface="Calibri" charset="0"/>
              </a:rPr>
              <a:t>An example of terminal-specific control of behavior</a:t>
            </a:r>
          </a:p>
        </p:txBody>
      </p:sp>
      <p:pic>
        <p:nvPicPr>
          <p:cNvPr id="2" name="Picture 1"/>
          <p:cNvPicPr>
            <a:picLocks noChangeAspect="1"/>
          </p:cNvPicPr>
          <p:nvPr/>
        </p:nvPicPr>
        <p:blipFill>
          <a:blip r:embed="rId2"/>
          <a:stretch>
            <a:fillRect/>
          </a:stretch>
        </p:blipFill>
        <p:spPr>
          <a:xfrm>
            <a:off x="457200" y="1270001"/>
            <a:ext cx="8098116" cy="1815050"/>
          </a:xfrm>
          <a:prstGeom prst="rect">
            <a:avLst/>
          </a:prstGeom>
          <a:solidFill>
            <a:srgbClr val="FFFFFF"/>
          </a:solidFill>
        </p:spPr>
      </p:pic>
      <p:pic>
        <p:nvPicPr>
          <p:cNvPr id="3" name="Picture 2"/>
          <p:cNvPicPr>
            <a:picLocks noChangeAspect="1"/>
          </p:cNvPicPr>
          <p:nvPr/>
        </p:nvPicPr>
        <p:blipFill>
          <a:blip r:embed="rId3"/>
          <a:stretch>
            <a:fillRect/>
          </a:stretch>
        </p:blipFill>
        <p:spPr>
          <a:xfrm>
            <a:off x="4394200" y="2844800"/>
            <a:ext cx="342900" cy="1168400"/>
          </a:xfrm>
          <a:prstGeom prst="rect">
            <a:avLst/>
          </a:prstGeom>
        </p:spPr>
      </p:pic>
      <p:pic>
        <p:nvPicPr>
          <p:cNvPr id="8" name="Picture 7"/>
          <p:cNvPicPr>
            <a:picLocks noChangeAspect="1"/>
          </p:cNvPicPr>
          <p:nvPr/>
        </p:nvPicPr>
        <p:blipFill>
          <a:blip r:embed="rId3"/>
          <a:stretch>
            <a:fillRect/>
          </a:stretch>
        </p:blipFill>
        <p:spPr>
          <a:xfrm>
            <a:off x="4394200" y="2844800"/>
            <a:ext cx="342900" cy="1168400"/>
          </a:xfrm>
          <a:prstGeom prst="rect">
            <a:avLst/>
          </a:prstGeom>
        </p:spPr>
      </p:pic>
      <p:pic>
        <p:nvPicPr>
          <p:cNvPr id="10" name="Picture 9"/>
          <p:cNvPicPr>
            <a:picLocks noChangeAspect="1"/>
          </p:cNvPicPr>
          <p:nvPr/>
        </p:nvPicPr>
        <p:blipFill>
          <a:blip r:embed="rId4"/>
          <a:stretch>
            <a:fillRect/>
          </a:stretch>
        </p:blipFill>
        <p:spPr>
          <a:xfrm>
            <a:off x="4394200" y="3056035"/>
            <a:ext cx="4161116" cy="1771054"/>
          </a:xfrm>
          <a:prstGeom prst="rect">
            <a:avLst/>
          </a:prstGeom>
        </p:spPr>
      </p:pic>
      <p:pic>
        <p:nvPicPr>
          <p:cNvPr id="12" name="Picture 11"/>
          <p:cNvPicPr>
            <a:picLocks noChangeAspect="1"/>
          </p:cNvPicPr>
          <p:nvPr/>
        </p:nvPicPr>
        <p:blipFill>
          <a:blip r:embed="rId5"/>
          <a:stretch>
            <a:fillRect/>
          </a:stretch>
        </p:blipFill>
        <p:spPr>
          <a:xfrm>
            <a:off x="457200" y="3072351"/>
            <a:ext cx="3937000" cy="1754738"/>
          </a:xfrm>
          <a:prstGeom prst="rect">
            <a:avLst/>
          </a:prstGeom>
        </p:spPr>
      </p:pic>
      <p:sp>
        <p:nvSpPr>
          <p:cNvPr id="4" name="Rectangle 3">
            <a:extLst>
              <a:ext uri="{FF2B5EF4-FFF2-40B4-BE49-F238E27FC236}">
                <a16:creationId xmlns:a16="http://schemas.microsoft.com/office/drawing/2014/main" id="{61B173AD-D619-1344-9B25-CD2301994B58}"/>
              </a:ext>
            </a:extLst>
          </p:cNvPr>
          <p:cNvSpPr/>
          <p:nvPr/>
        </p:nvSpPr>
        <p:spPr>
          <a:xfrm>
            <a:off x="345142" y="5054640"/>
            <a:ext cx="8098116" cy="1938992"/>
          </a:xfrm>
          <a:prstGeom prst="rect">
            <a:avLst/>
          </a:prstGeom>
        </p:spPr>
        <p:txBody>
          <a:bodyPr wrap="square">
            <a:spAutoFit/>
          </a:bodyPr>
          <a:lstStyle/>
          <a:p>
            <a:pPr marL="342900" indent="-342900">
              <a:buFont typeface="Arial" panose="020B0604020202020204" pitchFamily="34" charset="0"/>
              <a:buChar char="•"/>
            </a:pPr>
            <a:r>
              <a:rPr lang="en-US" dirty="0">
                <a:solidFill>
                  <a:schemeClr val="accent1">
                    <a:lumMod val="60000"/>
                    <a:lumOff val="40000"/>
                  </a:schemeClr>
                </a:solidFill>
                <a:latin typeface="Arial" charset="0"/>
                <a:cs typeface="Arial" charset="0"/>
              </a:rPr>
              <a:t>Stimulating the </a:t>
            </a:r>
            <a:r>
              <a:rPr lang="en-US" dirty="0" err="1">
                <a:solidFill>
                  <a:schemeClr val="accent1">
                    <a:lumMod val="60000"/>
                    <a:lumOff val="40000"/>
                  </a:schemeClr>
                </a:solidFill>
                <a:latin typeface="Arial" charset="0"/>
                <a:cs typeface="Arial" charset="0"/>
              </a:rPr>
              <a:t>mPFC</a:t>
            </a:r>
            <a:r>
              <a:rPr lang="en-US" dirty="0">
                <a:solidFill>
                  <a:schemeClr val="accent1">
                    <a:lumMod val="60000"/>
                    <a:lumOff val="40000"/>
                  </a:schemeClr>
                </a:solidFill>
                <a:latin typeface="Arial" charset="0"/>
                <a:cs typeface="Arial" charset="0"/>
              </a:rPr>
              <a:t> axonal terminals in the dorsal raphe nucleus (which makes serotonin) with ChR2 increases the amount of “</a:t>
            </a:r>
            <a:r>
              <a:rPr lang="en-US" u="sng" dirty="0">
                <a:solidFill>
                  <a:schemeClr val="accent1">
                    <a:lumMod val="60000"/>
                    <a:lumOff val="40000"/>
                  </a:schemeClr>
                </a:solidFill>
                <a:latin typeface="Arial" charset="0"/>
                <a:cs typeface="Arial" charset="0"/>
              </a:rPr>
              <a:t>struggling</a:t>
            </a:r>
            <a:r>
              <a:rPr lang="en-US" dirty="0">
                <a:solidFill>
                  <a:schemeClr val="accent1">
                    <a:lumMod val="60000"/>
                    <a:lumOff val="40000"/>
                  </a:schemeClr>
                </a:solidFill>
                <a:latin typeface="Arial" charset="0"/>
                <a:cs typeface="Arial" charset="0"/>
              </a:rPr>
              <a:t>” a mouse displays in the forced swim test. </a:t>
            </a:r>
            <a:br>
              <a:rPr lang="en-US" dirty="0">
                <a:solidFill>
                  <a:schemeClr val="accent1">
                    <a:lumMod val="60000"/>
                    <a:lumOff val="40000"/>
                  </a:schemeClr>
                </a:solidFill>
                <a:latin typeface="Arial" charset="0"/>
                <a:cs typeface="Arial" charset="0"/>
              </a:rPr>
            </a:br>
            <a:endParaRPr lang="en-US"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2019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DC268-B0B0-C246-8ACA-28C854CA058A}"/>
              </a:ext>
            </a:extLst>
          </p:cNvPr>
          <p:cNvPicPr>
            <a:picLocks noChangeAspect="1"/>
          </p:cNvPicPr>
          <p:nvPr/>
        </p:nvPicPr>
        <p:blipFill>
          <a:blip r:embed="rId2"/>
          <a:stretch>
            <a:fillRect/>
          </a:stretch>
        </p:blipFill>
        <p:spPr>
          <a:xfrm>
            <a:off x="950455" y="504448"/>
            <a:ext cx="7150100" cy="2222500"/>
          </a:xfrm>
          <a:prstGeom prst="rect">
            <a:avLst/>
          </a:prstGeom>
          <a:solidFill>
            <a:schemeClr val="bg1"/>
          </a:solidFill>
        </p:spPr>
      </p:pic>
    </p:spTree>
    <p:extLst>
      <p:ext uri="{BB962C8B-B14F-4D97-AF65-F5344CB8AC3E}">
        <p14:creationId xmlns:p14="http://schemas.microsoft.com/office/powerpoint/2010/main" val="3390144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19466" y="139700"/>
            <a:ext cx="8229600" cy="1003300"/>
          </a:xfrm>
          <a:ln>
            <a:solidFill>
              <a:srgbClr val="FFFF00"/>
            </a:solidFill>
            <a:miter lim="800000"/>
            <a:headEnd/>
            <a:tailEnd/>
          </a:ln>
        </p:spPr>
        <p:txBody>
          <a:bodyPr/>
          <a:lstStyle/>
          <a:p>
            <a:pPr eaLnBrk="1" hangingPunct="1"/>
            <a:r>
              <a:rPr lang="en-US" sz="3000" dirty="0">
                <a:solidFill>
                  <a:srgbClr val="FFFF00"/>
                </a:solidFill>
                <a:latin typeface="Calibri" charset="0"/>
              </a:rPr>
              <a:t>An example of terminal-specific control of behavior</a:t>
            </a:r>
          </a:p>
        </p:txBody>
      </p:sp>
      <p:grpSp>
        <p:nvGrpSpPr>
          <p:cNvPr id="4" name="Group 3">
            <a:extLst>
              <a:ext uri="{FF2B5EF4-FFF2-40B4-BE49-F238E27FC236}">
                <a16:creationId xmlns:a16="http://schemas.microsoft.com/office/drawing/2014/main" id="{E0C5F6DF-8F9F-B94E-9E02-25B0E59B8736}"/>
              </a:ext>
            </a:extLst>
          </p:cNvPr>
          <p:cNvGrpSpPr/>
          <p:nvPr/>
        </p:nvGrpSpPr>
        <p:grpSpPr>
          <a:xfrm>
            <a:off x="795300" y="1270001"/>
            <a:ext cx="7477932" cy="4678935"/>
            <a:chOff x="457200" y="1270001"/>
            <a:chExt cx="8098116" cy="5066984"/>
          </a:xfrm>
        </p:grpSpPr>
        <p:pic>
          <p:nvPicPr>
            <p:cNvPr id="2" name="Picture 1"/>
            <p:cNvPicPr>
              <a:picLocks noChangeAspect="1"/>
            </p:cNvPicPr>
            <p:nvPr/>
          </p:nvPicPr>
          <p:blipFill>
            <a:blip r:embed="rId2"/>
            <a:stretch>
              <a:fillRect/>
            </a:stretch>
          </p:blipFill>
          <p:spPr>
            <a:xfrm>
              <a:off x="457200" y="1270001"/>
              <a:ext cx="8098116" cy="1815050"/>
            </a:xfrm>
            <a:prstGeom prst="rect">
              <a:avLst/>
            </a:prstGeom>
            <a:solidFill>
              <a:srgbClr val="FFFFFF"/>
            </a:solidFill>
          </p:spPr>
        </p:pic>
        <p:pic>
          <p:nvPicPr>
            <p:cNvPr id="3" name="Picture 2"/>
            <p:cNvPicPr>
              <a:picLocks noChangeAspect="1"/>
            </p:cNvPicPr>
            <p:nvPr/>
          </p:nvPicPr>
          <p:blipFill>
            <a:blip r:embed="rId3"/>
            <a:stretch>
              <a:fillRect/>
            </a:stretch>
          </p:blipFill>
          <p:spPr>
            <a:xfrm>
              <a:off x="4394200" y="2844800"/>
              <a:ext cx="342900" cy="1168400"/>
            </a:xfrm>
            <a:prstGeom prst="rect">
              <a:avLst/>
            </a:prstGeom>
          </p:spPr>
        </p:pic>
        <p:pic>
          <p:nvPicPr>
            <p:cNvPr id="8" name="Picture 7"/>
            <p:cNvPicPr>
              <a:picLocks noChangeAspect="1"/>
            </p:cNvPicPr>
            <p:nvPr/>
          </p:nvPicPr>
          <p:blipFill>
            <a:blip r:embed="rId3"/>
            <a:stretch>
              <a:fillRect/>
            </a:stretch>
          </p:blipFill>
          <p:spPr>
            <a:xfrm>
              <a:off x="4394200" y="2844800"/>
              <a:ext cx="342900" cy="1168400"/>
            </a:xfrm>
            <a:prstGeom prst="rect">
              <a:avLst/>
            </a:prstGeom>
          </p:spPr>
        </p:pic>
        <p:pic>
          <p:nvPicPr>
            <p:cNvPr id="10" name="Picture 9"/>
            <p:cNvPicPr>
              <a:picLocks noChangeAspect="1"/>
            </p:cNvPicPr>
            <p:nvPr/>
          </p:nvPicPr>
          <p:blipFill>
            <a:blip r:embed="rId4"/>
            <a:stretch>
              <a:fillRect/>
            </a:stretch>
          </p:blipFill>
          <p:spPr>
            <a:xfrm>
              <a:off x="4394200" y="3056035"/>
              <a:ext cx="4161116" cy="1771054"/>
            </a:xfrm>
            <a:prstGeom prst="rect">
              <a:avLst/>
            </a:prstGeom>
          </p:spPr>
        </p:pic>
        <p:pic>
          <p:nvPicPr>
            <p:cNvPr id="12" name="Picture 11"/>
            <p:cNvPicPr>
              <a:picLocks noChangeAspect="1"/>
            </p:cNvPicPr>
            <p:nvPr/>
          </p:nvPicPr>
          <p:blipFill>
            <a:blip r:embed="rId5"/>
            <a:stretch>
              <a:fillRect/>
            </a:stretch>
          </p:blipFill>
          <p:spPr>
            <a:xfrm>
              <a:off x="457200" y="3072351"/>
              <a:ext cx="3937000" cy="1754738"/>
            </a:xfrm>
            <a:prstGeom prst="rect">
              <a:avLst/>
            </a:prstGeom>
          </p:spPr>
        </p:pic>
        <p:pic>
          <p:nvPicPr>
            <p:cNvPr id="14" name="Picture 13"/>
            <p:cNvPicPr>
              <a:picLocks noChangeAspect="1"/>
            </p:cNvPicPr>
            <p:nvPr/>
          </p:nvPicPr>
          <p:blipFill>
            <a:blip r:embed="rId6"/>
            <a:stretch>
              <a:fillRect/>
            </a:stretch>
          </p:blipFill>
          <p:spPr>
            <a:xfrm>
              <a:off x="457200" y="4814388"/>
              <a:ext cx="3937000" cy="1522597"/>
            </a:xfrm>
            <a:prstGeom prst="rect">
              <a:avLst/>
            </a:prstGeom>
            <a:solidFill>
              <a:srgbClr val="FFFFFF"/>
            </a:solidFill>
          </p:spPr>
        </p:pic>
        <p:pic>
          <p:nvPicPr>
            <p:cNvPr id="15" name="Picture 14"/>
            <p:cNvPicPr>
              <a:picLocks noChangeAspect="1"/>
            </p:cNvPicPr>
            <p:nvPr/>
          </p:nvPicPr>
          <p:blipFill>
            <a:blip r:embed="rId7"/>
            <a:stretch>
              <a:fillRect/>
            </a:stretch>
          </p:blipFill>
          <p:spPr>
            <a:xfrm>
              <a:off x="4394200" y="4814388"/>
              <a:ext cx="4161116" cy="1522597"/>
            </a:xfrm>
            <a:prstGeom prst="rect">
              <a:avLst/>
            </a:prstGeom>
            <a:solidFill>
              <a:srgbClr val="FFFFFF"/>
            </a:solidFill>
          </p:spPr>
        </p:pic>
      </p:grpSp>
      <p:sp>
        <p:nvSpPr>
          <p:cNvPr id="11" name="Rectangle 10">
            <a:extLst>
              <a:ext uri="{FF2B5EF4-FFF2-40B4-BE49-F238E27FC236}">
                <a16:creationId xmlns:a16="http://schemas.microsoft.com/office/drawing/2014/main" id="{3974C905-3CE9-F04D-B2F2-970246D1A2C9}"/>
              </a:ext>
            </a:extLst>
          </p:cNvPr>
          <p:cNvSpPr/>
          <p:nvPr/>
        </p:nvSpPr>
        <p:spPr>
          <a:xfrm>
            <a:off x="419466" y="5948936"/>
            <a:ext cx="8098116" cy="1200329"/>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Stimulating the </a:t>
            </a:r>
            <a:r>
              <a:rPr lang="en-US" sz="1800" dirty="0" err="1">
                <a:solidFill>
                  <a:schemeClr val="accent1">
                    <a:lumMod val="60000"/>
                    <a:lumOff val="40000"/>
                  </a:schemeClr>
                </a:solidFill>
                <a:latin typeface="Arial" charset="0"/>
                <a:cs typeface="Arial" charset="0"/>
              </a:rPr>
              <a:t>mPFC</a:t>
            </a:r>
            <a:r>
              <a:rPr lang="en-US" sz="1800" dirty="0">
                <a:solidFill>
                  <a:schemeClr val="accent1">
                    <a:lumMod val="60000"/>
                    <a:lumOff val="40000"/>
                  </a:schemeClr>
                </a:solidFill>
                <a:latin typeface="Arial" charset="0"/>
                <a:cs typeface="Arial" charset="0"/>
              </a:rPr>
              <a:t> axonal terminals in the lateral habenula (which is involved in depression) with ChR2 </a:t>
            </a:r>
            <a:r>
              <a:rPr lang="en-US" sz="1800" u="sng" dirty="0">
                <a:solidFill>
                  <a:schemeClr val="accent1">
                    <a:lumMod val="60000"/>
                    <a:lumOff val="40000"/>
                  </a:schemeClr>
                </a:solidFill>
                <a:latin typeface="Arial" charset="0"/>
                <a:cs typeface="Arial" charset="0"/>
              </a:rPr>
              <a:t>decreases</a:t>
            </a:r>
            <a:r>
              <a:rPr lang="en-US" sz="1800" dirty="0">
                <a:solidFill>
                  <a:schemeClr val="accent1">
                    <a:lumMod val="60000"/>
                    <a:lumOff val="40000"/>
                  </a:schemeClr>
                </a:solidFill>
                <a:latin typeface="Arial" charset="0"/>
                <a:cs typeface="Arial" charset="0"/>
              </a:rPr>
              <a:t> the amount of “struggling” a mouse displays in the forced swim test. </a:t>
            </a: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266917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thumbnail fx1">
            <a:extLst>
              <a:ext uri="{FF2B5EF4-FFF2-40B4-BE49-F238E27FC236}">
                <a16:creationId xmlns:a16="http://schemas.microsoft.com/office/drawing/2014/main" id="{CBAA1502-E823-0743-929F-C71046EA6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803" y="3045517"/>
            <a:ext cx="3706468" cy="3706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10;&#10;Description automatically generated">
            <a:extLst>
              <a:ext uri="{FF2B5EF4-FFF2-40B4-BE49-F238E27FC236}">
                <a16:creationId xmlns:a16="http://schemas.microsoft.com/office/drawing/2014/main" id="{D45B8CEB-22BB-034F-B732-46CACED41595}"/>
              </a:ext>
            </a:extLst>
          </p:cNvPr>
          <p:cNvPicPr>
            <a:picLocks noChangeAspect="1"/>
          </p:cNvPicPr>
          <p:nvPr/>
        </p:nvPicPr>
        <p:blipFill>
          <a:blip r:embed="rId3"/>
          <a:stretch>
            <a:fillRect/>
          </a:stretch>
        </p:blipFill>
        <p:spPr>
          <a:xfrm>
            <a:off x="0" y="-148449"/>
            <a:ext cx="9144000" cy="3007605"/>
          </a:xfrm>
          <a:prstGeom prst="rect">
            <a:avLst/>
          </a:prstGeom>
        </p:spPr>
      </p:pic>
    </p:spTree>
    <p:extLst>
      <p:ext uri="{BB962C8B-B14F-4D97-AF65-F5344CB8AC3E}">
        <p14:creationId xmlns:p14="http://schemas.microsoft.com/office/powerpoint/2010/main" val="2884572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92146C-5297-EB4B-8FFA-8302DF05D32F}"/>
              </a:ext>
            </a:extLst>
          </p:cNvPr>
          <p:cNvSpPr>
            <a:spLocks noGrp="1"/>
          </p:cNvSpPr>
          <p:nvPr>
            <p:ph type="title"/>
          </p:nvPr>
        </p:nvSpPr>
        <p:spPr>
          <a:xfrm>
            <a:off x="441702" y="-286357"/>
            <a:ext cx="8229600" cy="1155700"/>
          </a:xfrm>
          <a:ln>
            <a:noFill/>
            <a:miter lim="800000"/>
            <a:headEnd/>
            <a:tailEnd/>
          </a:ln>
        </p:spPr>
        <p:txBody>
          <a:bodyPr/>
          <a:lstStyle/>
          <a:p>
            <a:pPr eaLnBrk="1" hangingPunct="1"/>
            <a:r>
              <a:rPr lang="en-US" sz="3000" dirty="0">
                <a:solidFill>
                  <a:srgbClr val="78DDDD"/>
                </a:solidFill>
                <a:latin typeface="Calibri" charset="0"/>
              </a:rPr>
              <a:t>Summary of terminal-specific studies</a:t>
            </a:r>
            <a:endParaRPr lang="en-US" sz="3000" i="1" dirty="0">
              <a:solidFill>
                <a:srgbClr val="78DDDD"/>
              </a:solidFill>
              <a:latin typeface="Calibri" charset="0"/>
            </a:endParaRPr>
          </a:p>
        </p:txBody>
      </p:sp>
      <p:sp>
        <p:nvSpPr>
          <p:cNvPr id="27" name="Freeform 26">
            <a:extLst>
              <a:ext uri="{FF2B5EF4-FFF2-40B4-BE49-F238E27FC236}">
                <a16:creationId xmlns:a16="http://schemas.microsoft.com/office/drawing/2014/main" id="{BB1CFBE5-F6E4-5647-AFED-F0A7B8BD2805}"/>
              </a:ext>
            </a:extLst>
          </p:cNvPr>
          <p:cNvSpPr/>
          <p:nvPr/>
        </p:nvSpPr>
        <p:spPr>
          <a:xfrm>
            <a:off x="655590" y="2148022"/>
            <a:ext cx="1351621" cy="1441991"/>
          </a:xfrm>
          <a:custGeom>
            <a:avLst/>
            <a:gdLst>
              <a:gd name="connsiteX0" fmla="*/ 134685 w 1351621"/>
              <a:gd name="connsiteY0" fmla="*/ 206136 h 1441991"/>
              <a:gd name="connsiteX1" fmla="*/ 134685 w 1351621"/>
              <a:gd name="connsiteY1" fmla="*/ 1213526 h 1441991"/>
              <a:gd name="connsiteX2" fmla="*/ 1173071 w 1351621"/>
              <a:gd name="connsiteY2" fmla="*/ 1353010 h 1441991"/>
              <a:gd name="connsiteX3" fmla="*/ 1250563 w 1351621"/>
              <a:gd name="connsiteY3" fmla="*/ 97648 h 1441991"/>
              <a:gd name="connsiteX4" fmla="*/ 134685 w 1351621"/>
              <a:gd name="connsiteY4" fmla="*/ 206136 h 144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621" h="1441991">
                <a:moveTo>
                  <a:pt x="134685" y="206136"/>
                </a:moveTo>
                <a:cubicBezTo>
                  <a:pt x="-51295" y="392116"/>
                  <a:pt x="-38379" y="1022380"/>
                  <a:pt x="134685" y="1213526"/>
                </a:cubicBezTo>
                <a:cubicBezTo>
                  <a:pt x="307749" y="1404672"/>
                  <a:pt x="987091" y="1538990"/>
                  <a:pt x="1173071" y="1353010"/>
                </a:cubicBezTo>
                <a:cubicBezTo>
                  <a:pt x="1359051" y="1167030"/>
                  <a:pt x="1423627" y="286211"/>
                  <a:pt x="1250563" y="97648"/>
                </a:cubicBezTo>
                <a:cubicBezTo>
                  <a:pt x="1077499" y="-90915"/>
                  <a:pt x="320665" y="20156"/>
                  <a:pt x="134685" y="206136"/>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CC749AC-9A12-6E44-9A35-0AC3EF797FDB}"/>
              </a:ext>
            </a:extLst>
          </p:cNvPr>
          <p:cNvSpPr txBox="1"/>
          <p:nvPr/>
        </p:nvSpPr>
        <p:spPr>
          <a:xfrm>
            <a:off x="980347" y="2700994"/>
            <a:ext cx="645241" cy="461665"/>
          </a:xfrm>
          <a:prstGeom prst="rect">
            <a:avLst/>
          </a:prstGeom>
          <a:noFill/>
        </p:spPr>
        <p:txBody>
          <a:bodyPr wrap="none" rtlCol="0">
            <a:spAutoFit/>
          </a:bodyPr>
          <a:lstStyle/>
          <a:p>
            <a:r>
              <a:rPr lang="en-US" dirty="0"/>
              <a:t>PFC</a:t>
            </a:r>
          </a:p>
        </p:txBody>
      </p:sp>
      <p:sp>
        <p:nvSpPr>
          <p:cNvPr id="32" name="Right Arrow 31">
            <a:extLst>
              <a:ext uri="{FF2B5EF4-FFF2-40B4-BE49-F238E27FC236}">
                <a16:creationId xmlns:a16="http://schemas.microsoft.com/office/drawing/2014/main" id="{5C9A0A30-EBB1-824F-9B1D-9DB62EEBDF09}"/>
              </a:ext>
            </a:extLst>
          </p:cNvPr>
          <p:cNvSpPr/>
          <p:nvPr/>
        </p:nvSpPr>
        <p:spPr>
          <a:xfrm>
            <a:off x="2247255" y="2148023"/>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3A7E9142-F0FF-1C4F-9452-42DF3596A38C}"/>
              </a:ext>
            </a:extLst>
          </p:cNvPr>
          <p:cNvSpPr/>
          <p:nvPr/>
        </p:nvSpPr>
        <p:spPr>
          <a:xfrm>
            <a:off x="2247255" y="3037041"/>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51C2B6D-42C4-9943-AE3E-E35F38FC7A11}"/>
              </a:ext>
            </a:extLst>
          </p:cNvPr>
          <p:cNvSpPr txBox="1"/>
          <p:nvPr/>
        </p:nvSpPr>
        <p:spPr>
          <a:xfrm>
            <a:off x="2775837" y="1502457"/>
            <a:ext cx="2914708" cy="707886"/>
          </a:xfrm>
          <a:prstGeom prst="rect">
            <a:avLst/>
          </a:prstGeom>
          <a:noFill/>
        </p:spPr>
        <p:txBody>
          <a:bodyPr wrap="none" rtlCol="0">
            <a:spAutoFit/>
          </a:bodyPr>
          <a:lstStyle/>
          <a:p>
            <a:pPr algn="ctr"/>
            <a:r>
              <a:rPr lang="en-US" sz="2000" dirty="0">
                <a:solidFill>
                  <a:srgbClr val="FFFF00"/>
                </a:solidFill>
              </a:rPr>
              <a:t>Optogenetic manipulation</a:t>
            </a:r>
          </a:p>
          <a:p>
            <a:pPr algn="ctr"/>
            <a:r>
              <a:rPr lang="en-US" sz="2000" dirty="0">
                <a:solidFill>
                  <a:srgbClr val="FFFF00"/>
                </a:solidFill>
              </a:rPr>
              <a:t>of terminals</a:t>
            </a:r>
          </a:p>
        </p:txBody>
      </p:sp>
      <p:sp>
        <p:nvSpPr>
          <p:cNvPr id="39" name="TextBox 38">
            <a:extLst>
              <a:ext uri="{FF2B5EF4-FFF2-40B4-BE49-F238E27FC236}">
                <a16:creationId xmlns:a16="http://schemas.microsoft.com/office/drawing/2014/main" id="{8BB7CB95-F098-D44C-8B8D-C0B73D4DAF3C}"/>
              </a:ext>
            </a:extLst>
          </p:cNvPr>
          <p:cNvSpPr txBox="1"/>
          <p:nvPr/>
        </p:nvSpPr>
        <p:spPr>
          <a:xfrm>
            <a:off x="579244" y="1457497"/>
            <a:ext cx="1620059" cy="707886"/>
          </a:xfrm>
          <a:prstGeom prst="rect">
            <a:avLst/>
          </a:prstGeom>
          <a:noFill/>
        </p:spPr>
        <p:txBody>
          <a:bodyPr wrap="none" rtlCol="0">
            <a:spAutoFit/>
          </a:bodyPr>
          <a:lstStyle/>
          <a:p>
            <a:r>
              <a:rPr lang="en-US" sz="2000" dirty="0">
                <a:solidFill>
                  <a:srgbClr val="FFFF00"/>
                </a:solidFill>
              </a:rPr>
              <a:t>ChR2-positive</a:t>
            </a:r>
          </a:p>
          <a:p>
            <a:r>
              <a:rPr lang="en-US" sz="2000" dirty="0">
                <a:solidFill>
                  <a:srgbClr val="FFFF00"/>
                </a:solidFill>
              </a:rPr>
              <a:t> cell bodies</a:t>
            </a:r>
          </a:p>
        </p:txBody>
      </p:sp>
      <p:sp>
        <p:nvSpPr>
          <p:cNvPr id="40" name="TextBox 39">
            <a:extLst>
              <a:ext uri="{FF2B5EF4-FFF2-40B4-BE49-F238E27FC236}">
                <a16:creationId xmlns:a16="http://schemas.microsoft.com/office/drawing/2014/main" id="{8D539701-4988-3141-AF15-F75D32540BF1}"/>
              </a:ext>
            </a:extLst>
          </p:cNvPr>
          <p:cNvSpPr txBox="1"/>
          <p:nvPr/>
        </p:nvSpPr>
        <p:spPr>
          <a:xfrm>
            <a:off x="2386731" y="2254944"/>
            <a:ext cx="3994491" cy="400110"/>
          </a:xfrm>
          <a:prstGeom prst="rect">
            <a:avLst/>
          </a:prstGeom>
          <a:noFill/>
        </p:spPr>
        <p:txBody>
          <a:bodyPr wrap="none" rtlCol="0">
            <a:spAutoFit/>
          </a:bodyPr>
          <a:lstStyle/>
          <a:p>
            <a:r>
              <a:rPr lang="en-US" sz="2000" dirty="0"/>
              <a:t>Axons to the lateral habenula (ChR2)</a:t>
            </a:r>
          </a:p>
        </p:txBody>
      </p:sp>
      <p:sp>
        <p:nvSpPr>
          <p:cNvPr id="41" name="TextBox 40">
            <a:extLst>
              <a:ext uri="{FF2B5EF4-FFF2-40B4-BE49-F238E27FC236}">
                <a16:creationId xmlns:a16="http://schemas.microsoft.com/office/drawing/2014/main" id="{C2D00F98-D3AC-4D42-80AD-C428B2502EC8}"/>
              </a:ext>
            </a:extLst>
          </p:cNvPr>
          <p:cNvSpPr txBox="1"/>
          <p:nvPr/>
        </p:nvSpPr>
        <p:spPr>
          <a:xfrm>
            <a:off x="2386731" y="3116579"/>
            <a:ext cx="4040337" cy="369332"/>
          </a:xfrm>
          <a:prstGeom prst="rect">
            <a:avLst/>
          </a:prstGeom>
          <a:noFill/>
        </p:spPr>
        <p:txBody>
          <a:bodyPr wrap="none" rtlCol="0">
            <a:spAutoFit/>
          </a:bodyPr>
          <a:lstStyle/>
          <a:p>
            <a:r>
              <a:rPr lang="en-US" sz="1800" dirty="0"/>
              <a:t>Axons to the dorsal raphe nucleus (ChR2)</a:t>
            </a:r>
          </a:p>
        </p:txBody>
      </p:sp>
      <p:sp>
        <p:nvSpPr>
          <p:cNvPr id="46" name="TextBox 45">
            <a:extLst>
              <a:ext uri="{FF2B5EF4-FFF2-40B4-BE49-F238E27FC236}">
                <a16:creationId xmlns:a16="http://schemas.microsoft.com/office/drawing/2014/main" id="{11AF2915-5094-084E-B65E-B110CD9AD483}"/>
              </a:ext>
            </a:extLst>
          </p:cNvPr>
          <p:cNvSpPr txBox="1"/>
          <p:nvPr/>
        </p:nvSpPr>
        <p:spPr>
          <a:xfrm>
            <a:off x="6505169" y="1531618"/>
            <a:ext cx="2170915" cy="400110"/>
          </a:xfrm>
          <a:prstGeom prst="rect">
            <a:avLst/>
          </a:prstGeom>
          <a:noFill/>
        </p:spPr>
        <p:txBody>
          <a:bodyPr wrap="none" rtlCol="0">
            <a:spAutoFit/>
          </a:bodyPr>
          <a:lstStyle/>
          <a:p>
            <a:r>
              <a:rPr lang="en-US" sz="2000" dirty="0">
                <a:solidFill>
                  <a:srgbClr val="FFFF00"/>
                </a:solidFill>
              </a:rPr>
              <a:t>Effect on behaviors</a:t>
            </a:r>
          </a:p>
        </p:txBody>
      </p:sp>
      <p:sp>
        <p:nvSpPr>
          <p:cNvPr id="47" name="TextBox 46">
            <a:extLst>
              <a:ext uri="{FF2B5EF4-FFF2-40B4-BE49-F238E27FC236}">
                <a16:creationId xmlns:a16="http://schemas.microsoft.com/office/drawing/2014/main" id="{91DF96AB-B11B-204A-A104-5A7AEF826C70}"/>
              </a:ext>
            </a:extLst>
          </p:cNvPr>
          <p:cNvSpPr txBox="1"/>
          <p:nvPr/>
        </p:nvSpPr>
        <p:spPr>
          <a:xfrm>
            <a:off x="6718336" y="2239329"/>
            <a:ext cx="2072042" cy="461665"/>
          </a:xfrm>
          <a:prstGeom prst="rect">
            <a:avLst/>
          </a:prstGeom>
          <a:noFill/>
        </p:spPr>
        <p:txBody>
          <a:bodyPr wrap="none" rtlCol="0">
            <a:spAutoFit/>
          </a:bodyPr>
          <a:lstStyle/>
          <a:p>
            <a:r>
              <a:rPr lang="en-US" dirty="0">
                <a:solidFill>
                  <a:schemeClr val="bg1"/>
                </a:solidFill>
              </a:rPr>
              <a:t>Pro-depression</a:t>
            </a:r>
          </a:p>
        </p:txBody>
      </p:sp>
      <p:sp>
        <p:nvSpPr>
          <p:cNvPr id="48" name="TextBox 47">
            <a:extLst>
              <a:ext uri="{FF2B5EF4-FFF2-40B4-BE49-F238E27FC236}">
                <a16:creationId xmlns:a16="http://schemas.microsoft.com/office/drawing/2014/main" id="{237D0604-1AD5-6B42-8A6F-54830735F29B}"/>
              </a:ext>
            </a:extLst>
          </p:cNvPr>
          <p:cNvSpPr txBox="1"/>
          <p:nvPr/>
        </p:nvSpPr>
        <p:spPr>
          <a:xfrm>
            <a:off x="6718336" y="3082694"/>
            <a:ext cx="2159053" cy="461665"/>
          </a:xfrm>
          <a:prstGeom prst="rect">
            <a:avLst/>
          </a:prstGeom>
          <a:noFill/>
        </p:spPr>
        <p:txBody>
          <a:bodyPr wrap="none" rtlCol="0">
            <a:spAutoFit/>
          </a:bodyPr>
          <a:lstStyle/>
          <a:p>
            <a:r>
              <a:rPr lang="en-US" dirty="0">
                <a:solidFill>
                  <a:schemeClr val="bg1"/>
                </a:solidFill>
              </a:rPr>
              <a:t>Anti-depression</a:t>
            </a:r>
          </a:p>
        </p:txBody>
      </p:sp>
    </p:spTree>
    <p:extLst>
      <p:ext uri="{BB962C8B-B14F-4D97-AF65-F5344CB8AC3E}">
        <p14:creationId xmlns:p14="http://schemas.microsoft.com/office/powerpoint/2010/main" val="365006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9C857-2D23-524E-9908-689477DA36E8}"/>
              </a:ext>
            </a:extLst>
          </p:cNvPr>
          <p:cNvPicPr>
            <a:picLocks noChangeAspect="1"/>
          </p:cNvPicPr>
          <p:nvPr/>
        </p:nvPicPr>
        <p:blipFill>
          <a:blip r:embed="rId2"/>
          <a:stretch>
            <a:fillRect/>
          </a:stretch>
        </p:blipFill>
        <p:spPr>
          <a:xfrm>
            <a:off x="0" y="0"/>
            <a:ext cx="9144000" cy="2452367"/>
          </a:xfrm>
          <a:prstGeom prst="rect">
            <a:avLst/>
          </a:prstGeom>
        </p:spPr>
      </p:pic>
      <p:grpSp>
        <p:nvGrpSpPr>
          <p:cNvPr id="2" name="Group 1">
            <a:extLst>
              <a:ext uri="{FF2B5EF4-FFF2-40B4-BE49-F238E27FC236}">
                <a16:creationId xmlns:a16="http://schemas.microsoft.com/office/drawing/2014/main" id="{E62882AD-9F88-B04E-B354-C2147DB38D4A}"/>
              </a:ext>
            </a:extLst>
          </p:cNvPr>
          <p:cNvGrpSpPr/>
          <p:nvPr/>
        </p:nvGrpSpPr>
        <p:grpSpPr>
          <a:xfrm>
            <a:off x="1730212" y="4116926"/>
            <a:ext cx="5348850" cy="1283628"/>
            <a:chOff x="1730212" y="4116926"/>
            <a:chExt cx="5348850" cy="1283628"/>
          </a:xfrm>
        </p:grpSpPr>
        <p:grpSp>
          <p:nvGrpSpPr>
            <p:cNvPr id="3" name="Group 2">
              <a:extLst>
                <a:ext uri="{FF2B5EF4-FFF2-40B4-BE49-F238E27FC236}">
                  <a16:creationId xmlns:a16="http://schemas.microsoft.com/office/drawing/2014/main" id="{2E9687A0-2FD2-C040-96EA-5F81FB38F12B}"/>
                </a:ext>
              </a:extLst>
            </p:cNvPr>
            <p:cNvGrpSpPr>
              <a:grpSpLocks/>
            </p:cNvGrpSpPr>
            <p:nvPr/>
          </p:nvGrpSpPr>
          <p:grpSpPr bwMode="auto">
            <a:xfrm>
              <a:off x="1730212" y="4116926"/>
              <a:ext cx="844316" cy="1283628"/>
              <a:chOff x="457213" y="2688224"/>
              <a:chExt cx="1406218" cy="2137775"/>
            </a:xfrm>
          </p:grpSpPr>
          <p:grpSp>
            <p:nvGrpSpPr>
              <p:cNvPr id="5" name="Group 4">
                <a:extLst>
                  <a:ext uri="{FF2B5EF4-FFF2-40B4-BE49-F238E27FC236}">
                    <a16:creationId xmlns:a16="http://schemas.microsoft.com/office/drawing/2014/main" id="{3A5CCF21-1AAC-9841-8C68-B58D5070C3F4}"/>
                  </a:ext>
                </a:extLst>
              </p:cNvPr>
              <p:cNvGrpSpPr>
                <a:grpSpLocks/>
              </p:cNvGrpSpPr>
              <p:nvPr/>
            </p:nvGrpSpPr>
            <p:grpSpPr bwMode="auto">
              <a:xfrm>
                <a:off x="457213" y="2688224"/>
                <a:ext cx="1203064" cy="2137775"/>
                <a:chOff x="457213" y="2688224"/>
                <a:chExt cx="1203064" cy="2137775"/>
              </a:xfrm>
            </p:grpSpPr>
            <p:sp>
              <p:nvSpPr>
                <p:cNvPr id="7" name="Freeform 6">
                  <a:extLst>
                    <a:ext uri="{FF2B5EF4-FFF2-40B4-BE49-F238E27FC236}">
                      <a16:creationId xmlns:a16="http://schemas.microsoft.com/office/drawing/2014/main" id="{E4F510D8-7AE4-CE41-B67C-284F6BC2DF6F}"/>
                    </a:ext>
                  </a:extLst>
                </p:cNvPr>
                <p:cNvSpPr/>
                <p:nvPr/>
              </p:nvSpPr>
              <p:spPr>
                <a:xfrm>
                  <a:off x="457213" y="2688226"/>
                  <a:ext cx="1203063" cy="2137774"/>
                </a:xfrm>
                <a:custGeom>
                  <a:avLst/>
                  <a:gdLst>
                    <a:gd name="connsiteX0" fmla="*/ 1021704 w 1972331"/>
                    <a:gd name="connsiteY0" fmla="*/ 13244 h 2938400"/>
                    <a:gd name="connsiteX1" fmla="*/ 98067 w 1972331"/>
                    <a:gd name="connsiteY1" fmla="*/ 1721972 h 2938400"/>
                    <a:gd name="connsiteX2" fmla="*/ 236613 w 1972331"/>
                    <a:gd name="connsiteY2" fmla="*/ 2668699 h 2938400"/>
                    <a:gd name="connsiteX3" fmla="*/ 1956885 w 1972331"/>
                    <a:gd name="connsiteY3" fmla="*/ 2714881 h 2938400"/>
                    <a:gd name="connsiteX4" fmla="*/ 1021704 w 1972331"/>
                    <a:gd name="connsiteY4" fmla="*/ 13244 h 29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331" h="2938400">
                      <a:moveTo>
                        <a:pt x="1021704" y="13244"/>
                      </a:moveTo>
                      <a:cubicBezTo>
                        <a:pt x="711901" y="-152241"/>
                        <a:pt x="228915" y="1279396"/>
                        <a:pt x="98067" y="1721972"/>
                      </a:cubicBezTo>
                      <a:cubicBezTo>
                        <a:pt x="-32781" y="2164548"/>
                        <a:pt x="-73190" y="2503214"/>
                        <a:pt x="236613" y="2668699"/>
                      </a:cubicBezTo>
                      <a:cubicBezTo>
                        <a:pt x="546416" y="2834184"/>
                        <a:pt x="1824112" y="3157457"/>
                        <a:pt x="1956885" y="2714881"/>
                      </a:cubicBezTo>
                      <a:cubicBezTo>
                        <a:pt x="2089658" y="2272305"/>
                        <a:pt x="1331507" y="178729"/>
                        <a:pt x="1021704" y="13244"/>
                      </a:cubicBezTo>
                      <a:close/>
                    </a:path>
                  </a:pathLst>
                </a:custGeom>
                <a:solidFill>
                  <a:srgbClr val="008000">
                    <a:alpha val="31000"/>
                  </a:srgbClr>
                </a:solidFill>
                <a:ln w="28575" cmpd="sng">
                  <a:solidFill>
                    <a:srgbClr val="8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p>
              </p:txBody>
            </p:sp>
            <p:sp>
              <p:nvSpPr>
                <p:cNvPr id="8" name="Freeform 7">
                  <a:extLst>
                    <a:ext uri="{FF2B5EF4-FFF2-40B4-BE49-F238E27FC236}">
                      <a16:creationId xmlns:a16="http://schemas.microsoft.com/office/drawing/2014/main" id="{123D5C9F-F793-6348-AAC8-151E7B2F2932}"/>
                    </a:ext>
                  </a:extLst>
                </p:cNvPr>
                <p:cNvSpPr/>
                <p:nvPr/>
              </p:nvSpPr>
              <p:spPr>
                <a:xfrm>
                  <a:off x="692112" y="3370663"/>
                  <a:ext cx="693586" cy="172989"/>
                </a:xfrm>
                <a:custGeom>
                  <a:avLst/>
                  <a:gdLst>
                    <a:gd name="connsiteX0" fmla="*/ 0 w 692727"/>
                    <a:gd name="connsiteY0" fmla="*/ 11545 h 173215"/>
                    <a:gd name="connsiteX1" fmla="*/ 334818 w 692727"/>
                    <a:gd name="connsiteY1" fmla="*/ 173182 h 173215"/>
                    <a:gd name="connsiteX2" fmla="*/ 692727 w 692727"/>
                    <a:gd name="connsiteY2" fmla="*/ 0 h 173215"/>
                  </a:gdLst>
                  <a:ahLst/>
                  <a:cxnLst>
                    <a:cxn ang="0">
                      <a:pos x="connsiteX0" y="connsiteY0"/>
                    </a:cxn>
                    <a:cxn ang="0">
                      <a:pos x="connsiteX1" y="connsiteY1"/>
                    </a:cxn>
                    <a:cxn ang="0">
                      <a:pos x="connsiteX2" y="connsiteY2"/>
                    </a:cxn>
                  </a:cxnLst>
                  <a:rect l="l" t="t" r="r" b="b"/>
                  <a:pathLst>
                    <a:path w="692727" h="173215">
                      <a:moveTo>
                        <a:pt x="0" y="11545"/>
                      </a:moveTo>
                      <a:cubicBezTo>
                        <a:pt x="109682" y="93325"/>
                        <a:pt x="219364" y="175106"/>
                        <a:pt x="334818" y="173182"/>
                      </a:cubicBezTo>
                      <a:cubicBezTo>
                        <a:pt x="450272" y="171258"/>
                        <a:pt x="692727" y="0"/>
                        <a:pt x="692727" y="0"/>
                      </a:cubicBezTo>
                    </a:path>
                  </a:pathLst>
                </a:custGeom>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6" name="Freeform 5">
                <a:extLst>
                  <a:ext uri="{FF2B5EF4-FFF2-40B4-BE49-F238E27FC236}">
                    <a16:creationId xmlns:a16="http://schemas.microsoft.com/office/drawing/2014/main" id="{D88CD6A0-BCA6-0F42-9895-0A7B3A6ABB65}"/>
                  </a:ext>
                </a:extLst>
              </p:cNvPr>
              <p:cNvSpPr/>
              <p:nvPr/>
            </p:nvSpPr>
            <p:spPr>
              <a:xfrm>
                <a:off x="1350780" y="3186564"/>
                <a:ext cx="512651" cy="958586"/>
              </a:xfrm>
              <a:custGeom>
                <a:avLst/>
                <a:gdLst>
                  <a:gd name="connsiteX0" fmla="*/ 0 w 512102"/>
                  <a:gd name="connsiteY0" fmla="*/ 0 h 958273"/>
                  <a:gd name="connsiteX1" fmla="*/ 381000 w 512102"/>
                  <a:gd name="connsiteY1" fmla="*/ 150091 h 958273"/>
                  <a:gd name="connsiteX2" fmla="*/ 508000 w 512102"/>
                  <a:gd name="connsiteY2" fmla="*/ 600364 h 958273"/>
                  <a:gd name="connsiteX3" fmla="*/ 254000 w 512102"/>
                  <a:gd name="connsiteY3" fmla="*/ 958273 h 958273"/>
                </a:gdLst>
                <a:ahLst/>
                <a:cxnLst>
                  <a:cxn ang="0">
                    <a:pos x="connsiteX0" y="connsiteY0"/>
                  </a:cxn>
                  <a:cxn ang="0">
                    <a:pos x="connsiteX1" y="connsiteY1"/>
                  </a:cxn>
                  <a:cxn ang="0">
                    <a:pos x="connsiteX2" y="connsiteY2"/>
                  </a:cxn>
                  <a:cxn ang="0">
                    <a:pos x="connsiteX3" y="connsiteY3"/>
                  </a:cxn>
                </a:cxnLst>
                <a:rect l="l" t="t" r="r" b="b"/>
                <a:pathLst>
                  <a:path w="512102" h="958273">
                    <a:moveTo>
                      <a:pt x="0" y="0"/>
                    </a:moveTo>
                    <a:cubicBezTo>
                      <a:pt x="148166" y="25015"/>
                      <a:pt x="296333" y="50030"/>
                      <a:pt x="381000" y="150091"/>
                    </a:cubicBezTo>
                    <a:cubicBezTo>
                      <a:pt x="465667" y="250152"/>
                      <a:pt x="529167" y="465667"/>
                      <a:pt x="508000" y="600364"/>
                    </a:cubicBezTo>
                    <a:cubicBezTo>
                      <a:pt x="486833" y="735061"/>
                      <a:pt x="254000" y="958273"/>
                      <a:pt x="254000" y="958273"/>
                    </a:cubicBezTo>
                  </a:path>
                </a:pathLst>
              </a:custGeom>
              <a:solidFill>
                <a:srgbClr val="008000">
                  <a:alpha val="34000"/>
                </a:srgbClr>
              </a:solidFill>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9" name="Right Arrow 8">
              <a:extLst>
                <a:ext uri="{FF2B5EF4-FFF2-40B4-BE49-F238E27FC236}">
                  <a16:creationId xmlns:a16="http://schemas.microsoft.com/office/drawing/2014/main" id="{86AEEBCF-57FE-5240-BDA9-1AB299676354}"/>
                </a:ext>
              </a:extLst>
            </p:cNvPr>
            <p:cNvSpPr/>
            <p:nvPr/>
          </p:nvSpPr>
          <p:spPr>
            <a:xfrm>
              <a:off x="2848025" y="4504991"/>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3B7956-A493-8948-8C72-485783761092}"/>
                </a:ext>
              </a:extLst>
            </p:cNvPr>
            <p:cNvSpPr txBox="1"/>
            <p:nvPr/>
          </p:nvSpPr>
          <p:spPr>
            <a:xfrm>
              <a:off x="3156658" y="4591627"/>
              <a:ext cx="3707810" cy="400110"/>
            </a:xfrm>
            <a:prstGeom prst="rect">
              <a:avLst/>
            </a:prstGeom>
            <a:noFill/>
          </p:spPr>
          <p:txBody>
            <a:bodyPr wrap="none" rtlCol="0">
              <a:spAutoFit/>
            </a:bodyPr>
            <a:lstStyle/>
            <a:p>
              <a:r>
                <a:rPr lang="en-US" sz="2000" dirty="0"/>
                <a:t>Axons to the hippocampus (ChR2)</a:t>
              </a:r>
            </a:p>
          </p:txBody>
        </p:sp>
        <p:sp>
          <p:nvSpPr>
            <p:cNvPr id="11" name="TextBox 10">
              <a:extLst>
                <a:ext uri="{FF2B5EF4-FFF2-40B4-BE49-F238E27FC236}">
                  <a16:creationId xmlns:a16="http://schemas.microsoft.com/office/drawing/2014/main" id="{E980E3A0-24F6-5647-93EA-B8EC52311CC9}"/>
                </a:ext>
              </a:extLst>
            </p:cNvPr>
            <p:cNvSpPr txBox="1"/>
            <p:nvPr/>
          </p:nvSpPr>
          <p:spPr>
            <a:xfrm>
              <a:off x="1782830" y="4734480"/>
              <a:ext cx="659155" cy="461665"/>
            </a:xfrm>
            <a:prstGeom prst="rect">
              <a:avLst/>
            </a:prstGeom>
            <a:noFill/>
            <a:ln>
              <a:noFill/>
            </a:ln>
          </p:spPr>
          <p:txBody>
            <a:bodyPr wrap="none" rtlCol="0">
              <a:spAutoFit/>
            </a:bodyPr>
            <a:lstStyle/>
            <a:p>
              <a:r>
                <a:rPr lang="en-US" dirty="0">
                  <a:solidFill>
                    <a:srgbClr val="FFFF00"/>
                  </a:solidFill>
                </a:rPr>
                <a:t>BLA</a:t>
              </a:r>
            </a:p>
          </p:txBody>
        </p:sp>
      </p:grpSp>
      <p:grpSp>
        <p:nvGrpSpPr>
          <p:cNvPr id="16" name="Group 15">
            <a:extLst>
              <a:ext uri="{FF2B5EF4-FFF2-40B4-BE49-F238E27FC236}">
                <a16:creationId xmlns:a16="http://schemas.microsoft.com/office/drawing/2014/main" id="{C399066D-D08A-E946-8B7B-7C809E008578}"/>
              </a:ext>
            </a:extLst>
          </p:cNvPr>
          <p:cNvGrpSpPr/>
          <p:nvPr/>
        </p:nvGrpSpPr>
        <p:grpSpPr>
          <a:xfrm>
            <a:off x="7079062" y="4209762"/>
            <a:ext cx="2161679" cy="1049436"/>
            <a:chOff x="6864468" y="5650045"/>
            <a:chExt cx="2161679" cy="1049436"/>
          </a:xfrm>
        </p:grpSpPr>
        <p:pic>
          <p:nvPicPr>
            <p:cNvPr id="14" name="Picture 13" descr="campus-09.png">
              <a:extLst>
                <a:ext uri="{FF2B5EF4-FFF2-40B4-BE49-F238E27FC236}">
                  <a16:creationId xmlns:a16="http://schemas.microsoft.com/office/drawing/2014/main" id="{506AB693-BDB7-DE4B-9D29-1414E0A4C9C2}"/>
                </a:ext>
              </a:extLst>
            </p:cNvPr>
            <p:cNvPicPr>
              <a:picLocks noChangeAspect="1"/>
            </p:cNvPicPr>
            <p:nvPr/>
          </p:nvPicPr>
          <p:blipFill>
            <a:blip r:embed="rId3">
              <a:extLst>
                <a:ext uri="{28A0092B-C50C-407E-A947-70E740481C1C}">
                  <a14:useLocalDpi xmlns:a14="http://schemas.microsoft.com/office/drawing/2010/main" val="0"/>
                </a:ext>
              </a:extLst>
            </a:blip>
            <a:srcRect l="30070" t="46336" r="50697" b="36807"/>
            <a:stretch>
              <a:fillRect/>
            </a:stretch>
          </p:blipFill>
          <p:spPr bwMode="auto">
            <a:xfrm>
              <a:off x="6864468" y="5650045"/>
              <a:ext cx="2161679" cy="104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E3BAFD0-BDF6-A14B-9320-29B0FE4BC9BD}"/>
                </a:ext>
              </a:extLst>
            </p:cNvPr>
            <p:cNvSpPr txBox="1"/>
            <p:nvPr/>
          </p:nvSpPr>
          <p:spPr>
            <a:xfrm>
              <a:off x="7079062" y="6081775"/>
              <a:ext cx="614271" cy="400110"/>
            </a:xfrm>
            <a:prstGeom prst="rect">
              <a:avLst/>
            </a:prstGeom>
            <a:noFill/>
          </p:spPr>
          <p:txBody>
            <a:bodyPr wrap="none" rtlCol="0">
              <a:spAutoFit/>
            </a:bodyPr>
            <a:lstStyle/>
            <a:p>
              <a:r>
                <a:rPr lang="en-US" sz="2000" dirty="0"/>
                <a:t>HPC</a:t>
              </a:r>
            </a:p>
          </p:txBody>
        </p:sp>
      </p:grpSp>
      <p:grpSp>
        <p:nvGrpSpPr>
          <p:cNvPr id="19" name="Group 18">
            <a:extLst>
              <a:ext uri="{FF2B5EF4-FFF2-40B4-BE49-F238E27FC236}">
                <a16:creationId xmlns:a16="http://schemas.microsoft.com/office/drawing/2014/main" id="{251C70C8-6BA7-9D41-9F92-209B4FD0828F}"/>
              </a:ext>
            </a:extLst>
          </p:cNvPr>
          <p:cNvGrpSpPr/>
          <p:nvPr/>
        </p:nvGrpSpPr>
        <p:grpSpPr>
          <a:xfrm>
            <a:off x="6324049" y="3104537"/>
            <a:ext cx="1295433" cy="1223503"/>
            <a:chOff x="6324049" y="3104537"/>
            <a:chExt cx="1295433" cy="1223503"/>
          </a:xfrm>
        </p:grpSpPr>
        <p:sp>
          <p:nvSpPr>
            <p:cNvPr id="17" name="Trapezoid 16">
              <a:extLst>
                <a:ext uri="{FF2B5EF4-FFF2-40B4-BE49-F238E27FC236}">
                  <a16:creationId xmlns:a16="http://schemas.microsoft.com/office/drawing/2014/main" id="{EAB579F3-7157-0F43-BA63-C410F791B446}"/>
                </a:ext>
              </a:extLst>
            </p:cNvPr>
            <p:cNvSpPr/>
            <p:nvPr/>
          </p:nvSpPr>
          <p:spPr>
            <a:xfrm>
              <a:off x="6324049" y="3104537"/>
              <a:ext cx="1295433" cy="1223503"/>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CD63F60-F3D5-0D44-9501-CB7925D9E56F}"/>
                </a:ext>
              </a:extLst>
            </p:cNvPr>
            <p:cNvSpPr txBox="1"/>
            <p:nvPr/>
          </p:nvSpPr>
          <p:spPr>
            <a:xfrm>
              <a:off x="6493878" y="3733130"/>
              <a:ext cx="955774" cy="461665"/>
            </a:xfrm>
            <a:prstGeom prst="rect">
              <a:avLst/>
            </a:prstGeom>
            <a:noFill/>
          </p:spPr>
          <p:txBody>
            <a:bodyPr wrap="none" rtlCol="0">
              <a:spAutoFit/>
            </a:bodyPr>
            <a:lstStyle/>
            <a:p>
              <a:r>
                <a:rPr lang="en-US" sz="1200" dirty="0"/>
                <a:t>Optogenetic</a:t>
              </a:r>
            </a:p>
            <a:p>
              <a:r>
                <a:rPr lang="en-US" sz="1200" dirty="0"/>
                <a:t>Reactivation</a:t>
              </a:r>
            </a:p>
          </p:txBody>
        </p:sp>
      </p:grpSp>
    </p:spTree>
    <p:extLst>
      <p:ext uri="{BB962C8B-B14F-4D97-AF65-F5344CB8AC3E}">
        <p14:creationId xmlns:p14="http://schemas.microsoft.com/office/powerpoint/2010/main" val="1978065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2CD0-AB0E-904D-A0C4-146C3714E5BE}"/>
              </a:ext>
            </a:extLst>
          </p:cNvPr>
          <p:cNvPicPr>
            <a:picLocks noChangeAspect="1"/>
          </p:cNvPicPr>
          <p:nvPr/>
        </p:nvPicPr>
        <p:blipFill rotWithShape="1">
          <a:blip r:embed="rId2"/>
          <a:srcRect b="75018"/>
          <a:stretch/>
        </p:blipFill>
        <p:spPr>
          <a:xfrm>
            <a:off x="3909554" y="-132512"/>
            <a:ext cx="5652899" cy="1775332"/>
          </a:xfrm>
          <a:prstGeom prst="rect">
            <a:avLst/>
          </a:prstGeom>
        </p:spPr>
      </p:pic>
      <p:sp>
        <p:nvSpPr>
          <p:cNvPr id="5" name="Rectangle 4">
            <a:extLst>
              <a:ext uri="{FF2B5EF4-FFF2-40B4-BE49-F238E27FC236}">
                <a16:creationId xmlns:a16="http://schemas.microsoft.com/office/drawing/2014/main" id="{BDDD0B13-17C1-334D-960A-303D06B14C20}"/>
              </a:ext>
            </a:extLst>
          </p:cNvPr>
          <p:cNvSpPr/>
          <p:nvPr/>
        </p:nvSpPr>
        <p:spPr>
          <a:xfrm>
            <a:off x="271221" y="114652"/>
            <a:ext cx="3395991" cy="4093428"/>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open field test can be used to measure anxiety-like behaviors in animals. ”Anxious” animals spend </a:t>
            </a:r>
            <a:r>
              <a:rPr lang="en-US" sz="2000" i="1" dirty="0">
                <a:solidFill>
                  <a:schemeClr val="accent1">
                    <a:lumMod val="60000"/>
                    <a:lumOff val="40000"/>
                  </a:schemeClr>
                </a:solidFill>
                <a:latin typeface="Arial" charset="0"/>
                <a:cs typeface="Arial" charset="0"/>
              </a:rPr>
              <a:t>less </a:t>
            </a:r>
            <a:r>
              <a:rPr lang="en-US" sz="2000" dirty="0">
                <a:solidFill>
                  <a:schemeClr val="accent1">
                    <a:lumMod val="60000"/>
                    <a:lumOff val="40000"/>
                  </a:schemeClr>
                </a:solidFill>
                <a:latin typeface="Arial" charset="0"/>
                <a:cs typeface="Arial" charset="0"/>
              </a:rPr>
              <a:t>time in the center of the arena</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BLA inputs to the hippocampus can be turned on to increase anxiety or turned off to decrease anxiety. </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174467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2CD0-AB0E-904D-A0C4-146C3714E5BE}"/>
              </a:ext>
            </a:extLst>
          </p:cNvPr>
          <p:cNvPicPr>
            <a:picLocks noChangeAspect="1"/>
          </p:cNvPicPr>
          <p:nvPr/>
        </p:nvPicPr>
        <p:blipFill rotWithShape="1">
          <a:blip r:embed="rId2"/>
          <a:srcRect b="49720"/>
          <a:stretch/>
        </p:blipFill>
        <p:spPr>
          <a:xfrm>
            <a:off x="3909554" y="-132512"/>
            <a:ext cx="5652899" cy="3573136"/>
          </a:xfrm>
          <a:prstGeom prst="rect">
            <a:avLst/>
          </a:prstGeom>
        </p:spPr>
      </p:pic>
      <p:sp>
        <p:nvSpPr>
          <p:cNvPr id="6" name="Rectangle 5">
            <a:extLst>
              <a:ext uri="{FF2B5EF4-FFF2-40B4-BE49-F238E27FC236}">
                <a16:creationId xmlns:a16="http://schemas.microsoft.com/office/drawing/2014/main" id="{71CB24BF-42D5-EC40-B8AD-CB14145CD178}"/>
              </a:ext>
            </a:extLst>
          </p:cNvPr>
          <p:cNvSpPr/>
          <p:nvPr/>
        </p:nvSpPr>
        <p:spPr>
          <a:xfrm>
            <a:off x="271221" y="114652"/>
            <a:ext cx="3395991" cy="4401205"/>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elevated plus maze test can be used to measure anxiety-like behaviors in animals. ”Anxious” animals spend </a:t>
            </a:r>
            <a:r>
              <a:rPr lang="en-US" sz="2000" i="1" dirty="0">
                <a:solidFill>
                  <a:schemeClr val="accent1">
                    <a:lumMod val="60000"/>
                    <a:lumOff val="40000"/>
                  </a:schemeClr>
                </a:solidFill>
                <a:latin typeface="Arial" charset="0"/>
                <a:cs typeface="Arial" charset="0"/>
              </a:rPr>
              <a:t>less </a:t>
            </a:r>
            <a:r>
              <a:rPr lang="en-US" sz="2000" dirty="0">
                <a:solidFill>
                  <a:schemeClr val="accent1">
                    <a:lumMod val="60000"/>
                    <a:lumOff val="40000"/>
                  </a:schemeClr>
                </a:solidFill>
                <a:latin typeface="Arial" charset="0"/>
                <a:cs typeface="Arial" charset="0"/>
              </a:rPr>
              <a:t>time in the open arms of the arena</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BLA inputs to the hippocampus can be turned on to increase anxiety or turned off to decrease anxiety. </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32259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2CD0-AB0E-904D-A0C4-146C3714E5BE}"/>
              </a:ext>
            </a:extLst>
          </p:cNvPr>
          <p:cNvPicPr>
            <a:picLocks noChangeAspect="1"/>
          </p:cNvPicPr>
          <p:nvPr/>
        </p:nvPicPr>
        <p:blipFill rotWithShape="1">
          <a:blip r:embed="rId2"/>
          <a:srcRect b="25512"/>
          <a:stretch/>
        </p:blipFill>
        <p:spPr>
          <a:xfrm>
            <a:off x="3909554" y="-132512"/>
            <a:ext cx="5652899" cy="5293448"/>
          </a:xfrm>
          <a:prstGeom prst="rect">
            <a:avLst/>
          </a:prstGeom>
        </p:spPr>
      </p:pic>
      <p:sp>
        <p:nvSpPr>
          <p:cNvPr id="6" name="Rectangle 5">
            <a:extLst>
              <a:ext uri="{FF2B5EF4-FFF2-40B4-BE49-F238E27FC236}">
                <a16:creationId xmlns:a16="http://schemas.microsoft.com/office/drawing/2014/main" id="{87C58F88-5260-D04A-8727-F40FB8D74684}"/>
              </a:ext>
            </a:extLst>
          </p:cNvPr>
          <p:cNvSpPr/>
          <p:nvPr/>
        </p:nvSpPr>
        <p:spPr>
          <a:xfrm>
            <a:off x="271221" y="114652"/>
            <a:ext cx="3395991" cy="3785652"/>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resident intruder test can be used to measure social interactions between two animals.</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BLA inputs to the hippocampus can be turned on to decrease social behaviors or turned off to increase social behaviors</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124213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A2CD0-AB0E-904D-A0C4-146C3714E5BE}"/>
              </a:ext>
            </a:extLst>
          </p:cNvPr>
          <p:cNvPicPr>
            <a:picLocks noChangeAspect="1"/>
          </p:cNvPicPr>
          <p:nvPr/>
        </p:nvPicPr>
        <p:blipFill>
          <a:blip r:embed="rId2"/>
          <a:stretch>
            <a:fillRect/>
          </a:stretch>
        </p:blipFill>
        <p:spPr>
          <a:xfrm>
            <a:off x="3909554" y="-132512"/>
            <a:ext cx="5652899" cy="7106502"/>
          </a:xfrm>
          <a:prstGeom prst="rect">
            <a:avLst/>
          </a:prstGeom>
        </p:spPr>
      </p:pic>
      <p:sp>
        <p:nvSpPr>
          <p:cNvPr id="6" name="Rectangle 5">
            <a:extLst>
              <a:ext uri="{FF2B5EF4-FFF2-40B4-BE49-F238E27FC236}">
                <a16:creationId xmlns:a16="http://schemas.microsoft.com/office/drawing/2014/main" id="{2EDEA52F-9FFA-EB4E-BB25-DC5E5EB4CCC1}"/>
              </a:ext>
            </a:extLst>
          </p:cNvPr>
          <p:cNvSpPr/>
          <p:nvPr/>
        </p:nvSpPr>
        <p:spPr>
          <a:xfrm>
            <a:off x="271221" y="114652"/>
            <a:ext cx="3395991" cy="6247864"/>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The three-chamber test can be used to measure social interactions between two animals.</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BLA inputs to the hippocampus can be turned on to decrease social behaviors or turned off to increase social behaviors</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2000" dirty="0">
                <a:solidFill>
                  <a:schemeClr val="accent1">
                    <a:lumMod val="60000"/>
                    <a:lumOff val="40000"/>
                  </a:schemeClr>
                </a:solidFill>
                <a:latin typeface="Arial" charset="0"/>
                <a:cs typeface="Arial" charset="0"/>
              </a:rPr>
              <a:t>Collectively, BLA inputs to the hippocampus can be shown to be anxiety-inducing (”</a:t>
            </a:r>
            <a:r>
              <a:rPr lang="en-US" sz="2000" dirty="0" err="1">
                <a:solidFill>
                  <a:schemeClr val="accent1">
                    <a:lumMod val="60000"/>
                    <a:lumOff val="40000"/>
                  </a:schemeClr>
                </a:solidFill>
                <a:latin typeface="Arial" charset="0"/>
                <a:cs typeface="Arial" charset="0"/>
              </a:rPr>
              <a:t>anxiogeneic</a:t>
            </a:r>
            <a:r>
              <a:rPr lang="en-US" sz="2000" dirty="0">
                <a:solidFill>
                  <a:schemeClr val="accent1">
                    <a:lumMod val="60000"/>
                    <a:lumOff val="40000"/>
                  </a:schemeClr>
                </a:solidFill>
                <a:latin typeface="Arial" charset="0"/>
                <a:cs typeface="Arial" charset="0"/>
              </a:rPr>
              <a:t>”) when turned on, or anti-anxiety (“anxiolytic”) when turned off</a:t>
            </a:r>
            <a:br>
              <a:rPr lang="en-US" sz="2000" dirty="0">
                <a:solidFill>
                  <a:schemeClr val="accent1">
                    <a:lumMod val="60000"/>
                    <a:lumOff val="40000"/>
                  </a:schemeClr>
                </a:solidFill>
                <a:latin typeface="Arial" charset="0"/>
                <a:cs typeface="Arial" charset="0"/>
              </a:rPr>
            </a:br>
            <a:endParaRPr lang="en-US" sz="20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59667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92146C-5297-EB4B-8FFA-8302DF05D32F}"/>
              </a:ext>
            </a:extLst>
          </p:cNvPr>
          <p:cNvSpPr>
            <a:spLocks noGrp="1"/>
          </p:cNvSpPr>
          <p:nvPr>
            <p:ph type="title"/>
          </p:nvPr>
        </p:nvSpPr>
        <p:spPr>
          <a:xfrm>
            <a:off x="441702" y="-286357"/>
            <a:ext cx="8229600" cy="1155700"/>
          </a:xfrm>
          <a:ln>
            <a:noFill/>
            <a:miter lim="800000"/>
            <a:headEnd/>
            <a:tailEnd/>
          </a:ln>
        </p:spPr>
        <p:txBody>
          <a:bodyPr/>
          <a:lstStyle/>
          <a:p>
            <a:pPr eaLnBrk="1" hangingPunct="1"/>
            <a:r>
              <a:rPr lang="en-US" sz="3000" dirty="0">
                <a:solidFill>
                  <a:srgbClr val="78DDDD"/>
                </a:solidFill>
                <a:latin typeface="Calibri" charset="0"/>
              </a:rPr>
              <a:t>Summary of terminal-specific studies</a:t>
            </a:r>
            <a:endParaRPr lang="en-US" sz="3000" i="1" dirty="0">
              <a:solidFill>
                <a:srgbClr val="78DDDD"/>
              </a:solidFill>
              <a:latin typeface="Calibri" charset="0"/>
            </a:endParaRPr>
          </a:p>
        </p:txBody>
      </p:sp>
      <p:grpSp>
        <p:nvGrpSpPr>
          <p:cNvPr id="13" name="Group 12">
            <a:extLst>
              <a:ext uri="{FF2B5EF4-FFF2-40B4-BE49-F238E27FC236}">
                <a16:creationId xmlns:a16="http://schemas.microsoft.com/office/drawing/2014/main" id="{E1131CA0-5F0E-754A-9310-B349AAC25086}"/>
              </a:ext>
            </a:extLst>
          </p:cNvPr>
          <p:cNvGrpSpPr>
            <a:grpSpLocks/>
          </p:cNvGrpSpPr>
          <p:nvPr/>
        </p:nvGrpSpPr>
        <p:grpSpPr bwMode="auto">
          <a:xfrm>
            <a:off x="893304" y="4101427"/>
            <a:ext cx="844316" cy="1283628"/>
            <a:chOff x="457213" y="2688224"/>
            <a:chExt cx="1406218" cy="2137775"/>
          </a:xfrm>
        </p:grpSpPr>
        <p:grpSp>
          <p:nvGrpSpPr>
            <p:cNvPr id="22" name="Group 21">
              <a:extLst>
                <a:ext uri="{FF2B5EF4-FFF2-40B4-BE49-F238E27FC236}">
                  <a16:creationId xmlns:a16="http://schemas.microsoft.com/office/drawing/2014/main" id="{290FE4AA-CD52-D545-AD33-83C1098A6E56}"/>
                </a:ext>
              </a:extLst>
            </p:cNvPr>
            <p:cNvGrpSpPr>
              <a:grpSpLocks/>
            </p:cNvGrpSpPr>
            <p:nvPr/>
          </p:nvGrpSpPr>
          <p:grpSpPr bwMode="auto">
            <a:xfrm>
              <a:off x="457213" y="2688224"/>
              <a:ext cx="1203064" cy="2137775"/>
              <a:chOff x="457213" y="2688224"/>
              <a:chExt cx="1203064" cy="2137775"/>
            </a:xfrm>
          </p:grpSpPr>
          <p:sp>
            <p:nvSpPr>
              <p:cNvPr id="24" name="Freeform 23">
                <a:extLst>
                  <a:ext uri="{FF2B5EF4-FFF2-40B4-BE49-F238E27FC236}">
                    <a16:creationId xmlns:a16="http://schemas.microsoft.com/office/drawing/2014/main" id="{AF6AB279-733C-3147-9094-3B2338FEE45F}"/>
                  </a:ext>
                </a:extLst>
              </p:cNvPr>
              <p:cNvSpPr/>
              <p:nvPr/>
            </p:nvSpPr>
            <p:spPr>
              <a:xfrm>
                <a:off x="457213" y="2688226"/>
                <a:ext cx="1203063" cy="2137774"/>
              </a:xfrm>
              <a:custGeom>
                <a:avLst/>
                <a:gdLst>
                  <a:gd name="connsiteX0" fmla="*/ 1021704 w 1972331"/>
                  <a:gd name="connsiteY0" fmla="*/ 13244 h 2938400"/>
                  <a:gd name="connsiteX1" fmla="*/ 98067 w 1972331"/>
                  <a:gd name="connsiteY1" fmla="*/ 1721972 h 2938400"/>
                  <a:gd name="connsiteX2" fmla="*/ 236613 w 1972331"/>
                  <a:gd name="connsiteY2" fmla="*/ 2668699 h 2938400"/>
                  <a:gd name="connsiteX3" fmla="*/ 1956885 w 1972331"/>
                  <a:gd name="connsiteY3" fmla="*/ 2714881 h 2938400"/>
                  <a:gd name="connsiteX4" fmla="*/ 1021704 w 1972331"/>
                  <a:gd name="connsiteY4" fmla="*/ 13244 h 29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331" h="2938400">
                    <a:moveTo>
                      <a:pt x="1021704" y="13244"/>
                    </a:moveTo>
                    <a:cubicBezTo>
                      <a:pt x="711901" y="-152241"/>
                      <a:pt x="228915" y="1279396"/>
                      <a:pt x="98067" y="1721972"/>
                    </a:cubicBezTo>
                    <a:cubicBezTo>
                      <a:pt x="-32781" y="2164548"/>
                      <a:pt x="-73190" y="2503214"/>
                      <a:pt x="236613" y="2668699"/>
                    </a:cubicBezTo>
                    <a:cubicBezTo>
                      <a:pt x="546416" y="2834184"/>
                      <a:pt x="1824112" y="3157457"/>
                      <a:pt x="1956885" y="2714881"/>
                    </a:cubicBezTo>
                    <a:cubicBezTo>
                      <a:pt x="2089658" y="2272305"/>
                      <a:pt x="1331507" y="178729"/>
                      <a:pt x="1021704" y="13244"/>
                    </a:cubicBezTo>
                    <a:close/>
                  </a:path>
                </a:pathLst>
              </a:custGeom>
              <a:solidFill>
                <a:srgbClr val="008000">
                  <a:alpha val="31000"/>
                </a:srgbClr>
              </a:solidFill>
              <a:ln w="28575" cmpd="sng">
                <a:solidFill>
                  <a:srgbClr val="8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p>
            </p:txBody>
          </p:sp>
          <p:sp>
            <p:nvSpPr>
              <p:cNvPr id="25" name="Freeform 24">
                <a:extLst>
                  <a:ext uri="{FF2B5EF4-FFF2-40B4-BE49-F238E27FC236}">
                    <a16:creationId xmlns:a16="http://schemas.microsoft.com/office/drawing/2014/main" id="{1CEC437C-6CC2-7F40-AF60-AC5020142FFC}"/>
                  </a:ext>
                </a:extLst>
              </p:cNvPr>
              <p:cNvSpPr/>
              <p:nvPr/>
            </p:nvSpPr>
            <p:spPr>
              <a:xfrm>
                <a:off x="692112" y="3370663"/>
                <a:ext cx="693586" cy="172989"/>
              </a:xfrm>
              <a:custGeom>
                <a:avLst/>
                <a:gdLst>
                  <a:gd name="connsiteX0" fmla="*/ 0 w 692727"/>
                  <a:gd name="connsiteY0" fmla="*/ 11545 h 173215"/>
                  <a:gd name="connsiteX1" fmla="*/ 334818 w 692727"/>
                  <a:gd name="connsiteY1" fmla="*/ 173182 h 173215"/>
                  <a:gd name="connsiteX2" fmla="*/ 692727 w 692727"/>
                  <a:gd name="connsiteY2" fmla="*/ 0 h 173215"/>
                </a:gdLst>
                <a:ahLst/>
                <a:cxnLst>
                  <a:cxn ang="0">
                    <a:pos x="connsiteX0" y="connsiteY0"/>
                  </a:cxn>
                  <a:cxn ang="0">
                    <a:pos x="connsiteX1" y="connsiteY1"/>
                  </a:cxn>
                  <a:cxn ang="0">
                    <a:pos x="connsiteX2" y="connsiteY2"/>
                  </a:cxn>
                </a:cxnLst>
                <a:rect l="l" t="t" r="r" b="b"/>
                <a:pathLst>
                  <a:path w="692727" h="173215">
                    <a:moveTo>
                      <a:pt x="0" y="11545"/>
                    </a:moveTo>
                    <a:cubicBezTo>
                      <a:pt x="109682" y="93325"/>
                      <a:pt x="219364" y="175106"/>
                      <a:pt x="334818" y="173182"/>
                    </a:cubicBezTo>
                    <a:cubicBezTo>
                      <a:pt x="450272" y="171258"/>
                      <a:pt x="692727" y="0"/>
                      <a:pt x="692727" y="0"/>
                    </a:cubicBezTo>
                  </a:path>
                </a:pathLst>
              </a:custGeom>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23" name="Freeform 22">
              <a:extLst>
                <a:ext uri="{FF2B5EF4-FFF2-40B4-BE49-F238E27FC236}">
                  <a16:creationId xmlns:a16="http://schemas.microsoft.com/office/drawing/2014/main" id="{D333C94A-EDBD-3A44-84FF-FB7D7226F886}"/>
                </a:ext>
              </a:extLst>
            </p:cNvPr>
            <p:cNvSpPr/>
            <p:nvPr/>
          </p:nvSpPr>
          <p:spPr>
            <a:xfrm>
              <a:off x="1350780" y="3186564"/>
              <a:ext cx="512651" cy="958586"/>
            </a:xfrm>
            <a:custGeom>
              <a:avLst/>
              <a:gdLst>
                <a:gd name="connsiteX0" fmla="*/ 0 w 512102"/>
                <a:gd name="connsiteY0" fmla="*/ 0 h 958273"/>
                <a:gd name="connsiteX1" fmla="*/ 381000 w 512102"/>
                <a:gd name="connsiteY1" fmla="*/ 150091 h 958273"/>
                <a:gd name="connsiteX2" fmla="*/ 508000 w 512102"/>
                <a:gd name="connsiteY2" fmla="*/ 600364 h 958273"/>
                <a:gd name="connsiteX3" fmla="*/ 254000 w 512102"/>
                <a:gd name="connsiteY3" fmla="*/ 958273 h 958273"/>
              </a:gdLst>
              <a:ahLst/>
              <a:cxnLst>
                <a:cxn ang="0">
                  <a:pos x="connsiteX0" y="connsiteY0"/>
                </a:cxn>
                <a:cxn ang="0">
                  <a:pos x="connsiteX1" y="connsiteY1"/>
                </a:cxn>
                <a:cxn ang="0">
                  <a:pos x="connsiteX2" y="connsiteY2"/>
                </a:cxn>
                <a:cxn ang="0">
                  <a:pos x="connsiteX3" y="connsiteY3"/>
                </a:cxn>
              </a:cxnLst>
              <a:rect l="l" t="t" r="r" b="b"/>
              <a:pathLst>
                <a:path w="512102" h="958273">
                  <a:moveTo>
                    <a:pt x="0" y="0"/>
                  </a:moveTo>
                  <a:cubicBezTo>
                    <a:pt x="148166" y="25015"/>
                    <a:pt x="296333" y="50030"/>
                    <a:pt x="381000" y="150091"/>
                  </a:cubicBezTo>
                  <a:cubicBezTo>
                    <a:pt x="465667" y="250152"/>
                    <a:pt x="529167" y="465667"/>
                    <a:pt x="508000" y="600364"/>
                  </a:cubicBezTo>
                  <a:cubicBezTo>
                    <a:pt x="486833" y="735061"/>
                    <a:pt x="254000" y="958273"/>
                    <a:pt x="254000" y="958273"/>
                  </a:cubicBezTo>
                </a:path>
              </a:pathLst>
            </a:custGeom>
            <a:solidFill>
              <a:srgbClr val="008000">
                <a:alpha val="34000"/>
              </a:srgbClr>
            </a:solidFill>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27" name="Freeform 26">
            <a:extLst>
              <a:ext uri="{FF2B5EF4-FFF2-40B4-BE49-F238E27FC236}">
                <a16:creationId xmlns:a16="http://schemas.microsoft.com/office/drawing/2014/main" id="{BB1CFBE5-F6E4-5647-AFED-F0A7B8BD2805}"/>
              </a:ext>
            </a:extLst>
          </p:cNvPr>
          <p:cNvSpPr/>
          <p:nvPr/>
        </p:nvSpPr>
        <p:spPr>
          <a:xfrm>
            <a:off x="655590" y="2148022"/>
            <a:ext cx="1351621" cy="1441991"/>
          </a:xfrm>
          <a:custGeom>
            <a:avLst/>
            <a:gdLst>
              <a:gd name="connsiteX0" fmla="*/ 134685 w 1351621"/>
              <a:gd name="connsiteY0" fmla="*/ 206136 h 1441991"/>
              <a:gd name="connsiteX1" fmla="*/ 134685 w 1351621"/>
              <a:gd name="connsiteY1" fmla="*/ 1213526 h 1441991"/>
              <a:gd name="connsiteX2" fmla="*/ 1173071 w 1351621"/>
              <a:gd name="connsiteY2" fmla="*/ 1353010 h 1441991"/>
              <a:gd name="connsiteX3" fmla="*/ 1250563 w 1351621"/>
              <a:gd name="connsiteY3" fmla="*/ 97648 h 1441991"/>
              <a:gd name="connsiteX4" fmla="*/ 134685 w 1351621"/>
              <a:gd name="connsiteY4" fmla="*/ 206136 h 144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621" h="1441991">
                <a:moveTo>
                  <a:pt x="134685" y="206136"/>
                </a:moveTo>
                <a:cubicBezTo>
                  <a:pt x="-51295" y="392116"/>
                  <a:pt x="-38379" y="1022380"/>
                  <a:pt x="134685" y="1213526"/>
                </a:cubicBezTo>
                <a:cubicBezTo>
                  <a:pt x="307749" y="1404672"/>
                  <a:pt x="987091" y="1538990"/>
                  <a:pt x="1173071" y="1353010"/>
                </a:cubicBezTo>
                <a:cubicBezTo>
                  <a:pt x="1359051" y="1167030"/>
                  <a:pt x="1423627" y="286211"/>
                  <a:pt x="1250563" y="97648"/>
                </a:cubicBezTo>
                <a:cubicBezTo>
                  <a:pt x="1077499" y="-90915"/>
                  <a:pt x="320665" y="20156"/>
                  <a:pt x="134685" y="206136"/>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CC749AC-9A12-6E44-9A35-0AC3EF797FDB}"/>
              </a:ext>
            </a:extLst>
          </p:cNvPr>
          <p:cNvSpPr txBox="1"/>
          <p:nvPr/>
        </p:nvSpPr>
        <p:spPr>
          <a:xfrm>
            <a:off x="980347" y="2700994"/>
            <a:ext cx="645241" cy="461665"/>
          </a:xfrm>
          <a:prstGeom prst="rect">
            <a:avLst/>
          </a:prstGeom>
          <a:noFill/>
        </p:spPr>
        <p:txBody>
          <a:bodyPr wrap="none" rtlCol="0">
            <a:spAutoFit/>
          </a:bodyPr>
          <a:lstStyle/>
          <a:p>
            <a:r>
              <a:rPr lang="en-US" dirty="0"/>
              <a:t>PFC</a:t>
            </a:r>
          </a:p>
        </p:txBody>
      </p:sp>
      <p:sp>
        <p:nvSpPr>
          <p:cNvPr id="31" name="TextBox 30">
            <a:extLst>
              <a:ext uri="{FF2B5EF4-FFF2-40B4-BE49-F238E27FC236}">
                <a16:creationId xmlns:a16="http://schemas.microsoft.com/office/drawing/2014/main" id="{CDE56429-98FC-2E4F-9437-CDDD2405FC1D}"/>
              </a:ext>
            </a:extLst>
          </p:cNvPr>
          <p:cNvSpPr txBox="1"/>
          <p:nvPr/>
        </p:nvSpPr>
        <p:spPr>
          <a:xfrm>
            <a:off x="924895" y="4718490"/>
            <a:ext cx="659155" cy="461665"/>
          </a:xfrm>
          <a:prstGeom prst="rect">
            <a:avLst/>
          </a:prstGeom>
          <a:noFill/>
          <a:ln>
            <a:noFill/>
          </a:ln>
        </p:spPr>
        <p:txBody>
          <a:bodyPr wrap="none" rtlCol="0">
            <a:spAutoFit/>
          </a:bodyPr>
          <a:lstStyle/>
          <a:p>
            <a:r>
              <a:rPr lang="en-US" dirty="0">
                <a:solidFill>
                  <a:srgbClr val="FFFF00"/>
                </a:solidFill>
              </a:rPr>
              <a:t>BLA</a:t>
            </a:r>
          </a:p>
        </p:txBody>
      </p:sp>
      <p:sp>
        <p:nvSpPr>
          <p:cNvPr id="32" name="Right Arrow 31">
            <a:extLst>
              <a:ext uri="{FF2B5EF4-FFF2-40B4-BE49-F238E27FC236}">
                <a16:creationId xmlns:a16="http://schemas.microsoft.com/office/drawing/2014/main" id="{5C9A0A30-EBB1-824F-9B1D-9DB62EEBDF09}"/>
              </a:ext>
            </a:extLst>
          </p:cNvPr>
          <p:cNvSpPr/>
          <p:nvPr/>
        </p:nvSpPr>
        <p:spPr>
          <a:xfrm>
            <a:off x="2247255" y="2148023"/>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3A7E9142-F0FF-1C4F-9452-42DF3596A38C}"/>
              </a:ext>
            </a:extLst>
          </p:cNvPr>
          <p:cNvSpPr/>
          <p:nvPr/>
        </p:nvSpPr>
        <p:spPr>
          <a:xfrm>
            <a:off x="2247255" y="3037041"/>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540CCEB3-9991-7E4D-845B-AB704752E6A6}"/>
              </a:ext>
            </a:extLst>
          </p:cNvPr>
          <p:cNvSpPr/>
          <p:nvPr/>
        </p:nvSpPr>
        <p:spPr>
          <a:xfrm>
            <a:off x="2242541" y="4101428"/>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51C2B6D-42C4-9943-AE3E-E35F38FC7A11}"/>
              </a:ext>
            </a:extLst>
          </p:cNvPr>
          <p:cNvSpPr txBox="1"/>
          <p:nvPr/>
        </p:nvSpPr>
        <p:spPr>
          <a:xfrm>
            <a:off x="2775837" y="1502457"/>
            <a:ext cx="2914708" cy="707886"/>
          </a:xfrm>
          <a:prstGeom prst="rect">
            <a:avLst/>
          </a:prstGeom>
          <a:noFill/>
        </p:spPr>
        <p:txBody>
          <a:bodyPr wrap="none" rtlCol="0">
            <a:spAutoFit/>
          </a:bodyPr>
          <a:lstStyle/>
          <a:p>
            <a:pPr algn="ctr"/>
            <a:r>
              <a:rPr lang="en-US" sz="2000" dirty="0">
                <a:solidFill>
                  <a:srgbClr val="FFFF00"/>
                </a:solidFill>
              </a:rPr>
              <a:t>Optogenetic manipulation</a:t>
            </a:r>
          </a:p>
          <a:p>
            <a:pPr algn="ctr"/>
            <a:r>
              <a:rPr lang="en-US" sz="2000" dirty="0">
                <a:solidFill>
                  <a:srgbClr val="FFFF00"/>
                </a:solidFill>
              </a:rPr>
              <a:t>of terminals</a:t>
            </a:r>
          </a:p>
        </p:txBody>
      </p:sp>
      <p:sp>
        <p:nvSpPr>
          <p:cNvPr id="39" name="TextBox 38">
            <a:extLst>
              <a:ext uri="{FF2B5EF4-FFF2-40B4-BE49-F238E27FC236}">
                <a16:creationId xmlns:a16="http://schemas.microsoft.com/office/drawing/2014/main" id="{8BB7CB95-F098-D44C-8B8D-C0B73D4DAF3C}"/>
              </a:ext>
            </a:extLst>
          </p:cNvPr>
          <p:cNvSpPr txBox="1"/>
          <p:nvPr/>
        </p:nvSpPr>
        <p:spPr>
          <a:xfrm>
            <a:off x="579244" y="1457497"/>
            <a:ext cx="1620059" cy="707886"/>
          </a:xfrm>
          <a:prstGeom prst="rect">
            <a:avLst/>
          </a:prstGeom>
          <a:noFill/>
        </p:spPr>
        <p:txBody>
          <a:bodyPr wrap="none" rtlCol="0">
            <a:spAutoFit/>
          </a:bodyPr>
          <a:lstStyle/>
          <a:p>
            <a:r>
              <a:rPr lang="en-US" sz="2000" dirty="0">
                <a:solidFill>
                  <a:srgbClr val="FFFF00"/>
                </a:solidFill>
              </a:rPr>
              <a:t>ChR2-positive</a:t>
            </a:r>
          </a:p>
          <a:p>
            <a:r>
              <a:rPr lang="en-US" sz="2000" dirty="0">
                <a:solidFill>
                  <a:srgbClr val="FFFF00"/>
                </a:solidFill>
              </a:rPr>
              <a:t> cell bodies</a:t>
            </a:r>
          </a:p>
        </p:txBody>
      </p:sp>
      <p:sp>
        <p:nvSpPr>
          <p:cNvPr id="40" name="TextBox 39">
            <a:extLst>
              <a:ext uri="{FF2B5EF4-FFF2-40B4-BE49-F238E27FC236}">
                <a16:creationId xmlns:a16="http://schemas.microsoft.com/office/drawing/2014/main" id="{8D539701-4988-3141-AF15-F75D32540BF1}"/>
              </a:ext>
            </a:extLst>
          </p:cNvPr>
          <p:cNvSpPr txBox="1"/>
          <p:nvPr/>
        </p:nvSpPr>
        <p:spPr>
          <a:xfrm>
            <a:off x="2386731" y="2254944"/>
            <a:ext cx="3994491" cy="400110"/>
          </a:xfrm>
          <a:prstGeom prst="rect">
            <a:avLst/>
          </a:prstGeom>
          <a:noFill/>
        </p:spPr>
        <p:txBody>
          <a:bodyPr wrap="none" rtlCol="0">
            <a:spAutoFit/>
          </a:bodyPr>
          <a:lstStyle/>
          <a:p>
            <a:r>
              <a:rPr lang="en-US" sz="2000" dirty="0"/>
              <a:t>Axons to the lateral habenula (ChR2)</a:t>
            </a:r>
          </a:p>
        </p:txBody>
      </p:sp>
      <p:sp>
        <p:nvSpPr>
          <p:cNvPr id="41" name="TextBox 40">
            <a:extLst>
              <a:ext uri="{FF2B5EF4-FFF2-40B4-BE49-F238E27FC236}">
                <a16:creationId xmlns:a16="http://schemas.microsoft.com/office/drawing/2014/main" id="{C2D00F98-D3AC-4D42-80AD-C428B2502EC8}"/>
              </a:ext>
            </a:extLst>
          </p:cNvPr>
          <p:cNvSpPr txBox="1"/>
          <p:nvPr/>
        </p:nvSpPr>
        <p:spPr>
          <a:xfrm>
            <a:off x="2386731" y="3116579"/>
            <a:ext cx="4040337" cy="369332"/>
          </a:xfrm>
          <a:prstGeom prst="rect">
            <a:avLst/>
          </a:prstGeom>
          <a:noFill/>
        </p:spPr>
        <p:txBody>
          <a:bodyPr wrap="none" rtlCol="0">
            <a:spAutoFit/>
          </a:bodyPr>
          <a:lstStyle/>
          <a:p>
            <a:r>
              <a:rPr lang="en-US" sz="1800" dirty="0"/>
              <a:t>Axons to the dorsal raphe nucleus (ChR2)</a:t>
            </a:r>
          </a:p>
        </p:txBody>
      </p:sp>
      <p:sp>
        <p:nvSpPr>
          <p:cNvPr id="42" name="TextBox 41">
            <a:extLst>
              <a:ext uri="{FF2B5EF4-FFF2-40B4-BE49-F238E27FC236}">
                <a16:creationId xmlns:a16="http://schemas.microsoft.com/office/drawing/2014/main" id="{AD3DCC7F-8B48-9949-87F3-55C6FAB472D7}"/>
              </a:ext>
            </a:extLst>
          </p:cNvPr>
          <p:cNvSpPr txBox="1"/>
          <p:nvPr/>
        </p:nvSpPr>
        <p:spPr>
          <a:xfrm>
            <a:off x="2551174" y="4188064"/>
            <a:ext cx="3707810" cy="400110"/>
          </a:xfrm>
          <a:prstGeom prst="rect">
            <a:avLst/>
          </a:prstGeom>
          <a:noFill/>
        </p:spPr>
        <p:txBody>
          <a:bodyPr wrap="none" rtlCol="0">
            <a:spAutoFit/>
          </a:bodyPr>
          <a:lstStyle/>
          <a:p>
            <a:r>
              <a:rPr lang="en-US" sz="2000" dirty="0"/>
              <a:t>Axons to the hippocampus (ChR2)</a:t>
            </a:r>
          </a:p>
        </p:txBody>
      </p:sp>
      <p:sp>
        <p:nvSpPr>
          <p:cNvPr id="46" name="TextBox 45">
            <a:extLst>
              <a:ext uri="{FF2B5EF4-FFF2-40B4-BE49-F238E27FC236}">
                <a16:creationId xmlns:a16="http://schemas.microsoft.com/office/drawing/2014/main" id="{11AF2915-5094-084E-B65E-B110CD9AD483}"/>
              </a:ext>
            </a:extLst>
          </p:cNvPr>
          <p:cNvSpPr txBox="1"/>
          <p:nvPr/>
        </p:nvSpPr>
        <p:spPr>
          <a:xfrm>
            <a:off x="6505169" y="1531618"/>
            <a:ext cx="2170915" cy="400110"/>
          </a:xfrm>
          <a:prstGeom prst="rect">
            <a:avLst/>
          </a:prstGeom>
          <a:noFill/>
        </p:spPr>
        <p:txBody>
          <a:bodyPr wrap="none" rtlCol="0">
            <a:spAutoFit/>
          </a:bodyPr>
          <a:lstStyle/>
          <a:p>
            <a:r>
              <a:rPr lang="en-US" sz="2000" dirty="0">
                <a:solidFill>
                  <a:srgbClr val="FFFF00"/>
                </a:solidFill>
              </a:rPr>
              <a:t>Effect on behaviors</a:t>
            </a:r>
          </a:p>
        </p:txBody>
      </p:sp>
      <p:sp>
        <p:nvSpPr>
          <p:cNvPr id="47" name="TextBox 46">
            <a:extLst>
              <a:ext uri="{FF2B5EF4-FFF2-40B4-BE49-F238E27FC236}">
                <a16:creationId xmlns:a16="http://schemas.microsoft.com/office/drawing/2014/main" id="{91DF96AB-B11B-204A-A104-5A7AEF826C70}"/>
              </a:ext>
            </a:extLst>
          </p:cNvPr>
          <p:cNvSpPr txBox="1"/>
          <p:nvPr/>
        </p:nvSpPr>
        <p:spPr>
          <a:xfrm>
            <a:off x="6718336" y="2239329"/>
            <a:ext cx="2072042" cy="461665"/>
          </a:xfrm>
          <a:prstGeom prst="rect">
            <a:avLst/>
          </a:prstGeom>
          <a:noFill/>
        </p:spPr>
        <p:txBody>
          <a:bodyPr wrap="none" rtlCol="0">
            <a:spAutoFit/>
          </a:bodyPr>
          <a:lstStyle/>
          <a:p>
            <a:r>
              <a:rPr lang="en-US" dirty="0">
                <a:solidFill>
                  <a:schemeClr val="bg1"/>
                </a:solidFill>
              </a:rPr>
              <a:t>Pro-depression</a:t>
            </a:r>
          </a:p>
        </p:txBody>
      </p:sp>
      <p:sp>
        <p:nvSpPr>
          <p:cNvPr id="48" name="TextBox 47">
            <a:extLst>
              <a:ext uri="{FF2B5EF4-FFF2-40B4-BE49-F238E27FC236}">
                <a16:creationId xmlns:a16="http://schemas.microsoft.com/office/drawing/2014/main" id="{237D0604-1AD5-6B42-8A6F-54830735F29B}"/>
              </a:ext>
            </a:extLst>
          </p:cNvPr>
          <p:cNvSpPr txBox="1"/>
          <p:nvPr/>
        </p:nvSpPr>
        <p:spPr>
          <a:xfrm>
            <a:off x="6718336" y="3082694"/>
            <a:ext cx="2159053" cy="461665"/>
          </a:xfrm>
          <a:prstGeom prst="rect">
            <a:avLst/>
          </a:prstGeom>
          <a:noFill/>
        </p:spPr>
        <p:txBody>
          <a:bodyPr wrap="none" rtlCol="0">
            <a:spAutoFit/>
          </a:bodyPr>
          <a:lstStyle/>
          <a:p>
            <a:r>
              <a:rPr lang="en-US" dirty="0">
                <a:solidFill>
                  <a:schemeClr val="bg1"/>
                </a:solidFill>
              </a:rPr>
              <a:t>Anti-depression</a:t>
            </a:r>
          </a:p>
        </p:txBody>
      </p:sp>
      <p:sp>
        <p:nvSpPr>
          <p:cNvPr id="49" name="TextBox 48">
            <a:extLst>
              <a:ext uri="{FF2B5EF4-FFF2-40B4-BE49-F238E27FC236}">
                <a16:creationId xmlns:a16="http://schemas.microsoft.com/office/drawing/2014/main" id="{11118317-FFA5-6943-8B1E-B3785AF3099D}"/>
              </a:ext>
            </a:extLst>
          </p:cNvPr>
          <p:cNvSpPr txBox="1"/>
          <p:nvPr/>
        </p:nvSpPr>
        <p:spPr>
          <a:xfrm>
            <a:off x="6718336" y="4159562"/>
            <a:ext cx="1544975" cy="461665"/>
          </a:xfrm>
          <a:prstGeom prst="rect">
            <a:avLst/>
          </a:prstGeom>
          <a:noFill/>
        </p:spPr>
        <p:txBody>
          <a:bodyPr wrap="none" rtlCol="0">
            <a:spAutoFit/>
          </a:bodyPr>
          <a:lstStyle/>
          <a:p>
            <a:r>
              <a:rPr lang="en-US" dirty="0">
                <a:solidFill>
                  <a:schemeClr val="bg1"/>
                </a:solidFill>
              </a:rPr>
              <a:t>Anxiogenic</a:t>
            </a:r>
          </a:p>
        </p:txBody>
      </p:sp>
      <p:sp>
        <p:nvSpPr>
          <p:cNvPr id="50" name="Right Arrow 49">
            <a:extLst>
              <a:ext uri="{FF2B5EF4-FFF2-40B4-BE49-F238E27FC236}">
                <a16:creationId xmlns:a16="http://schemas.microsoft.com/office/drawing/2014/main" id="{965EA19E-3B1F-AB46-8431-67297C2D712A}"/>
              </a:ext>
            </a:extLst>
          </p:cNvPr>
          <p:cNvSpPr/>
          <p:nvPr/>
        </p:nvSpPr>
        <p:spPr>
          <a:xfrm>
            <a:off x="2242541" y="4804369"/>
            <a:ext cx="4231037" cy="55297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2B1A9CB-B798-294A-99C4-995017209E78}"/>
              </a:ext>
            </a:extLst>
          </p:cNvPr>
          <p:cNvSpPr txBox="1"/>
          <p:nvPr/>
        </p:nvSpPr>
        <p:spPr>
          <a:xfrm>
            <a:off x="2551174" y="4891005"/>
            <a:ext cx="3767122" cy="400110"/>
          </a:xfrm>
          <a:prstGeom prst="rect">
            <a:avLst/>
          </a:prstGeom>
          <a:noFill/>
        </p:spPr>
        <p:txBody>
          <a:bodyPr wrap="none" rtlCol="0">
            <a:spAutoFit/>
          </a:bodyPr>
          <a:lstStyle/>
          <a:p>
            <a:r>
              <a:rPr lang="en-US" sz="2000" dirty="0"/>
              <a:t>Axons to the hippocampus (</a:t>
            </a:r>
            <a:r>
              <a:rPr lang="en-US" sz="2000" dirty="0" err="1"/>
              <a:t>NpHR</a:t>
            </a:r>
            <a:r>
              <a:rPr lang="en-US" sz="2000" dirty="0"/>
              <a:t>)</a:t>
            </a:r>
          </a:p>
        </p:txBody>
      </p:sp>
      <p:sp>
        <p:nvSpPr>
          <p:cNvPr id="52" name="TextBox 51">
            <a:extLst>
              <a:ext uri="{FF2B5EF4-FFF2-40B4-BE49-F238E27FC236}">
                <a16:creationId xmlns:a16="http://schemas.microsoft.com/office/drawing/2014/main" id="{5C19E167-3DF8-C749-B22C-3308581ABA17}"/>
              </a:ext>
            </a:extLst>
          </p:cNvPr>
          <p:cNvSpPr txBox="1"/>
          <p:nvPr/>
        </p:nvSpPr>
        <p:spPr>
          <a:xfrm>
            <a:off x="6718336" y="4865439"/>
            <a:ext cx="1401538" cy="461665"/>
          </a:xfrm>
          <a:prstGeom prst="rect">
            <a:avLst/>
          </a:prstGeom>
          <a:noFill/>
        </p:spPr>
        <p:txBody>
          <a:bodyPr wrap="none" rtlCol="0">
            <a:spAutoFit/>
          </a:bodyPr>
          <a:lstStyle/>
          <a:p>
            <a:r>
              <a:rPr lang="en-US" dirty="0">
                <a:solidFill>
                  <a:schemeClr val="bg1"/>
                </a:solidFill>
              </a:rPr>
              <a:t>Anxiolytic</a:t>
            </a:r>
          </a:p>
        </p:txBody>
      </p:sp>
    </p:spTree>
    <p:extLst>
      <p:ext uri="{BB962C8B-B14F-4D97-AF65-F5344CB8AC3E}">
        <p14:creationId xmlns:p14="http://schemas.microsoft.com/office/powerpoint/2010/main" val="1856158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70F3F5-9255-0642-9E9C-CD2056DDF58B}"/>
              </a:ext>
            </a:extLst>
          </p:cNvPr>
          <p:cNvPicPr>
            <a:picLocks noChangeAspect="1"/>
          </p:cNvPicPr>
          <p:nvPr/>
        </p:nvPicPr>
        <p:blipFill rotWithShape="1">
          <a:blip r:embed="rId2"/>
          <a:srcRect b="22165"/>
          <a:stretch/>
        </p:blipFill>
        <p:spPr>
          <a:xfrm>
            <a:off x="1017399" y="463099"/>
            <a:ext cx="6840242" cy="5137306"/>
          </a:xfrm>
          <a:prstGeom prst="rect">
            <a:avLst/>
          </a:prstGeom>
        </p:spPr>
      </p:pic>
    </p:spTree>
    <p:extLst>
      <p:ext uri="{BB962C8B-B14F-4D97-AF65-F5344CB8AC3E}">
        <p14:creationId xmlns:p14="http://schemas.microsoft.com/office/powerpoint/2010/main" val="252058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3500" y="4438898"/>
            <a:ext cx="2387600" cy="2323604"/>
          </a:xfrm>
          <a:prstGeom prst="rect">
            <a:avLst/>
          </a:prstGeom>
          <a:ln>
            <a:solidFill>
              <a:srgbClr val="BBE0E3"/>
            </a:solidFill>
          </a:ln>
        </p:spPr>
      </p:pic>
      <p:sp>
        <p:nvSpPr>
          <p:cNvPr id="7" name="Rectangle 6"/>
          <p:cNvSpPr/>
          <p:nvPr/>
        </p:nvSpPr>
        <p:spPr>
          <a:xfrm>
            <a:off x="1831976" y="143472"/>
            <a:ext cx="5400186" cy="553998"/>
          </a:xfrm>
          <a:prstGeom prst="rect">
            <a:avLst/>
          </a:prstGeom>
        </p:spPr>
        <p:txBody>
          <a:bodyPr wrap="none">
            <a:spAutoFit/>
          </a:bodyPr>
          <a:lstStyle/>
          <a:p>
            <a:r>
              <a:rPr lang="en-US" sz="3000" dirty="0">
                <a:solidFill>
                  <a:schemeClr val="bg1"/>
                </a:solidFill>
              </a:rPr>
              <a:t>How algae changed neuroscience </a:t>
            </a:r>
            <a:endParaRPr lang="en-US" sz="3000" i="1" dirty="0">
              <a:solidFill>
                <a:schemeClr val="bg1"/>
              </a:solidFill>
            </a:endParaRPr>
          </a:p>
        </p:txBody>
      </p:sp>
      <p:pic>
        <p:nvPicPr>
          <p:cNvPr id="8" name="Picture 7"/>
          <p:cNvPicPr>
            <a:picLocks noChangeAspect="1"/>
          </p:cNvPicPr>
          <p:nvPr/>
        </p:nvPicPr>
        <p:blipFill>
          <a:blip r:embed="rId4"/>
          <a:stretch>
            <a:fillRect/>
          </a:stretch>
        </p:blipFill>
        <p:spPr>
          <a:xfrm>
            <a:off x="5140008" y="4438898"/>
            <a:ext cx="2424385" cy="2323604"/>
          </a:xfrm>
          <a:prstGeom prst="rect">
            <a:avLst/>
          </a:prstGeom>
          <a:ln>
            <a:solidFill>
              <a:srgbClr val="BBE0E3"/>
            </a:solidFill>
          </a:ln>
        </p:spPr>
      </p:pic>
      <p:pic>
        <p:nvPicPr>
          <p:cNvPr id="2" name="Picture 1"/>
          <p:cNvPicPr>
            <a:picLocks noChangeAspect="1"/>
          </p:cNvPicPr>
          <p:nvPr/>
        </p:nvPicPr>
        <p:blipFill>
          <a:blip r:embed="rId5"/>
          <a:stretch>
            <a:fillRect/>
          </a:stretch>
        </p:blipFill>
        <p:spPr>
          <a:xfrm>
            <a:off x="635000" y="1275648"/>
            <a:ext cx="3761105" cy="2880234"/>
          </a:xfrm>
          <a:prstGeom prst="rect">
            <a:avLst/>
          </a:prstGeom>
          <a:ln>
            <a:solidFill>
              <a:srgbClr val="BBE0E3"/>
            </a:solidFill>
          </a:ln>
        </p:spPr>
      </p:pic>
      <p:pic>
        <p:nvPicPr>
          <p:cNvPr id="3" name="Picture 2"/>
          <p:cNvPicPr>
            <a:picLocks noChangeAspect="1"/>
          </p:cNvPicPr>
          <p:nvPr/>
        </p:nvPicPr>
        <p:blipFill>
          <a:blip r:embed="rId6"/>
          <a:stretch>
            <a:fillRect/>
          </a:stretch>
        </p:blipFill>
        <p:spPr>
          <a:xfrm>
            <a:off x="4649054" y="1272665"/>
            <a:ext cx="3440846" cy="2883217"/>
          </a:xfrm>
          <a:prstGeom prst="rect">
            <a:avLst/>
          </a:prstGeom>
          <a:ln>
            <a:solidFill>
              <a:srgbClr val="BBE0E3"/>
            </a:solidFill>
          </a:ln>
        </p:spPr>
      </p:pic>
      <p:cxnSp>
        <p:nvCxnSpPr>
          <p:cNvPr id="6" name="Straight Connector 5"/>
          <p:cNvCxnSpPr/>
          <p:nvPr/>
        </p:nvCxnSpPr>
        <p:spPr>
          <a:xfrm>
            <a:off x="635000" y="4155882"/>
            <a:ext cx="698500" cy="283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721100" y="4155882"/>
            <a:ext cx="675005" cy="283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649054" y="4189688"/>
            <a:ext cx="490954" cy="2492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564393" y="4155882"/>
            <a:ext cx="525507" cy="2830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4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D18F4-0836-174C-97CE-C7F1CF1D8A3E}"/>
              </a:ext>
            </a:extLst>
          </p:cNvPr>
          <p:cNvPicPr>
            <a:picLocks noChangeAspect="1"/>
          </p:cNvPicPr>
          <p:nvPr/>
        </p:nvPicPr>
        <p:blipFill>
          <a:blip r:embed="rId2"/>
          <a:stretch>
            <a:fillRect/>
          </a:stretch>
        </p:blipFill>
        <p:spPr>
          <a:xfrm>
            <a:off x="996950" y="77490"/>
            <a:ext cx="7150100" cy="2209800"/>
          </a:xfrm>
          <a:prstGeom prst="rect">
            <a:avLst/>
          </a:prstGeom>
          <a:solidFill>
            <a:schemeClr val="bg1"/>
          </a:solidFill>
        </p:spPr>
      </p:pic>
      <p:pic>
        <p:nvPicPr>
          <p:cNvPr id="2" name="Picture 1">
            <a:extLst>
              <a:ext uri="{FF2B5EF4-FFF2-40B4-BE49-F238E27FC236}">
                <a16:creationId xmlns:a16="http://schemas.microsoft.com/office/drawing/2014/main" id="{07392DCC-779F-A14F-9FA8-21AE55364369}"/>
              </a:ext>
            </a:extLst>
          </p:cNvPr>
          <p:cNvPicPr>
            <a:picLocks noChangeAspect="1"/>
          </p:cNvPicPr>
          <p:nvPr/>
        </p:nvPicPr>
        <p:blipFill>
          <a:blip r:embed="rId3"/>
          <a:stretch>
            <a:fillRect/>
          </a:stretch>
        </p:blipFill>
        <p:spPr>
          <a:xfrm>
            <a:off x="996950" y="2430005"/>
            <a:ext cx="7150100" cy="4547463"/>
          </a:xfrm>
          <a:prstGeom prst="rect">
            <a:avLst/>
          </a:prstGeom>
        </p:spPr>
      </p:pic>
    </p:spTree>
    <p:extLst>
      <p:ext uri="{BB962C8B-B14F-4D97-AF65-F5344CB8AC3E}">
        <p14:creationId xmlns:p14="http://schemas.microsoft.com/office/powerpoint/2010/main" val="2827593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7CCC894-DDB9-FA45-8118-3DD5EBC6F9DC}"/>
              </a:ext>
            </a:extLst>
          </p:cNvPr>
          <p:cNvGrpSpPr/>
          <p:nvPr/>
        </p:nvGrpSpPr>
        <p:grpSpPr>
          <a:xfrm>
            <a:off x="0" y="1106987"/>
            <a:ext cx="9147217" cy="4627385"/>
            <a:chOff x="604434" y="1106988"/>
            <a:chExt cx="8542783" cy="4069446"/>
          </a:xfrm>
        </p:grpSpPr>
        <p:pic>
          <p:nvPicPr>
            <p:cNvPr id="4" name="Picture 3">
              <a:extLst>
                <a:ext uri="{FF2B5EF4-FFF2-40B4-BE49-F238E27FC236}">
                  <a16:creationId xmlns:a16="http://schemas.microsoft.com/office/drawing/2014/main" id="{03185F43-C23E-0E45-8219-830EAF960F19}"/>
                </a:ext>
              </a:extLst>
            </p:cNvPr>
            <p:cNvPicPr>
              <a:picLocks noChangeAspect="1"/>
            </p:cNvPicPr>
            <p:nvPr/>
          </p:nvPicPr>
          <p:blipFill rotWithShape="1">
            <a:blip r:embed="rId2"/>
            <a:srcRect l="6608" b="16707"/>
            <a:stretch/>
          </p:blipFill>
          <p:spPr>
            <a:xfrm>
              <a:off x="604434" y="1106988"/>
              <a:ext cx="8542783" cy="4069446"/>
            </a:xfrm>
            <a:prstGeom prst="rect">
              <a:avLst/>
            </a:prstGeom>
            <a:ln>
              <a:solidFill>
                <a:schemeClr val="accent1">
                  <a:shade val="95000"/>
                  <a:satMod val="105000"/>
                </a:schemeClr>
              </a:solidFill>
            </a:ln>
          </p:spPr>
        </p:pic>
        <p:sp>
          <p:nvSpPr>
            <p:cNvPr id="8" name="Rectangle 7">
              <a:extLst>
                <a:ext uri="{FF2B5EF4-FFF2-40B4-BE49-F238E27FC236}">
                  <a16:creationId xmlns:a16="http://schemas.microsoft.com/office/drawing/2014/main" id="{DA166A4B-419A-434D-B8B0-256EC5643968}"/>
                </a:ext>
              </a:extLst>
            </p:cNvPr>
            <p:cNvSpPr/>
            <p:nvPr/>
          </p:nvSpPr>
          <p:spPr>
            <a:xfrm>
              <a:off x="2743200" y="2457622"/>
              <a:ext cx="6245817" cy="425063"/>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BB4102-51F3-DA41-8A30-36F2A618D816}"/>
                </a:ext>
              </a:extLst>
            </p:cNvPr>
            <p:cNvSpPr/>
            <p:nvPr/>
          </p:nvSpPr>
          <p:spPr>
            <a:xfrm>
              <a:off x="2743199" y="2932182"/>
              <a:ext cx="6245817" cy="663425"/>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D3CA8A-CA4F-D44E-8294-1B9618D38CDC}"/>
                </a:ext>
              </a:extLst>
            </p:cNvPr>
            <p:cNvPicPr>
              <a:picLocks noChangeAspect="1"/>
            </p:cNvPicPr>
            <p:nvPr/>
          </p:nvPicPr>
          <p:blipFill rotWithShape="1">
            <a:blip r:embed="rId2"/>
            <a:srcRect l="6609" r="80995" b="80415"/>
            <a:stretch/>
          </p:blipFill>
          <p:spPr>
            <a:xfrm>
              <a:off x="849825" y="2816455"/>
              <a:ext cx="739683" cy="794650"/>
            </a:xfrm>
            <a:prstGeom prst="rect">
              <a:avLst/>
            </a:prstGeom>
            <a:ln>
              <a:noFill/>
            </a:ln>
          </p:spPr>
        </p:pic>
        <p:sp>
          <p:nvSpPr>
            <p:cNvPr id="7" name="Rectangle 6">
              <a:extLst>
                <a:ext uri="{FF2B5EF4-FFF2-40B4-BE49-F238E27FC236}">
                  <a16:creationId xmlns:a16="http://schemas.microsoft.com/office/drawing/2014/main" id="{B53693F2-A683-C642-B0C1-88AD5F78A7FB}"/>
                </a:ext>
              </a:extLst>
            </p:cNvPr>
            <p:cNvSpPr/>
            <p:nvPr/>
          </p:nvSpPr>
          <p:spPr>
            <a:xfrm>
              <a:off x="2743200" y="1534332"/>
              <a:ext cx="6245817" cy="495946"/>
            </a:xfrm>
            <a:prstGeom prst="rect">
              <a:avLst/>
            </a:prstGeom>
            <a:solidFill>
              <a:srgbClr val="FF0000">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B65D169-BF43-674B-84B3-A332BD7911F8}"/>
              </a:ext>
            </a:extLst>
          </p:cNvPr>
          <p:cNvSpPr txBox="1"/>
          <p:nvPr/>
        </p:nvSpPr>
        <p:spPr>
          <a:xfrm>
            <a:off x="1830495" y="383568"/>
            <a:ext cx="5470728" cy="461665"/>
          </a:xfrm>
          <a:prstGeom prst="rect">
            <a:avLst/>
          </a:prstGeom>
          <a:noFill/>
        </p:spPr>
        <p:txBody>
          <a:bodyPr wrap="none" rtlCol="0">
            <a:spAutoFit/>
          </a:bodyPr>
          <a:lstStyle/>
          <a:p>
            <a:r>
              <a:rPr lang="en-US" dirty="0">
                <a:solidFill>
                  <a:srgbClr val="FFFF00"/>
                </a:solidFill>
              </a:rPr>
              <a:t>BNST = Bed Nucleus of the </a:t>
            </a:r>
            <a:r>
              <a:rPr lang="en-US" dirty="0" err="1">
                <a:solidFill>
                  <a:srgbClr val="FFFF00"/>
                </a:solidFill>
              </a:rPr>
              <a:t>Stria</a:t>
            </a:r>
            <a:r>
              <a:rPr lang="en-US" dirty="0">
                <a:solidFill>
                  <a:srgbClr val="FFFF00"/>
                </a:solidFill>
              </a:rPr>
              <a:t> Terminalis</a:t>
            </a:r>
          </a:p>
        </p:txBody>
      </p:sp>
      <p:sp>
        <p:nvSpPr>
          <p:cNvPr id="13" name="TextBox 12">
            <a:extLst>
              <a:ext uri="{FF2B5EF4-FFF2-40B4-BE49-F238E27FC236}">
                <a16:creationId xmlns:a16="http://schemas.microsoft.com/office/drawing/2014/main" id="{8638AC72-FCD5-5B43-BCE3-EC1D893904EF}"/>
              </a:ext>
            </a:extLst>
          </p:cNvPr>
          <p:cNvSpPr txBox="1"/>
          <p:nvPr/>
        </p:nvSpPr>
        <p:spPr>
          <a:xfrm>
            <a:off x="5172024" y="1701951"/>
            <a:ext cx="3666645" cy="369332"/>
          </a:xfrm>
          <a:prstGeom prst="rect">
            <a:avLst/>
          </a:prstGeom>
          <a:solidFill>
            <a:schemeClr val="bg1"/>
          </a:solidFill>
        </p:spPr>
        <p:txBody>
          <a:bodyPr wrap="none" rtlCol="0">
            <a:spAutoFit/>
          </a:bodyPr>
          <a:lstStyle/>
          <a:p>
            <a:r>
              <a:rPr lang="en-US" sz="1800" dirty="0"/>
              <a:t>Stress responses / anxiety                    </a:t>
            </a:r>
          </a:p>
        </p:txBody>
      </p:sp>
    </p:spTree>
    <p:extLst>
      <p:ext uri="{BB962C8B-B14F-4D97-AF65-F5344CB8AC3E}">
        <p14:creationId xmlns:p14="http://schemas.microsoft.com/office/powerpoint/2010/main" val="1837993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87DD2-7BEC-E843-AD08-87CC54A121AA}"/>
              </a:ext>
            </a:extLst>
          </p:cNvPr>
          <p:cNvPicPr>
            <a:picLocks noChangeAspect="1"/>
          </p:cNvPicPr>
          <p:nvPr/>
        </p:nvPicPr>
        <p:blipFill rotWithShape="1">
          <a:blip r:embed="rId2"/>
          <a:srcRect t="25784" b="48983"/>
          <a:stretch/>
        </p:blipFill>
        <p:spPr>
          <a:xfrm>
            <a:off x="2603443" y="0"/>
            <a:ext cx="6540557" cy="2331720"/>
          </a:xfrm>
          <a:prstGeom prst="rect">
            <a:avLst/>
          </a:prstGeom>
          <a:solidFill>
            <a:schemeClr val="bg1"/>
          </a:solidFill>
        </p:spPr>
      </p:pic>
      <p:sp>
        <p:nvSpPr>
          <p:cNvPr id="3" name="Rectangle 2">
            <a:extLst>
              <a:ext uri="{FF2B5EF4-FFF2-40B4-BE49-F238E27FC236}">
                <a16:creationId xmlns:a16="http://schemas.microsoft.com/office/drawing/2014/main" id="{6D6C2D72-2946-234F-975F-3FFDCBCD036D}"/>
              </a:ext>
            </a:extLst>
          </p:cNvPr>
          <p:cNvSpPr/>
          <p:nvPr/>
        </p:nvSpPr>
        <p:spPr>
          <a:xfrm>
            <a:off x="0" y="300395"/>
            <a:ext cx="2603443" cy="3693319"/>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lateral hypothalamus decreases anxiety in the open field, but does not change respiration or time in the stimulated side of an “RTPP” or real-time place preference chamber</a:t>
            </a: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125839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87DD2-7BEC-E843-AD08-87CC54A121AA}"/>
              </a:ext>
            </a:extLst>
          </p:cNvPr>
          <p:cNvPicPr>
            <a:picLocks noChangeAspect="1"/>
          </p:cNvPicPr>
          <p:nvPr/>
        </p:nvPicPr>
        <p:blipFill rotWithShape="1">
          <a:blip r:embed="rId2"/>
          <a:srcRect t="25784" b="25564"/>
          <a:stretch/>
        </p:blipFill>
        <p:spPr>
          <a:xfrm>
            <a:off x="2603443" y="0"/>
            <a:ext cx="6540557" cy="4495800"/>
          </a:xfrm>
          <a:prstGeom prst="rect">
            <a:avLst/>
          </a:prstGeom>
          <a:solidFill>
            <a:schemeClr val="bg1"/>
          </a:solidFill>
        </p:spPr>
      </p:pic>
      <p:sp>
        <p:nvSpPr>
          <p:cNvPr id="5" name="Rectangle 4">
            <a:extLst>
              <a:ext uri="{FF2B5EF4-FFF2-40B4-BE49-F238E27FC236}">
                <a16:creationId xmlns:a16="http://schemas.microsoft.com/office/drawing/2014/main" id="{9DD9FE59-21A9-9D4E-B078-012861235E56}"/>
              </a:ext>
            </a:extLst>
          </p:cNvPr>
          <p:cNvSpPr/>
          <p:nvPr/>
        </p:nvSpPr>
        <p:spPr>
          <a:xfrm>
            <a:off x="0" y="300395"/>
            <a:ext cx="2603443" cy="4801314"/>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lateral hypothalamus decreases anxiety in the open field</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parabrachial nucleus decreases respiration, but does not change time in the center of the open field or RTPP</a:t>
            </a: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1833428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87DD2-7BEC-E843-AD08-87CC54A121AA}"/>
              </a:ext>
            </a:extLst>
          </p:cNvPr>
          <p:cNvPicPr>
            <a:picLocks noChangeAspect="1"/>
          </p:cNvPicPr>
          <p:nvPr/>
        </p:nvPicPr>
        <p:blipFill rotWithShape="1">
          <a:blip r:embed="rId2"/>
          <a:srcRect t="25784"/>
          <a:stretch/>
        </p:blipFill>
        <p:spPr>
          <a:xfrm>
            <a:off x="2603443" y="0"/>
            <a:ext cx="6540557" cy="6858000"/>
          </a:xfrm>
          <a:prstGeom prst="rect">
            <a:avLst/>
          </a:prstGeom>
          <a:solidFill>
            <a:schemeClr val="bg1"/>
          </a:solidFill>
        </p:spPr>
      </p:pic>
      <p:sp>
        <p:nvSpPr>
          <p:cNvPr id="5" name="Rectangle 4">
            <a:extLst>
              <a:ext uri="{FF2B5EF4-FFF2-40B4-BE49-F238E27FC236}">
                <a16:creationId xmlns:a16="http://schemas.microsoft.com/office/drawing/2014/main" id="{0F4BED22-E4BB-654D-AF78-0D2A0D9F77D1}"/>
              </a:ext>
            </a:extLst>
          </p:cNvPr>
          <p:cNvSpPr/>
          <p:nvPr/>
        </p:nvSpPr>
        <p:spPr>
          <a:xfrm>
            <a:off x="0" y="300395"/>
            <a:ext cx="2603443" cy="6463308"/>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lateral hypothalamus decreases anxiety in the open field</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parabrachial nucleus decreases respiration</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Activating terminals from the BNST to the ventral tegmental area increases place preference only</a:t>
            </a: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p:txBody>
      </p:sp>
    </p:spTree>
    <p:extLst>
      <p:ext uri="{BB962C8B-B14F-4D97-AF65-F5344CB8AC3E}">
        <p14:creationId xmlns:p14="http://schemas.microsoft.com/office/powerpoint/2010/main" val="3205358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92146C-5297-EB4B-8FFA-8302DF05D32F}"/>
              </a:ext>
            </a:extLst>
          </p:cNvPr>
          <p:cNvSpPr>
            <a:spLocks noGrp="1"/>
          </p:cNvSpPr>
          <p:nvPr>
            <p:ph type="title"/>
          </p:nvPr>
        </p:nvSpPr>
        <p:spPr>
          <a:xfrm>
            <a:off x="441702" y="-286357"/>
            <a:ext cx="8229600" cy="1155700"/>
          </a:xfrm>
          <a:ln>
            <a:noFill/>
            <a:miter lim="800000"/>
            <a:headEnd/>
            <a:tailEnd/>
          </a:ln>
        </p:spPr>
        <p:txBody>
          <a:bodyPr/>
          <a:lstStyle/>
          <a:p>
            <a:pPr eaLnBrk="1" hangingPunct="1"/>
            <a:r>
              <a:rPr lang="en-US" sz="3000" dirty="0">
                <a:solidFill>
                  <a:srgbClr val="78DDDD"/>
                </a:solidFill>
                <a:latin typeface="Calibri" charset="0"/>
              </a:rPr>
              <a:t>Summary of terminal-specific studies</a:t>
            </a:r>
            <a:endParaRPr lang="en-US" sz="3000" i="1" dirty="0">
              <a:solidFill>
                <a:srgbClr val="78DDDD"/>
              </a:solidFill>
              <a:latin typeface="Calibri" charset="0"/>
            </a:endParaRPr>
          </a:p>
        </p:txBody>
      </p:sp>
      <p:grpSp>
        <p:nvGrpSpPr>
          <p:cNvPr id="13" name="Group 12">
            <a:extLst>
              <a:ext uri="{FF2B5EF4-FFF2-40B4-BE49-F238E27FC236}">
                <a16:creationId xmlns:a16="http://schemas.microsoft.com/office/drawing/2014/main" id="{E1131CA0-5F0E-754A-9310-B349AAC25086}"/>
              </a:ext>
            </a:extLst>
          </p:cNvPr>
          <p:cNvGrpSpPr>
            <a:grpSpLocks/>
          </p:cNvGrpSpPr>
          <p:nvPr/>
        </p:nvGrpSpPr>
        <p:grpSpPr bwMode="auto">
          <a:xfrm>
            <a:off x="924300" y="3373007"/>
            <a:ext cx="844316" cy="1283628"/>
            <a:chOff x="457213" y="2688224"/>
            <a:chExt cx="1406218" cy="2137775"/>
          </a:xfrm>
        </p:grpSpPr>
        <p:grpSp>
          <p:nvGrpSpPr>
            <p:cNvPr id="22" name="Group 21">
              <a:extLst>
                <a:ext uri="{FF2B5EF4-FFF2-40B4-BE49-F238E27FC236}">
                  <a16:creationId xmlns:a16="http://schemas.microsoft.com/office/drawing/2014/main" id="{290FE4AA-CD52-D545-AD33-83C1098A6E56}"/>
                </a:ext>
              </a:extLst>
            </p:cNvPr>
            <p:cNvGrpSpPr>
              <a:grpSpLocks/>
            </p:cNvGrpSpPr>
            <p:nvPr/>
          </p:nvGrpSpPr>
          <p:grpSpPr bwMode="auto">
            <a:xfrm>
              <a:off x="457213" y="2688224"/>
              <a:ext cx="1203064" cy="2137775"/>
              <a:chOff x="457213" y="2688224"/>
              <a:chExt cx="1203064" cy="2137775"/>
            </a:xfrm>
          </p:grpSpPr>
          <p:sp>
            <p:nvSpPr>
              <p:cNvPr id="24" name="Freeform 23">
                <a:extLst>
                  <a:ext uri="{FF2B5EF4-FFF2-40B4-BE49-F238E27FC236}">
                    <a16:creationId xmlns:a16="http://schemas.microsoft.com/office/drawing/2014/main" id="{AF6AB279-733C-3147-9094-3B2338FEE45F}"/>
                  </a:ext>
                </a:extLst>
              </p:cNvPr>
              <p:cNvSpPr/>
              <p:nvPr/>
            </p:nvSpPr>
            <p:spPr>
              <a:xfrm>
                <a:off x="457213" y="2688226"/>
                <a:ext cx="1203063" cy="2137774"/>
              </a:xfrm>
              <a:custGeom>
                <a:avLst/>
                <a:gdLst>
                  <a:gd name="connsiteX0" fmla="*/ 1021704 w 1972331"/>
                  <a:gd name="connsiteY0" fmla="*/ 13244 h 2938400"/>
                  <a:gd name="connsiteX1" fmla="*/ 98067 w 1972331"/>
                  <a:gd name="connsiteY1" fmla="*/ 1721972 h 2938400"/>
                  <a:gd name="connsiteX2" fmla="*/ 236613 w 1972331"/>
                  <a:gd name="connsiteY2" fmla="*/ 2668699 h 2938400"/>
                  <a:gd name="connsiteX3" fmla="*/ 1956885 w 1972331"/>
                  <a:gd name="connsiteY3" fmla="*/ 2714881 h 2938400"/>
                  <a:gd name="connsiteX4" fmla="*/ 1021704 w 1972331"/>
                  <a:gd name="connsiteY4" fmla="*/ 13244 h 29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331" h="2938400">
                    <a:moveTo>
                      <a:pt x="1021704" y="13244"/>
                    </a:moveTo>
                    <a:cubicBezTo>
                      <a:pt x="711901" y="-152241"/>
                      <a:pt x="228915" y="1279396"/>
                      <a:pt x="98067" y="1721972"/>
                    </a:cubicBezTo>
                    <a:cubicBezTo>
                      <a:pt x="-32781" y="2164548"/>
                      <a:pt x="-73190" y="2503214"/>
                      <a:pt x="236613" y="2668699"/>
                    </a:cubicBezTo>
                    <a:cubicBezTo>
                      <a:pt x="546416" y="2834184"/>
                      <a:pt x="1824112" y="3157457"/>
                      <a:pt x="1956885" y="2714881"/>
                    </a:cubicBezTo>
                    <a:cubicBezTo>
                      <a:pt x="2089658" y="2272305"/>
                      <a:pt x="1331507" y="178729"/>
                      <a:pt x="1021704" y="13244"/>
                    </a:cubicBezTo>
                    <a:close/>
                  </a:path>
                </a:pathLst>
              </a:custGeom>
              <a:solidFill>
                <a:srgbClr val="008000">
                  <a:alpha val="31000"/>
                </a:srgbClr>
              </a:solidFill>
              <a:ln w="28575" cmpd="sng">
                <a:solidFill>
                  <a:srgbClr val="8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p>
            </p:txBody>
          </p:sp>
          <p:sp>
            <p:nvSpPr>
              <p:cNvPr id="25" name="Freeform 24">
                <a:extLst>
                  <a:ext uri="{FF2B5EF4-FFF2-40B4-BE49-F238E27FC236}">
                    <a16:creationId xmlns:a16="http://schemas.microsoft.com/office/drawing/2014/main" id="{1CEC437C-6CC2-7F40-AF60-AC5020142FFC}"/>
                  </a:ext>
                </a:extLst>
              </p:cNvPr>
              <p:cNvSpPr/>
              <p:nvPr/>
            </p:nvSpPr>
            <p:spPr>
              <a:xfrm>
                <a:off x="692112" y="3370663"/>
                <a:ext cx="693586" cy="172989"/>
              </a:xfrm>
              <a:custGeom>
                <a:avLst/>
                <a:gdLst>
                  <a:gd name="connsiteX0" fmla="*/ 0 w 692727"/>
                  <a:gd name="connsiteY0" fmla="*/ 11545 h 173215"/>
                  <a:gd name="connsiteX1" fmla="*/ 334818 w 692727"/>
                  <a:gd name="connsiteY1" fmla="*/ 173182 h 173215"/>
                  <a:gd name="connsiteX2" fmla="*/ 692727 w 692727"/>
                  <a:gd name="connsiteY2" fmla="*/ 0 h 173215"/>
                </a:gdLst>
                <a:ahLst/>
                <a:cxnLst>
                  <a:cxn ang="0">
                    <a:pos x="connsiteX0" y="connsiteY0"/>
                  </a:cxn>
                  <a:cxn ang="0">
                    <a:pos x="connsiteX1" y="connsiteY1"/>
                  </a:cxn>
                  <a:cxn ang="0">
                    <a:pos x="connsiteX2" y="connsiteY2"/>
                  </a:cxn>
                </a:cxnLst>
                <a:rect l="l" t="t" r="r" b="b"/>
                <a:pathLst>
                  <a:path w="692727" h="173215">
                    <a:moveTo>
                      <a:pt x="0" y="11545"/>
                    </a:moveTo>
                    <a:cubicBezTo>
                      <a:pt x="109682" y="93325"/>
                      <a:pt x="219364" y="175106"/>
                      <a:pt x="334818" y="173182"/>
                    </a:cubicBezTo>
                    <a:cubicBezTo>
                      <a:pt x="450272" y="171258"/>
                      <a:pt x="692727" y="0"/>
                      <a:pt x="692727" y="0"/>
                    </a:cubicBezTo>
                  </a:path>
                </a:pathLst>
              </a:custGeom>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23" name="Freeform 22">
              <a:extLst>
                <a:ext uri="{FF2B5EF4-FFF2-40B4-BE49-F238E27FC236}">
                  <a16:creationId xmlns:a16="http://schemas.microsoft.com/office/drawing/2014/main" id="{D333C94A-EDBD-3A44-84FF-FB7D7226F886}"/>
                </a:ext>
              </a:extLst>
            </p:cNvPr>
            <p:cNvSpPr/>
            <p:nvPr/>
          </p:nvSpPr>
          <p:spPr>
            <a:xfrm>
              <a:off x="1350780" y="3186564"/>
              <a:ext cx="512651" cy="958586"/>
            </a:xfrm>
            <a:custGeom>
              <a:avLst/>
              <a:gdLst>
                <a:gd name="connsiteX0" fmla="*/ 0 w 512102"/>
                <a:gd name="connsiteY0" fmla="*/ 0 h 958273"/>
                <a:gd name="connsiteX1" fmla="*/ 381000 w 512102"/>
                <a:gd name="connsiteY1" fmla="*/ 150091 h 958273"/>
                <a:gd name="connsiteX2" fmla="*/ 508000 w 512102"/>
                <a:gd name="connsiteY2" fmla="*/ 600364 h 958273"/>
                <a:gd name="connsiteX3" fmla="*/ 254000 w 512102"/>
                <a:gd name="connsiteY3" fmla="*/ 958273 h 958273"/>
              </a:gdLst>
              <a:ahLst/>
              <a:cxnLst>
                <a:cxn ang="0">
                  <a:pos x="connsiteX0" y="connsiteY0"/>
                </a:cxn>
                <a:cxn ang="0">
                  <a:pos x="connsiteX1" y="connsiteY1"/>
                </a:cxn>
                <a:cxn ang="0">
                  <a:pos x="connsiteX2" y="connsiteY2"/>
                </a:cxn>
                <a:cxn ang="0">
                  <a:pos x="connsiteX3" y="connsiteY3"/>
                </a:cxn>
              </a:cxnLst>
              <a:rect l="l" t="t" r="r" b="b"/>
              <a:pathLst>
                <a:path w="512102" h="958273">
                  <a:moveTo>
                    <a:pt x="0" y="0"/>
                  </a:moveTo>
                  <a:cubicBezTo>
                    <a:pt x="148166" y="25015"/>
                    <a:pt x="296333" y="50030"/>
                    <a:pt x="381000" y="150091"/>
                  </a:cubicBezTo>
                  <a:cubicBezTo>
                    <a:pt x="465667" y="250152"/>
                    <a:pt x="529167" y="465667"/>
                    <a:pt x="508000" y="600364"/>
                  </a:cubicBezTo>
                  <a:cubicBezTo>
                    <a:pt x="486833" y="735061"/>
                    <a:pt x="254000" y="958273"/>
                    <a:pt x="254000" y="958273"/>
                  </a:cubicBezTo>
                </a:path>
              </a:pathLst>
            </a:custGeom>
            <a:solidFill>
              <a:srgbClr val="008000">
                <a:alpha val="34000"/>
              </a:srgbClr>
            </a:solidFill>
            <a:ln>
              <a:solidFill>
                <a:srgbClr val="80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1"/>
            </a:p>
          </p:txBody>
        </p:sp>
      </p:grpSp>
      <p:sp>
        <p:nvSpPr>
          <p:cNvPr id="27" name="Freeform 26">
            <a:extLst>
              <a:ext uri="{FF2B5EF4-FFF2-40B4-BE49-F238E27FC236}">
                <a16:creationId xmlns:a16="http://schemas.microsoft.com/office/drawing/2014/main" id="{BB1CFBE5-F6E4-5647-AFED-F0A7B8BD2805}"/>
              </a:ext>
            </a:extLst>
          </p:cNvPr>
          <p:cNvSpPr/>
          <p:nvPr/>
        </p:nvSpPr>
        <p:spPr>
          <a:xfrm>
            <a:off x="686586" y="1419602"/>
            <a:ext cx="1351621" cy="1441991"/>
          </a:xfrm>
          <a:custGeom>
            <a:avLst/>
            <a:gdLst>
              <a:gd name="connsiteX0" fmla="*/ 134685 w 1351621"/>
              <a:gd name="connsiteY0" fmla="*/ 206136 h 1441991"/>
              <a:gd name="connsiteX1" fmla="*/ 134685 w 1351621"/>
              <a:gd name="connsiteY1" fmla="*/ 1213526 h 1441991"/>
              <a:gd name="connsiteX2" fmla="*/ 1173071 w 1351621"/>
              <a:gd name="connsiteY2" fmla="*/ 1353010 h 1441991"/>
              <a:gd name="connsiteX3" fmla="*/ 1250563 w 1351621"/>
              <a:gd name="connsiteY3" fmla="*/ 97648 h 1441991"/>
              <a:gd name="connsiteX4" fmla="*/ 134685 w 1351621"/>
              <a:gd name="connsiteY4" fmla="*/ 206136 h 1441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621" h="1441991">
                <a:moveTo>
                  <a:pt x="134685" y="206136"/>
                </a:moveTo>
                <a:cubicBezTo>
                  <a:pt x="-51295" y="392116"/>
                  <a:pt x="-38379" y="1022380"/>
                  <a:pt x="134685" y="1213526"/>
                </a:cubicBezTo>
                <a:cubicBezTo>
                  <a:pt x="307749" y="1404672"/>
                  <a:pt x="987091" y="1538990"/>
                  <a:pt x="1173071" y="1353010"/>
                </a:cubicBezTo>
                <a:cubicBezTo>
                  <a:pt x="1359051" y="1167030"/>
                  <a:pt x="1423627" y="286211"/>
                  <a:pt x="1250563" y="97648"/>
                </a:cubicBezTo>
                <a:cubicBezTo>
                  <a:pt x="1077499" y="-90915"/>
                  <a:pt x="320665" y="20156"/>
                  <a:pt x="134685" y="206136"/>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A2F1547C-C0EC-5A48-9781-928F844E1001}"/>
              </a:ext>
            </a:extLst>
          </p:cNvPr>
          <p:cNvSpPr/>
          <p:nvPr/>
        </p:nvSpPr>
        <p:spPr>
          <a:xfrm>
            <a:off x="739110" y="5168049"/>
            <a:ext cx="1124905" cy="1270207"/>
          </a:xfrm>
          <a:custGeom>
            <a:avLst/>
            <a:gdLst>
              <a:gd name="connsiteX0" fmla="*/ 549550 w 1124905"/>
              <a:gd name="connsiteY0" fmla="*/ 453306 h 1270207"/>
              <a:gd name="connsiteX1" fmla="*/ 146594 w 1124905"/>
              <a:gd name="connsiteY1" fmla="*/ 174336 h 1270207"/>
              <a:gd name="connsiteX2" fmla="*/ 22607 w 1124905"/>
              <a:gd name="connsiteY2" fmla="*/ 1259217 h 1270207"/>
              <a:gd name="connsiteX3" fmla="*/ 565048 w 1124905"/>
              <a:gd name="connsiteY3" fmla="*/ 763272 h 1270207"/>
              <a:gd name="connsiteX4" fmla="*/ 1014499 w 1124905"/>
              <a:gd name="connsiteY4" fmla="*/ 1243719 h 1270207"/>
              <a:gd name="connsiteX5" fmla="*/ 1091990 w 1124905"/>
              <a:gd name="connsiteY5" fmla="*/ 19353 h 1270207"/>
              <a:gd name="connsiteX6" fmla="*/ 549550 w 1124905"/>
              <a:gd name="connsiteY6" fmla="*/ 453306 h 127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5" h="1270207">
                <a:moveTo>
                  <a:pt x="549550" y="453306"/>
                </a:moveTo>
                <a:cubicBezTo>
                  <a:pt x="391984" y="479136"/>
                  <a:pt x="234418" y="40018"/>
                  <a:pt x="146594" y="174336"/>
                </a:cubicBezTo>
                <a:cubicBezTo>
                  <a:pt x="58770" y="308654"/>
                  <a:pt x="-47135" y="1161061"/>
                  <a:pt x="22607" y="1259217"/>
                </a:cubicBezTo>
                <a:cubicBezTo>
                  <a:pt x="92349" y="1357373"/>
                  <a:pt x="399733" y="765855"/>
                  <a:pt x="565048" y="763272"/>
                </a:cubicBezTo>
                <a:cubicBezTo>
                  <a:pt x="730363" y="760689"/>
                  <a:pt x="926675" y="1367705"/>
                  <a:pt x="1014499" y="1243719"/>
                </a:cubicBezTo>
                <a:cubicBezTo>
                  <a:pt x="1102323" y="1119733"/>
                  <a:pt x="1166898" y="145922"/>
                  <a:pt x="1091990" y="19353"/>
                </a:cubicBezTo>
                <a:cubicBezTo>
                  <a:pt x="1017082" y="-107216"/>
                  <a:pt x="707116" y="427476"/>
                  <a:pt x="549550" y="453306"/>
                </a:cubicBezTo>
                <a:close/>
              </a:path>
            </a:pathLst>
          </a:cu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29" name="TextBox 28">
            <a:extLst>
              <a:ext uri="{FF2B5EF4-FFF2-40B4-BE49-F238E27FC236}">
                <a16:creationId xmlns:a16="http://schemas.microsoft.com/office/drawing/2014/main" id="{0CC749AC-9A12-6E44-9A35-0AC3EF797FDB}"/>
              </a:ext>
            </a:extLst>
          </p:cNvPr>
          <p:cNvSpPr txBox="1"/>
          <p:nvPr/>
        </p:nvSpPr>
        <p:spPr>
          <a:xfrm>
            <a:off x="1011343" y="1972574"/>
            <a:ext cx="645241" cy="461665"/>
          </a:xfrm>
          <a:prstGeom prst="rect">
            <a:avLst/>
          </a:prstGeom>
          <a:noFill/>
        </p:spPr>
        <p:txBody>
          <a:bodyPr wrap="none" rtlCol="0">
            <a:spAutoFit/>
          </a:bodyPr>
          <a:lstStyle/>
          <a:p>
            <a:r>
              <a:rPr lang="en-US" dirty="0"/>
              <a:t>PFC</a:t>
            </a:r>
          </a:p>
        </p:txBody>
      </p:sp>
      <p:sp>
        <p:nvSpPr>
          <p:cNvPr id="30" name="TextBox 29">
            <a:extLst>
              <a:ext uri="{FF2B5EF4-FFF2-40B4-BE49-F238E27FC236}">
                <a16:creationId xmlns:a16="http://schemas.microsoft.com/office/drawing/2014/main" id="{443A1723-69E3-6F4C-A78D-3B40AF7294FF}"/>
              </a:ext>
            </a:extLst>
          </p:cNvPr>
          <p:cNvSpPr txBox="1"/>
          <p:nvPr/>
        </p:nvSpPr>
        <p:spPr>
          <a:xfrm>
            <a:off x="924300" y="5568756"/>
            <a:ext cx="839782" cy="461665"/>
          </a:xfrm>
          <a:prstGeom prst="rect">
            <a:avLst/>
          </a:prstGeom>
          <a:noFill/>
        </p:spPr>
        <p:txBody>
          <a:bodyPr wrap="none" rtlCol="0">
            <a:spAutoFit/>
          </a:bodyPr>
          <a:lstStyle/>
          <a:p>
            <a:r>
              <a:rPr lang="en-US" dirty="0"/>
              <a:t>BNST</a:t>
            </a:r>
          </a:p>
        </p:txBody>
      </p:sp>
      <p:sp>
        <p:nvSpPr>
          <p:cNvPr id="31" name="TextBox 30">
            <a:extLst>
              <a:ext uri="{FF2B5EF4-FFF2-40B4-BE49-F238E27FC236}">
                <a16:creationId xmlns:a16="http://schemas.microsoft.com/office/drawing/2014/main" id="{CDE56429-98FC-2E4F-9437-CDDD2405FC1D}"/>
              </a:ext>
            </a:extLst>
          </p:cNvPr>
          <p:cNvSpPr txBox="1"/>
          <p:nvPr/>
        </p:nvSpPr>
        <p:spPr>
          <a:xfrm>
            <a:off x="955891" y="3990070"/>
            <a:ext cx="659155" cy="461665"/>
          </a:xfrm>
          <a:prstGeom prst="rect">
            <a:avLst/>
          </a:prstGeom>
          <a:noFill/>
          <a:ln>
            <a:noFill/>
          </a:ln>
        </p:spPr>
        <p:txBody>
          <a:bodyPr wrap="none" rtlCol="0">
            <a:spAutoFit/>
          </a:bodyPr>
          <a:lstStyle/>
          <a:p>
            <a:r>
              <a:rPr lang="en-US" dirty="0">
                <a:solidFill>
                  <a:srgbClr val="FFFF00"/>
                </a:solidFill>
              </a:rPr>
              <a:t>BLA</a:t>
            </a:r>
          </a:p>
        </p:txBody>
      </p:sp>
      <p:sp>
        <p:nvSpPr>
          <p:cNvPr id="32" name="Right Arrow 31">
            <a:extLst>
              <a:ext uri="{FF2B5EF4-FFF2-40B4-BE49-F238E27FC236}">
                <a16:creationId xmlns:a16="http://schemas.microsoft.com/office/drawing/2014/main" id="{5C9A0A30-EBB1-824F-9B1D-9DB62EEBDF09}"/>
              </a:ext>
            </a:extLst>
          </p:cNvPr>
          <p:cNvSpPr/>
          <p:nvPr/>
        </p:nvSpPr>
        <p:spPr>
          <a:xfrm>
            <a:off x="2278251" y="1419603"/>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3A7E9142-F0FF-1C4F-9452-42DF3596A38C}"/>
              </a:ext>
            </a:extLst>
          </p:cNvPr>
          <p:cNvSpPr/>
          <p:nvPr/>
        </p:nvSpPr>
        <p:spPr>
          <a:xfrm>
            <a:off x="2278251" y="2308621"/>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540CCEB3-9991-7E4D-845B-AB704752E6A6}"/>
              </a:ext>
            </a:extLst>
          </p:cNvPr>
          <p:cNvSpPr/>
          <p:nvPr/>
        </p:nvSpPr>
        <p:spPr>
          <a:xfrm>
            <a:off x="2273537" y="3373008"/>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182D35A3-1FD0-934F-920C-8611573FDC92}"/>
              </a:ext>
            </a:extLst>
          </p:cNvPr>
          <p:cNvSpPr/>
          <p:nvPr/>
        </p:nvSpPr>
        <p:spPr>
          <a:xfrm>
            <a:off x="2278250" y="5027239"/>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BBF8B698-404A-4344-AEC2-217F04C9B060}"/>
              </a:ext>
            </a:extLst>
          </p:cNvPr>
          <p:cNvSpPr/>
          <p:nvPr/>
        </p:nvSpPr>
        <p:spPr>
          <a:xfrm>
            <a:off x="2278249" y="5639771"/>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AE6D56D5-43F2-2948-8345-DF1E49439C41}"/>
              </a:ext>
            </a:extLst>
          </p:cNvPr>
          <p:cNvSpPr/>
          <p:nvPr/>
        </p:nvSpPr>
        <p:spPr>
          <a:xfrm>
            <a:off x="2305128" y="6252303"/>
            <a:ext cx="4231037" cy="552972"/>
          </a:xfrm>
          <a:prstGeom prst="rightArrow">
            <a:avLst/>
          </a:prstGeom>
          <a:solidFill>
            <a:srgbClr val="8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51C2B6D-42C4-9943-AE3E-E35F38FC7A11}"/>
              </a:ext>
            </a:extLst>
          </p:cNvPr>
          <p:cNvSpPr txBox="1"/>
          <p:nvPr/>
        </p:nvSpPr>
        <p:spPr>
          <a:xfrm>
            <a:off x="2806833" y="774037"/>
            <a:ext cx="2914708" cy="707886"/>
          </a:xfrm>
          <a:prstGeom prst="rect">
            <a:avLst/>
          </a:prstGeom>
          <a:noFill/>
        </p:spPr>
        <p:txBody>
          <a:bodyPr wrap="none" rtlCol="0">
            <a:spAutoFit/>
          </a:bodyPr>
          <a:lstStyle/>
          <a:p>
            <a:pPr algn="ctr"/>
            <a:r>
              <a:rPr lang="en-US" sz="2000" dirty="0">
                <a:solidFill>
                  <a:srgbClr val="FFFF00"/>
                </a:solidFill>
              </a:rPr>
              <a:t>Optogenetic manipulation</a:t>
            </a:r>
          </a:p>
          <a:p>
            <a:pPr algn="ctr"/>
            <a:r>
              <a:rPr lang="en-US" sz="2000" dirty="0">
                <a:solidFill>
                  <a:srgbClr val="FFFF00"/>
                </a:solidFill>
              </a:rPr>
              <a:t>of terminals</a:t>
            </a:r>
          </a:p>
        </p:txBody>
      </p:sp>
      <p:sp>
        <p:nvSpPr>
          <p:cNvPr id="39" name="TextBox 38">
            <a:extLst>
              <a:ext uri="{FF2B5EF4-FFF2-40B4-BE49-F238E27FC236}">
                <a16:creationId xmlns:a16="http://schemas.microsoft.com/office/drawing/2014/main" id="{8BB7CB95-F098-D44C-8B8D-C0B73D4DAF3C}"/>
              </a:ext>
            </a:extLst>
          </p:cNvPr>
          <p:cNvSpPr txBox="1"/>
          <p:nvPr/>
        </p:nvSpPr>
        <p:spPr>
          <a:xfrm>
            <a:off x="610240" y="729077"/>
            <a:ext cx="1620059" cy="707886"/>
          </a:xfrm>
          <a:prstGeom prst="rect">
            <a:avLst/>
          </a:prstGeom>
          <a:noFill/>
        </p:spPr>
        <p:txBody>
          <a:bodyPr wrap="none" rtlCol="0">
            <a:spAutoFit/>
          </a:bodyPr>
          <a:lstStyle/>
          <a:p>
            <a:r>
              <a:rPr lang="en-US" sz="2000" dirty="0">
                <a:solidFill>
                  <a:srgbClr val="FFFF00"/>
                </a:solidFill>
              </a:rPr>
              <a:t>ChR2-positive</a:t>
            </a:r>
          </a:p>
          <a:p>
            <a:r>
              <a:rPr lang="en-US" sz="2000" dirty="0">
                <a:solidFill>
                  <a:srgbClr val="FFFF00"/>
                </a:solidFill>
              </a:rPr>
              <a:t> cell bodies</a:t>
            </a:r>
          </a:p>
        </p:txBody>
      </p:sp>
      <p:sp>
        <p:nvSpPr>
          <p:cNvPr id="40" name="TextBox 39">
            <a:extLst>
              <a:ext uri="{FF2B5EF4-FFF2-40B4-BE49-F238E27FC236}">
                <a16:creationId xmlns:a16="http://schemas.microsoft.com/office/drawing/2014/main" id="{8D539701-4988-3141-AF15-F75D32540BF1}"/>
              </a:ext>
            </a:extLst>
          </p:cNvPr>
          <p:cNvSpPr txBox="1"/>
          <p:nvPr/>
        </p:nvSpPr>
        <p:spPr>
          <a:xfrm>
            <a:off x="2417727" y="1526524"/>
            <a:ext cx="3994491" cy="400110"/>
          </a:xfrm>
          <a:prstGeom prst="rect">
            <a:avLst/>
          </a:prstGeom>
          <a:noFill/>
        </p:spPr>
        <p:txBody>
          <a:bodyPr wrap="none" rtlCol="0">
            <a:spAutoFit/>
          </a:bodyPr>
          <a:lstStyle/>
          <a:p>
            <a:r>
              <a:rPr lang="en-US" sz="2000" dirty="0"/>
              <a:t>Axons to the lateral habenula (ChR2)</a:t>
            </a:r>
          </a:p>
        </p:txBody>
      </p:sp>
      <p:sp>
        <p:nvSpPr>
          <p:cNvPr id="41" name="TextBox 40">
            <a:extLst>
              <a:ext uri="{FF2B5EF4-FFF2-40B4-BE49-F238E27FC236}">
                <a16:creationId xmlns:a16="http://schemas.microsoft.com/office/drawing/2014/main" id="{C2D00F98-D3AC-4D42-80AD-C428B2502EC8}"/>
              </a:ext>
            </a:extLst>
          </p:cNvPr>
          <p:cNvSpPr txBox="1"/>
          <p:nvPr/>
        </p:nvSpPr>
        <p:spPr>
          <a:xfrm>
            <a:off x="2417727" y="2388159"/>
            <a:ext cx="4040337" cy="369332"/>
          </a:xfrm>
          <a:prstGeom prst="rect">
            <a:avLst/>
          </a:prstGeom>
          <a:noFill/>
        </p:spPr>
        <p:txBody>
          <a:bodyPr wrap="none" rtlCol="0">
            <a:spAutoFit/>
          </a:bodyPr>
          <a:lstStyle/>
          <a:p>
            <a:r>
              <a:rPr lang="en-US" sz="1800" dirty="0"/>
              <a:t>Axons to the dorsal raphe nucleus (ChR2)</a:t>
            </a:r>
          </a:p>
        </p:txBody>
      </p:sp>
      <p:sp>
        <p:nvSpPr>
          <p:cNvPr id="42" name="TextBox 41">
            <a:extLst>
              <a:ext uri="{FF2B5EF4-FFF2-40B4-BE49-F238E27FC236}">
                <a16:creationId xmlns:a16="http://schemas.microsoft.com/office/drawing/2014/main" id="{AD3DCC7F-8B48-9949-87F3-55C6FAB472D7}"/>
              </a:ext>
            </a:extLst>
          </p:cNvPr>
          <p:cNvSpPr txBox="1"/>
          <p:nvPr/>
        </p:nvSpPr>
        <p:spPr>
          <a:xfrm>
            <a:off x="2582170" y="3459644"/>
            <a:ext cx="3707810" cy="400110"/>
          </a:xfrm>
          <a:prstGeom prst="rect">
            <a:avLst/>
          </a:prstGeom>
          <a:noFill/>
        </p:spPr>
        <p:txBody>
          <a:bodyPr wrap="none" rtlCol="0">
            <a:spAutoFit/>
          </a:bodyPr>
          <a:lstStyle/>
          <a:p>
            <a:r>
              <a:rPr lang="en-US" sz="2000" dirty="0"/>
              <a:t>Axons to the hippocampus (ChR2)</a:t>
            </a:r>
          </a:p>
        </p:txBody>
      </p:sp>
      <p:sp>
        <p:nvSpPr>
          <p:cNvPr id="43" name="TextBox 42">
            <a:extLst>
              <a:ext uri="{FF2B5EF4-FFF2-40B4-BE49-F238E27FC236}">
                <a16:creationId xmlns:a16="http://schemas.microsoft.com/office/drawing/2014/main" id="{E69816E7-BF97-DF4C-9CF7-A07A1E321C48}"/>
              </a:ext>
            </a:extLst>
          </p:cNvPr>
          <p:cNvSpPr txBox="1"/>
          <p:nvPr/>
        </p:nvSpPr>
        <p:spPr>
          <a:xfrm>
            <a:off x="2427783" y="5117829"/>
            <a:ext cx="4072269" cy="369332"/>
          </a:xfrm>
          <a:prstGeom prst="rect">
            <a:avLst/>
          </a:prstGeom>
          <a:noFill/>
        </p:spPr>
        <p:txBody>
          <a:bodyPr wrap="none" rtlCol="0">
            <a:spAutoFit/>
          </a:bodyPr>
          <a:lstStyle/>
          <a:p>
            <a:r>
              <a:rPr lang="en-US" sz="1800" dirty="0"/>
              <a:t>Axons to the lateral hypothalamus (ChR2)</a:t>
            </a:r>
          </a:p>
        </p:txBody>
      </p:sp>
      <p:sp>
        <p:nvSpPr>
          <p:cNvPr id="44" name="TextBox 43">
            <a:extLst>
              <a:ext uri="{FF2B5EF4-FFF2-40B4-BE49-F238E27FC236}">
                <a16:creationId xmlns:a16="http://schemas.microsoft.com/office/drawing/2014/main" id="{1C69FC0B-BC21-7B45-8CE3-C05F0DCA5708}"/>
              </a:ext>
            </a:extLst>
          </p:cNvPr>
          <p:cNvSpPr txBox="1"/>
          <p:nvPr/>
        </p:nvSpPr>
        <p:spPr>
          <a:xfrm>
            <a:off x="2417727" y="5714178"/>
            <a:ext cx="4031553" cy="369332"/>
          </a:xfrm>
          <a:prstGeom prst="rect">
            <a:avLst/>
          </a:prstGeom>
          <a:noFill/>
        </p:spPr>
        <p:txBody>
          <a:bodyPr wrap="none" rtlCol="0">
            <a:spAutoFit/>
          </a:bodyPr>
          <a:lstStyle/>
          <a:p>
            <a:r>
              <a:rPr lang="en-US" sz="1800" dirty="0"/>
              <a:t>Axons to the parabrachial nucleus (ChR2)</a:t>
            </a:r>
          </a:p>
        </p:txBody>
      </p:sp>
      <p:sp>
        <p:nvSpPr>
          <p:cNvPr id="45" name="TextBox 44">
            <a:extLst>
              <a:ext uri="{FF2B5EF4-FFF2-40B4-BE49-F238E27FC236}">
                <a16:creationId xmlns:a16="http://schemas.microsoft.com/office/drawing/2014/main" id="{A1FBE211-1D44-3044-810E-748B9D1E7B29}"/>
              </a:ext>
            </a:extLst>
          </p:cNvPr>
          <p:cNvSpPr txBox="1"/>
          <p:nvPr/>
        </p:nvSpPr>
        <p:spPr>
          <a:xfrm>
            <a:off x="2458778" y="6349412"/>
            <a:ext cx="3769686" cy="338554"/>
          </a:xfrm>
          <a:prstGeom prst="rect">
            <a:avLst/>
          </a:prstGeom>
          <a:noFill/>
        </p:spPr>
        <p:txBody>
          <a:bodyPr wrap="none" rtlCol="0">
            <a:spAutoFit/>
          </a:bodyPr>
          <a:lstStyle/>
          <a:p>
            <a:r>
              <a:rPr lang="en-US" sz="1600" dirty="0"/>
              <a:t>Axons to the ventral tegmental area (ChR2)</a:t>
            </a:r>
          </a:p>
        </p:txBody>
      </p:sp>
      <p:sp>
        <p:nvSpPr>
          <p:cNvPr id="46" name="TextBox 45">
            <a:extLst>
              <a:ext uri="{FF2B5EF4-FFF2-40B4-BE49-F238E27FC236}">
                <a16:creationId xmlns:a16="http://schemas.microsoft.com/office/drawing/2014/main" id="{11AF2915-5094-084E-B65E-B110CD9AD483}"/>
              </a:ext>
            </a:extLst>
          </p:cNvPr>
          <p:cNvSpPr txBox="1"/>
          <p:nvPr/>
        </p:nvSpPr>
        <p:spPr>
          <a:xfrm>
            <a:off x="6536165" y="803198"/>
            <a:ext cx="2170915" cy="400110"/>
          </a:xfrm>
          <a:prstGeom prst="rect">
            <a:avLst/>
          </a:prstGeom>
          <a:noFill/>
        </p:spPr>
        <p:txBody>
          <a:bodyPr wrap="none" rtlCol="0">
            <a:spAutoFit/>
          </a:bodyPr>
          <a:lstStyle/>
          <a:p>
            <a:r>
              <a:rPr lang="en-US" sz="2000" dirty="0">
                <a:solidFill>
                  <a:srgbClr val="FFFF00"/>
                </a:solidFill>
              </a:rPr>
              <a:t>Effect on behaviors</a:t>
            </a:r>
          </a:p>
        </p:txBody>
      </p:sp>
      <p:sp>
        <p:nvSpPr>
          <p:cNvPr id="47" name="TextBox 46">
            <a:extLst>
              <a:ext uri="{FF2B5EF4-FFF2-40B4-BE49-F238E27FC236}">
                <a16:creationId xmlns:a16="http://schemas.microsoft.com/office/drawing/2014/main" id="{91DF96AB-B11B-204A-A104-5A7AEF826C70}"/>
              </a:ext>
            </a:extLst>
          </p:cNvPr>
          <p:cNvSpPr txBox="1"/>
          <p:nvPr/>
        </p:nvSpPr>
        <p:spPr>
          <a:xfrm>
            <a:off x="6749332" y="1510909"/>
            <a:ext cx="2072042" cy="461665"/>
          </a:xfrm>
          <a:prstGeom prst="rect">
            <a:avLst/>
          </a:prstGeom>
          <a:noFill/>
        </p:spPr>
        <p:txBody>
          <a:bodyPr wrap="none" rtlCol="0">
            <a:spAutoFit/>
          </a:bodyPr>
          <a:lstStyle/>
          <a:p>
            <a:r>
              <a:rPr lang="en-US" dirty="0">
                <a:solidFill>
                  <a:schemeClr val="bg1"/>
                </a:solidFill>
              </a:rPr>
              <a:t>Pro-depression</a:t>
            </a:r>
          </a:p>
        </p:txBody>
      </p:sp>
      <p:sp>
        <p:nvSpPr>
          <p:cNvPr id="48" name="TextBox 47">
            <a:extLst>
              <a:ext uri="{FF2B5EF4-FFF2-40B4-BE49-F238E27FC236}">
                <a16:creationId xmlns:a16="http://schemas.microsoft.com/office/drawing/2014/main" id="{237D0604-1AD5-6B42-8A6F-54830735F29B}"/>
              </a:ext>
            </a:extLst>
          </p:cNvPr>
          <p:cNvSpPr txBox="1"/>
          <p:nvPr/>
        </p:nvSpPr>
        <p:spPr>
          <a:xfrm>
            <a:off x="6749332" y="2354274"/>
            <a:ext cx="2159053" cy="461665"/>
          </a:xfrm>
          <a:prstGeom prst="rect">
            <a:avLst/>
          </a:prstGeom>
          <a:noFill/>
        </p:spPr>
        <p:txBody>
          <a:bodyPr wrap="none" rtlCol="0">
            <a:spAutoFit/>
          </a:bodyPr>
          <a:lstStyle/>
          <a:p>
            <a:r>
              <a:rPr lang="en-US" dirty="0">
                <a:solidFill>
                  <a:schemeClr val="bg1"/>
                </a:solidFill>
              </a:rPr>
              <a:t>Anti-depression</a:t>
            </a:r>
          </a:p>
        </p:txBody>
      </p:sp>
      <p:sp>
        <p:nvSpPr>
          <p:cNvPr id="49" name="TextBox 48">
            <a:extLst>
              <a:ext uri="{FF2B5EF4-FFF2-40B4-BE49-F238E27FC236}">
                <a16:creationId xmlns:a16="http://schemas.microsoft.com/office/drawing/2014/main" id="{11118317-FFA5-6943-8B1E-B3785AF3099D}"/>
              </a:ext>
            </a:extLst>
          </p:cNvPr>
          <p:cNvSpPr txBox="1"/>
          <p:nvPr/>
        </p:nvSpPr>
        <p:spPr>
          <a:xfrm>
            <a:off x="6749332" y="3431142"/>
            <a:ext cx="1544975" cy="461665"/>
          </a:xfrm>
          <a:prstGeom prst="rect">
            <a:avLst/>
          </a:prstGeom>
          <a:noFill/>
        </p:spPr>
        <p:txBody>
          <a:bodyPr wrap="none" rtlCol="0">
            <a:spAutoFit/>
          </a:bodyPr>
          <a:lstStyle/>
          <a:p>
            <a:r>
              <a:rPr lang="en-US" dirty="0">
                <a:solidFill>
                  <a:schemeClr val="bg1"/>
                </a:solidFill>
              </a:rPr>
              <a:t>Anxiogenic</a:t>
            </a:r>
          </a:p>
        </p:txBody>
      </p:sp>
      <p:sp>
        <p:nvSpPr>
          <p:cNvPr id="50" name="Right Arrow 49">
            <a:extLst>
              <a:ext uri="{FF2B5EF4-FFF2-40B4-BE49-F238E27FC236}">
                <a16:creationId xmlns:a16="http://schemas.microsoft.com/office/drawing/2014/main" id="{965EA19E-3B1F-AB46-8431-67297C2D712A}"/>
              </a:ext>
            </a:extLst>
          </p:cNvPr>
          <p:cNvSpPr/>
          <p:nvPr/>
        </p:nvSpPr>
        <p:spPr>
          <a:xfrm>
            <a:off x="2273537" y="4075949"/>
            <a:ext cx="4231037" cy="55297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2B1A9CB-B798-294A-99C4-995017209E78}"/>
              </a:ext>
            </a:extLst>
          </p:cNvPr>
          <p:cNvSpPr txBox="1"/>
          <p:nvPr/>
        </p:nvSpPr>
        <p:spPr>
          <a:xfrm>
            <a:off x="2582170" y="4162585"/>
            <a:ext cx="3767122" cy="400110"/>
          </a:xfrm>
          <a:prstGeom prst="rect">
            <a:avLst/>
          </a:prstGeom>
          <a:noFill/>
        </p:spPr>
        <p:txBody>
          <a:bodyPr wrap="none" rtlCol="0">
            <a:spAutoFit/>
          </a:bodyPr>
          <a:lstStyle/>
          <a:p>
            <a:r>
              <a:rPr lang="en-US" sz="2000" dirty="0"/>
              <a:t>Axons to the hippocampus (</a:t>
            </a:r>
            <a:r>
              <a:rPr lang="en-US" sz="2000" dirty="0" err="1"/>
              <a:t>NpHR</a:t>
            </a:r>
            <a:r>
              <a:rPr lang="en-US" sz="2000" dirty="0"/>
              <a:t>)</a:t>
            </a:r>
          </a:p>
        </p:txBody>
      </p:sp>
      <p:sp>
        <p:nvSpPr>
          <p:cNvPr id="52" name="TextBox 51">
            <a:extLst>
              <a:ext uri="{FF2B5EF4-FFF2-40B4-BE49-F238E27FC236}">
                <a16:creationId xmlns:a16="http://schemas.microsoft.com/office/drawing/2014/main" id="{5C19E167-3DF8-C749-B22C-3308581ABA17}"/>
              </a:ext>
            </a:extLst>
          </p:cNvPr>
          <p:cNvSpPr txBox="1"/>
          <p:nvPr/>
        </p:nvSpPr>
        <p:spPr>
          <a:xfrm>
            <a:off x="6749332" y="4137019"/>
            <a:ext cx="1401538" cy="461665"/>
          </a:xfrm>
          <a:prstGeom prst="rect">
            <a:avLst/>
          </a:prstGeom>
          <a:noFill/>
        </p:spPr>
        <p:txBody>
          <a:bodyPr wrap="none" rtlCol="0">
            <a:spAutoFit/>
          </a:bodyPr>
          <a:lstStyle/>
          <a:p>
            <a:r>
              <a:rPr lang="en-US" dirty="0">
                <a:solidFill>
                  <a:schemeClr val="bg1"/>
                </a:solidFill>
              </a:rPr>
              <a:t>Anxiolytic</a:t>
            </a:r>
          </a:p>
        </p:txBody>
      </p:sp>
      <p:sp>
        <p:nvSpPr>
          <p:cNvPr id="53" name="TextBox 52">
            <a:extLst>
              <a:ext uri="{FF2B5EF4-FFF2-40B4-BE49-F238E27FC236}">
                <a16:creationId xmlns:a16="http://schemas.microsoft.com/office/drawing/2014/main" id="{7B3E11C8-7D58-524F-824E-EB529793443F}"/>
              </a:ext>
            </a:extLst>
          </p:cNvPr>
          <p:cNvSpPr txBox="1"/>
          <p:nvPr/>
        </p:nvSpPr>
        <p:spPr>
          <a:xfrm>
            <a:off x="6747745" y="5027239"/>
            <a:ext cx="1401538" cy="461665"/>
          </a:xfrm>
          <a:prstGeom prst="rect">
            <a:avLst/>
          </a:prstGeom>
          <a:noFill/>
        </p:spPr>
        <p:txBody>
          <a:bodyPr wrap="none" rtlCol="0">
            <a:spAutoFit/>
          </a:bodyPr>
          <a:lstStyle/>
          <a:p>
            <a:r>
              <a:rPr lang="en-US" dirty="0">
                <a:solidFill>
                  <a:schemeClr val="bg1"/>
                </a:solidFill>
              </a:rPr>
              <a:t>Anxiolytic</a:t>
            </a:r>
          </a:p>
        </p:txBody>
      </p:sp>
      <p:sp>
        <p:nvSpPr>
          <p:cNvPr id="54" name="TextBox 53">
            <a:extLst>
              <a:ext uri="{FF2B5EF4-FFF2-40B4-BE49-F238E27FC236}">
                <a16:creationId xmlns:a16="http://schemas.microsoft.com/office/drawing/2014/main" id="{D259482E-8BB3-CF44-90BB-94A8F07EFB60}"/>
              </a:ext>
            </a:extLst>
          </p:cNvPr>
          <p:cNvSpPr txBox="1"/>
          <p:nvPr/>
        </p:nvSpPr>
        <p:spPr>
          <a:xfrm>
            <a:off x="6747745" y="5685424"/>
            <a:ext cx="2551238" cy="400110"/>
          </a:xfrm>
          <a:prstGeom prst="rect">
            <a:avLst/>
          </a:prstGeom>
          <a:noFill/>
        </p:spPr>
        <p:txBody>
          <a:bodyPr wrap="square" rtlCol="0">
            <a:spAutoFit/>
          </a:bodyPr>
          <a:lstStyle/>
          <a:p>
            <a:r>
              <a:rPr lang="en-US" sz="2000" dirty="0">
                <a:solidFill>
                  <a:schemeClr val="bg1"/>
                </a:solidFill>
              </a:rPr>
              <a:t>Decreased respiration</a:t>
            </a:r>
          </a:p>
        </p:txBody>
      </p:sp>
      <p:sp>
        <p:nvSpPr>
          <p:cNvPr id="55" name="TextBox 54">
            <a:extLst>
              <a:ext uri="{FF2B5EF4-FFF2-40B4-BE49-F238E27FC236}">
                <a16:creationId xmlns:a16="http://schemas.microsoft.com/office/drawing/2014/main" id="{7E54E6A9-515A-074D-A77E-C2967F143EF2}"/>
              </a:ext>
            </a:extLst>
          </p:cNvPr>
          <p:cNvSpPr txBox="1"/>
          <p:nvPr/>
        </p:nvSpPr>
        <p:spPr>
          <a:xfrm>
            <a:off x="6747745" y="6328734"/>
            <a:ext cx="2551238" cy="400110"/>
          </a:xfrm>
          <a:prstGeom prst="rect">
            <a:avLst/>
          </a:prstGeom>
          <a:noFill/>
        </p:spPr>
        <p:txBody>
          <a:bodyPr wrap="square" rtlCol="0">
            <a:spAutoFit/>
          </a:bodyPr>
          <a:lstStyle/>
          <a:p>
            <a:r>
              <a:rPr lang="en-US" sz="2000" dirty="0">
                <a:solidFill>
                  <a:schemeClr val="bg1"/>
                </a:solidFill>
              </a:rPr>
              <a:t>Increased place pref.</a:t>
            </a:r>
          </a:p>
        </p:txBody>
      </p:sp>
    </p:spTree>
    <p:extLst>
      <p:ext uri="{BB962C8B-B14F-4D97-AF65-F5344CB8AC3E}">
        <p14:creationId xmlns:p14="http://schemas.microsoft.com/office/powerpoint/2010/main" val="233213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550863" y="381000"/>
            <a:ext cx="8229600" cy="457200"/>
          </a:xfrm>
        </p:spPr>
        <p:txBody>
          <a:bodyPr/>
          <a:lstStyle/>
          <a:p>
            <a:pPr eaLnBrk="1" hangingPunct="1"/>
            <a:r>
              <a:rPr lang="en-US" sz="4000" dirty="0">
                <a:solidFill>
                  <a:srgbClr val="FFFF00"/>
                </a:solidFill>
              </a:rPr>
              <a:t>Memory Engrams in the Brain</a:t>
            </a:r>
            <a:endParaRPr lang="en-US" sz="4000" dirty="0">
              <a:solidFill>
                <a:srgbClr val="FFFF00"/>
              </a:solidFill>
              <a:ea typeface="宋体" pitchFamily="-105" charset="-122"/>
              <a:cs typeface="宋体" pitchFamily="-105" charset="-122"/>
            </a:endParaRPr>
          </a:p>
        </p:txBody>
      </p:sp>
      <p:sp>
        <p:nvSpPr>
          <p:cNvPr id="7" name="TextBox 6"/>
          <p:cNvSpPr txBox="1"/>
          <p:nvPr/>
        </p:nvSpPr>
        <p:spPr>
          <a:xfrm>
            <a:off x="2260601" y="1029458"/>
            <a:ext cx="4670569" cy="461665"/>
          </a:xfrm>
          <a:prstGeom prst="rect">
            <a:avLst/>
          </a:prstGeom>
          <a:noFill/>
        </p:spPr>
        <p:txBody>
          <a:bodyPr wrap="none" rtlCol="0">
            <a:spAutoFit/>
          </a:bodyPr>
          <a:lstStyle/>
          <a:p>
            <a:r>
              <a:rPr lang="en-US" dirty="0">
                <a:solidFill>
                  <a:schemeClr val="bg1"/>
                </a:solidFill>
              </a:rPr>
              <a:t>How is memory stored in the brain?</a:t>
            </a:r>
          </a:p>
        </p:txBody>
      </p:sp>
      <p:pic>
        <p:nvPicPr>
          <p:cNvPr id="8" name="Picture 7" descr="brain-neuron.jpg"/>
          <p:cNvPicPr>
            <a:picLocks noChangeAspect="1"/>
          </p:cNvPicPr>
          <p:nvPr/>
        </p:nvPicPr>
        <p:blipFill>
          <a:blip r:embed="rId3"/>
          <a:stretch>
            <a:fillRect/>
          </a:stretch>
        </p:blipFill>
        <p:spPr>
          <a:xfrm>
            <a:off x="257273" y="1590468"/>
            <a:ext cx="3866727" cy="2900454"/>
          </a:xfrm>
          <a:prstGeom prst="rect">
            <a:avLst/>
          </a:prstGeom>
        </p:spPr>
      </p:pic>
      <p:sp>
        <p:nvSpPr>
          <p:cNvPr id="6" name="Rectangle 5"/>
          <p:cNvSpPr/>
          <p:nvPr/>
        </p:nvSpPr>
        <p:spPr>
          <a:xfrm>
            <a:off x="4124000" y="1694213"/>
            <a:ext cx="4572000" cy="2677656"/>
          </a:xfrm>
          <a:prstGeom prst="rect">
            <a:avLst/>
          </a:prstGeom>
        </p:spPr>
        <p:txBody>
          <a:bodyPr>
            <a:spAutoFit/>
          </a:bodyPr>
          <a:lstStyle/>
          <a:p>
            <a:r>
              <a:rPr lang="en-US" dirty="0">
                <a:solidFill>
                  <a:srgbClr val="00FFFF"/>
                </a:solidFill>
              </a:rPr>
              <a:t>Engrams are a </a:t>
            </a:r>
            <a:r>
              <a:rPr lang="en-US" dirty="0">
                <a:solidFill>
                  <a:srgbClr val="FF6666"/>
                </a:solidFill>
              </a:rPr>
              <a:t>hypothetical </a:t>
            </a:r>
            <a:r>
              <a:rPr lang="en-US" dirty="0">
                <a:solidFill>
                  <a:srgbClr val="00FFFF"/>
                </a:solidFill>
              </a:rPr>
              <a:t>means by which memory traces are stored as biophysical or biochemical change in the brain (and other neural tissue) in response to external stimuli.</a:t>
            </a:r>
          </a:p>
          <a:p>
            <a:pPr algn="r"/>
            <a:r>
              <a:rPr lang="en-US" sz="2000" dirty="0">
                <a:solidFill>
                  <a:srgbClr val="00FFFF"/>
                </a:solidFill>
              </a:rPr>
              <a:t>Wikipedia</a:t>
            </a:r>
          </a:p>
        </p:txBody>
      </p:sp>
      <p:sp>
        <p:nvSpPr>
          <p:cNvPr id="2" name="TextBox 1"/>
          <p:cNvSpPr txBox="1"/>
          <p:nvPr/>
        </p:nvSpPr>
        <p:spPr>
          <a:xfrm>
            <a:off x="550862" y="4557734"/>
            <a:ext cx="7960270" cy="1569660"/>
          </a:xfrm>
          <a:prstGeom prst="rect">
            <a:avLst/>
          </a:prstGeom>
          <a:noFill/>
        </p:spPr>
        <p:txBody>
          <a:bodyPr wrap="square" rtlCol="0">
            <a:spAutoFit/>
          </a:bodyPr>
          <a:lstStyle/>
          <a:p>
            <a:r>
              <a:rPr lang="en-US" dirty="0">
                <a:solidFill>
                  <a:srgbClr val="FFFFFF"/>
                </a:solidFill>
              </a:rPr>
              <a:t> “In our view, the final test of any hypothesis concerning</a:t>
            </a:r>
          </a:p>
          <a:p>
            <a:r>
              <a:rPr lang="en-US" dirty="0">
                <a:solidFill>
                  <a:srgbClr val="FFFFFF"/>
                </a:solidFill>
              </a:rPr>
              <a:t>memory encoding and storage must be </a:t>
            </a:r>
            <a:r>
              <a:rPr lang="en-US" dirty="0">
                <a:solidFill>
                  <a:srgbClr val="FFFF00"/>
                </a:solidFill>
              </a:rPr>
              <a:t>a mimicry experiment</a:t>
            </a:r>
            <a:r>
              <a:rPr lang="en-US" dirty="0">
                <a:solidFill>
                  <a:srgbClr val="FFFFFF"/>
                </a:solidFill>
              </a:rPr>
              <a:t>, in which apparent memory is generated artificially without the usual requirement for sensory experience</a:t>
            </a:r>
            <a:r>
              <a:rPr lang="en-US" altLang="ja-JP" dirty="0">
                <a:solidFill>
                  <a:srgbClr val="FFFFFF"/>
                </a:solidFill>
              </a:rPr>
              <a:t>…” </a:t>
            </a:r>
            <a:endParaRPr lang="en-US" dirty="0">
              <a:solidFill>
                <a:srgbClr val="FFFFFF"/>
              </a:solidFill>
            </a:endParaRPr>
          </a:p>
        </p:txBody>
      </p:sp>
      <p:sp>
        <p:nvSpPr>
          <p:cNvPr id="13" name="TextBox 4"/>
          <p:cNvSpPr txBox="1">
            <a:spLocks noChangeArrowheads="1"/>
          </p:cNvSpPr>
          <p:nvPr/>
        </p:nvSpPr>
        <p:spPr bwMode="auto">
          <a:xfrm>
            <a:off x="6168116" y="6319044"/>
            <a:ext cx="2621481" cy="369332"/>
          </a:xfrm>
          <a:prstGeom prst="rect">
            <a:avLst/>
          </a:prstGeom>
          <a:noFill/>
          <a:ln w="9525">
            <a:noFill/>
            <a:miter lim="800000"/>
            <a:headEnd/>
            <a:tailEnd/>
          </a:ln>
        </p:spPr>
        <p:txBody>
          <a:bodyPr wrap="none">
            <a:spAutoFit/>
          </a:bodyPr>
          <a:lstStyle/>
          <a:p>
            <a:r>
              <a:rPr lang="en-US" sz="1800" dirty="0">
                <a:solidFill>
                  <a:schemeClr val="bg1"/>
                </a:solidFill>
              </a:rPr>
              <a:t>(Martin and Morris, 2002)</a:t>
            </a:r>
            <a:endParaRPr lang="en-US" sz="1800" dirty="0"/>
          </a:p>
        </p:txBody>
      </p:sp>
    </p:spTree>
    <p:extLst>
      <p:ext uri="{BB962C8B-B14F-4D97-AF65-F5344CB8AC3E}">
        <p14:creationId xmlns:p14="http://schemas.microsoft.com/office/powerpoint/2010/main" val="2295777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42558-FDD5-8F4C-89C6-97C6B919F79D}"/>
              </a:ext>
            </a:extLst>
          </p:cNvPr>
          <p:cNvPicPr>
            <a:picLocks noChangeAspect="1"/>
          </p:cNvPicPr>
          <p:nvPr/>
        </p:nvPicPr>
        <p:blipFill>
          <a:blip r:embed="rId2"/>
          <a:stretch>
            <a:fillRect/>
          </a:stretch>
        </p:blipFill>
        <p:spPr>
          <a:xfrm>
            <a:off x="0" y="3519490"/>
            <a:ext cx="9144000" cy="3433346"/>
          </a:xfrm>
          <a:prstGeom prst="rect">
            <a:avLst/>
          </a:prstGeom>
        </p:spPr>
      </p:pic>
      <p:pic>
        <p:nvPicPr>
          <p:cNvPr id="7" name="Picture 6">
            <a:extLst>
              <a:ext uri="{FF2B5EF4-FFF2-40B4-BE49-F238E27FC236}">
                <a16:creationId xmlns:a16="http://schemas.microsoft.com/office/drawing/2014/main" id="{3CEF5E8F-8A9F-B24A-BE74-8D9FBCAFB0E7}"/>
              </a:ext>
            </a:extLst>
          </p:cNvPr>
          <p:cNvPicPr>
            <a:picLocks noChangeAspect="1"/>
          </p:cNvPicPr>
          <p:nvPr/>
        </p:nvPicPr>
        <p:blipFill>
          <a:blip r:embed="rId3"/>
          <a:stretch>
            <a:fillRect/>
          </a:stretch>
        </p:blipFill>
        <p:spPr>
          <a:xfrm>
            <a:off x="1155700" y="309966"/>
            <a:ext cx="6832600" cy="1917700"/>
          </a:xfrm>
          <a:prstGeom prst="rect">
            <a:avLst/>
          </a:prstGeom>
          <a:solidFill>
            <a:schemeClr val="bg1"/>
          </a:solidFill>
        </p:spPr>
      </p:pic>
    </p:spTree>
    <p:extLst>
      <p:ext uri="{BB962C8B-B14F-4D97-AF65-F5344CB8AC3E}">
        <p14:creationId xmlns:p14="http://schemas.microsoft.com/office/powerpoint/2010/main" val="287400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75F8B012-6EC8-A446-85E5-A390BC1C8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0315" y="603573"/>
            <a:ext cx="7285037"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79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icture 3"/>
          <p:cNvSpPr>
            <a:spLocks noChangeAspect="1"/>
          </p:cNvSpPr>
          <p:nvPr/>
        </p:nvSpPr>
        <p:spPr bwMode="auto">
          <a:xfrm>
            <a:off x="0" y="939800"/>
            <a:ext cx="9144000" cy="496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 name="Picture 1"/>
          <p:cNvPicPr>
            <a:picLocks noChangeAspect="1"/>
          </p:cNvPicPr>
          <p:nvPr/>
        </p:nvPicPr>
        <p:blipFill>
          <a:blip r:embed="rId3"/>
          <a:stretch>
            <a:fillRect/>
          </a:stretch>
        </p:blipFill>
        <p:spPr>
          <a:xfrm>
            <a:off x="1955800" y="114299"/>
            <a:ext cx="4626722" cy="2298701"/>
          </a:xfrm>
          <a:prstGeom prst="rect">
            <a:avLst/>
          </a:prstGeom>
        </p:spPr>
      </p:pic>
      <p:pic>
        <p:nvPicPr>
          <p:cNvPr id="3" name="Picture 2"/>
          <p:cNvPicPr>
            <a:picLocks noChangeAspect="1"/>
          </p:cNvPicPr>
          <p:nvPr/>
        </p:nvPicPr>
        <p:blipFill>
          <a:blip r:embed="rId4"/>
          <a:stretch>
            <a:fillRect/>
          </a:stretch>
        </p:blipFill>
        <p:spPr>
          <a:xfrm>
            <a:off x="0" y="3519490"/>
            <a:ext cx="9144000" cy="3433346"/>
          </a:xfrm>
          <a:prstGeom prst="rect">
            <a:avLst/>
          </a:prstGeom>
        </p:spPr>
      </p:pic>
      <p:cxnSp>
        <p:nvCxnSpPr>
          <p:cNvPr id="6" name="Straight Connector 5"/>
          <p:cNvCxnSpPr/>
          <p:nvPr/>
        </p:nvCxnSpPr>
        <p:spPr bwMode="auto">
          <a:xfrm flipV="1">
            <a:off x="0" y="2413000"/>
            <a:ext cx="1955800" cy="1201326"/>
          </a:xfrm>
          <a:prstGeom prst="line">
            <a:avLst/>
          </a:prstGeom>
          <a:ln>
            <a:solidFill>
              <a:srgbClr val="1A3AFF"/>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flipH="1" flipV="1">
            <a:off x="6582522" y="2413000"/>
            <a:ext cx="2472578" cy="1106491"/>
          </a:xfrm>
          <a:prstGeom prst="line">
            <a:avLst/>
          </a:prstGeom>
          <a:ln>
            <a:solidFill>
              <a:srgbClr val="1A3A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079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CD0939-F6F0-0446-B47B-E295ED363D64}"/>
              </a:ext>
            </a:extLst>
          </p:cNvPr>
          <p:cNvPicPr>
            <a:picLocks noChangeAspect="1"/>
          </p:cNvPicPr>
          <p:nvPr/>
        </p:nvPicPr>
        <p:blipFill>
          <a:blip r:embed="rId2"/>
          <a:stretch>
            <a:fillRect/>
          </a:stretch>
        </p:blipFill>
        <p:spPr>
          <a:xfrm>
            <a:off x="921718" y="299767"/>
            <a:ext cx="6959600" cy="2921000"/>
          </a:xfrm>
          <a:prstGeom prst="rect">
            <a:avLst/>
          </a:prstGeom>
          <a:solidFill>
            <a:schemeClr val="bg1"/>
          </a:solidFill>
        </p:spPr>
      </p:pic>
      <p:sp>
        <p:nvSpPr>
          <p:cNvPr id="6" name="Rectangle 5">
            <a:extLst>
              <a:ext uri="{FF2B5EF4-FFF2-40B4-BE49-F238E27FC236}">
                <a16:creationId xmlns:a16="http://schemas.microsoft.com/office/drawing/2014/main" id="{B26DA1E0-4631-3546-BC7A-547D87496870}"/>
              </a:ext>
            </a:extLst>
          </p:cNvPr>
          <p:cNvSpPr/>
          <p:nvPr/>
        </p:nvSpPr>
        <p:spPr>
          <a:xfrm>
            <a:off x="1015277" y="6254502"/>
            <a:ext cx="6881247" cy="461665"/>
          </a:xfrm>
          <a:prstGeom prst="rect">
            <a:avLst/>
          </a:prstGeom>
        </p:spPr>
        <p:txBody>
          <a:bodyPr wrap="square">
            <a:spAutoFit/>
          </a:bodyPr>
          <a:lstStyle/>
          <a:p>
            <a:r>
              <a:rPr lang="en-US" dirty="0">
                <a:hlinkClick r:id="rId3"/>
              </a:rPr>
              <a:t>https://www.youtube.com/watch?v=I64X7vHSHOE</a:t>
            </a:r>
            <a:endParaRPr lang="en-US" dirty="0"/>
          </a:p>
        </p:txBody>
      </p:sp>
      <p:pic>
        <p:nvPicPr>
          <p:cNvPr id="2" name="Picture 1">
            <a:extLst>
              <a:ext uri="{FF2B5EF4-FFF2-40B4-BE49-F238E27FC236}">
                <a16:creationId xmlns:a16="http://schemas.microsoft.com/office/drawing/2014/main" id="{E3CB7A9B-E2B9-DD44-B0B1-ED5ABD6FEA98}"/>
              </a:ext>
            </a:extLst>
          </p:cNvPr>
          <p:cNvPicPr>
            <a:picLocks noChangeAspect="1"/>
          </p:cNvPicPr>
          <p:nvPr/>
        </p:nvPicPr>
        <p:blipFill>
          <a:blip r:embed="rId4"/>
          <a:stretch>
            <a:fillRect/>
          </a:stretch>
        </p:blipFill>
        <p:spPr>
          <a:xfrm>
            <a:off x="921718" y="3357880"/>
            <a:ext cx="6974806" cy="2738120"/>
          </a:xfrm>
          <a:prstGeom prst="rect">
            <a:avLst/>
          </a:prstGeom>
        </p:spPr>
      </p:pic>
    </p:spTree>
    <p:extLst>
      <p:ext uri="{BB962C8B-B14F-4D97-AF65-F5344CB8AC3E}">
        <p14:creationId xmlns:p14="http://schemas.microsoft.com/office/powerpoint/2010/main" val="672852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139700"/>
            <a:ext cx="8229600" cy="1003300"/>
          </a:xfrm>
        </p:spPr>
        <p:txBody>
          <a:bodyPr/>
          <a:lstStyle/>
          <a:p>
            <a:pPr eaLnBrk="1" hangingPunct="1"/>
            <a:r>
              <a:rPr lang="en-US">
                <a:solidFill>
                  <a:srgbClr val="FFFF00"/>
                </a:solidFill>
                <a:latin typeface="Calibri" charset="0"/>
              </a:rPr>
              <a:t>Penfield: The Neural Cartographer</a:t>
            </a:r>
          </a:p>
        </p:txBody>
      </p:sp>
      <p:sp>
        <p:nvSpPr>
          <p:cNvPr id="18434" name="Rectangle 9"/>
          <p:cNvSpPr>
            <a:spLocks noChangeArrowheads="1"/>
          </p:cNvSpPr>
          <p:nvPr/>
        </p:nvSpPr>
        <p:spPr bwMode="auto">
          <a:xfrm>
            <a:off x="4808538" y="4819650"/>
            <a:ext cx="3878262" cy="1200150"/>
          </a:xfrm>
          <a:prstGeom prst="rect">
            <a:avLst/>
          </a:prstGeom>
          <a:noFill/>
          <a:ln w="9525">
            <a:solidFill>
              <a:srgbClr val="CCFFCC"/>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r>
              <a:rPr lang="en-US" sz="1800">
                <a:solidFill>
                  <a:schemeClr val="bg1"/>
                </a:solidFill>
              </a:rPr>
              <a:t>~5-8% of patients reported vivid recall of memories, recent and distant, and sometimes even hallucinations after temporal lobe stimulation</a:t>
            </a:r>
          </a:p>
        </p:txBody>
      </p:sp>
      <p:pic>
        <p:nvPicPr>
          <p:cNvPr id="1843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1395413"/>
            <a:ext cx="3878262" cy="331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6" name="TextBox 10"/>
          <p:cNvSpPr txBox="1">
            <a:spLocks noChangeArrowheads="1"/>
          </p:cNvSpPr>
          <p:nvPr/>
        </p:nvSpPr>
        <p:spPr bwMode="auto">
          <a:xfrm>
            <a:off x="1227138" y="5224463"/>
            <a:ext cx="18176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FFFFFF"/>
                </a:solidFill>
              </a:rPr>
              <a:t>Wilder Penfield</a:t>
            </a:r>
          </a:p>
        </p:txBody>
      </p:sp>
      <p:pic>
        <p:nvPicPr>
          <p:cNvPr id="1843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38" y="1897063"/>
            <a:ext cx="4381500" cy="312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02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54000" y="50800"/>
            <a:ext cx="8648700" cy="820738"/>
          </a:xfrm>
        </p:spPr>
        <p:txBody>
          <a:bodyPr/>
          <a:lstStyle/>
          <a:p>
            <a:pPr eaLnBrk="1" hangingPunct="1"/>
            <a:r>
              <a:rPr lang="en-US" sz="3200">
                <a:solidFill>
                  <a:srgbClr val="FFFF00"/>
                </a:solidFill>
                <a:latin typeface="Calibri" charset="0"/>
              </a:rPr>
              <a:t>Hypothesis</a:t>
            </a:r>
          </a:p>
        </p:txBody>
      </p:sp>
      <p:sp>
        <p:nvSpPr>
          <p:cNvPr id="26626" name="TextBox 5"/>
          <p:cNvSpPr txBox="1">
            <a:spLocks noChangeArrowheads="1"/>
          </p:cNvSpPr>
          <p:nvPr/>
        </p:nvSpPr>
        <p:spPr bwMode="auto">
          <a:xfrm>
            <a:off x="576263" y="1158875"/>
            <a:ext cx="8326437"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1" tIns="45711" rIns="91421" bIns="45711">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500">
                <a:solidFill>
                  <a:srgbClr val="FFFFFF"/>
                </a:solidFill>
              </a:rPr>
              <a:t>Hippocampus cells active during the formation of a fear memory are sufficient to drive the expression of fear memory</a:t>
            </a:r>
          </a:p>
          <a:p>
            <a:pPr eaLnBrk="1" hangingPunct="1"/>
            <a:endParaRPr lang="en-US" sz="2500">
              <a:solidFill>
                <a:srgbClr val="FFFFFF"/>
              </a:solidFill>
            </a:endParaRPr>
          </a:p>
        </p:txBody>
      </p:sp>
      <p:pic>
        <p:nvPicPr>
          <p:cNvPr id="26627" name="Picture 3" descr="stevexu_CS5-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789113"/>
            <a:ext cx="95250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blipon-08.png"/>
          <p:cNvPicPr>
            <a:picLocks noChangeAspect="1"/>
          </p:cNvPicPr>
          <p:nvPr/>
        </p:nvPicPr>
        <p:blipFill>
          <a:blip r:embed="rId4">
            <a:extLst>
              <a:ext uri="{28A0092B-C50C-407E-A947-70E740481C1C}">
                <a14:useLocalDpi xmlns:a14="http://schemas.microsoft.com/office/drawing/2010/main" val="0"/>
              </a:ext>
            </a:extLst>
          </a:blip>
          <a:srcRect l="31155" t="22662" b="15137"/>
          <a:stretch>
            <a:fillRect/>
          </a:stretch>
        </p:blipFill>
        <p:spPr bwMode="auto">
          <a:xfrm>
            <a:off x="2238375" y="2563813"/>
            <a:ext cx="6556375" cy="353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p:cNvSpPr/>
          <p:nvPr/>
        </p:nvSpPr>
        <p:spPr>
          <a:xfrm>
            <a:off x="2513013" y="4360863"/>
            <a:ext cx="138112" cy="14605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16985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07" y="63500"/>
            <a:ext cx="8666571" cy="1143000"/>
          </a:xfrm>
          <a:ln>
            <a:solidFill>
              <a:srgbClr val="FF0000"/>
            </a:solidFill>
          </a:ln>
        </p:spPr>
        <p:txBody>
          <a:bodyPr/>
          <a:lstStyle/>
          <a:p>
            <a:r>
              <a:rPr lang="en-US" sz="3500" dirty="0">
                <a:solidFill>
                  <a:srgbClr val="FFFF00"/>
                </a:solidFill>
              </a:rPr>
              <a:t>Activity-dependent and inducible </a:t>
            </a:r>
            <a:r>
              <a:rPr lang="en-US" sz="3500" dirty="0" err="1">
                <a:solidFill>
                  <a:srgbClr val="FFFF00"/>
                </a:solidFill>
              </a:rPr>
              <a:t>optogenetics</a:t>
            </a:r>
            <a:endParaRPr lang="en-US" sz="3500" dirty="0">
              <a:solidFill>
                <a:srgbClr val="FFFF00"/>
              </a:solidFill>
            </a:endParaRPr>
          </a:p>
        </p:txBody>
      </p:sp>
      <p:pic>
        <p:nvPicPr>
          <p:cNvPr id="6" name="Picture 5"/>
          <p:cNvPicPr>
            <a:picLocks noChangeAspect="1"/>
          </p:cNvPicPr>
          <p:nvPr/>
        </p:nvPicPr>
        <p:blipFill>
          <a:blip r:embed="rId3"/>
          <a:stretch>
            <a:fillRect/>
          </a:stretch>
        </p:blipFill>
        <p:spPr>
          <a:xfrm>
            <a:off x="457200" y="2271692"/>
            <a:ext cx="1472353" cy="3849708"/>
          </a:xfrm>
          <a:prstGeom prst="rect">
            <a:avLst/>
          </a:prstGeom>
        </p:spPr>
      </p:pic>
      <p:grpSp>
        <p:nvGrpSpPr>
          <p:cNvPr id="28" name="Group 27"/>
          <p:cNvGrpSpPr/>
          <p:nvPr/>
        </p:nvGrpSpPr>
        <p:grpSpPr>
          <a:xfrm>
            <a:off x="3201409" y="3258505"/>
            <a:ext cx="1500187" cy="947717"/>
            <a:chOff x="7525429" y="1670050"/>
            <a:chExt cx="1500187" cy="947717"/>
          </a:xfrm>
        </p:grpSpPr>
        <p:cxnSp>
          <p:nvCxnSpPr>
            <p:cNvPr id="15" name="Elbow Connector 14"/>
            <p:cNvCxnSpPr/>
            <p:nvPr/>
          </p:nvCxnSpPr>
          <p:spPr bwMode="auto">
            <a:xfrm rot="10800000" flipV="1">
              <a:off x="8055627" y="1983580"/>
              <a:ext cx="528636" cy="395288"/>
            </a:xfrm>
            <a:prstGeom prst="bentConnector3">
              <a:avLst>
                <a:gd name="adj1" fmla="val 50000"/>
              </a:avLst>
            </a:prstGeom>
            <a:ln>
              <a:solidFill>
                <a:schemeClr val="bg1"/>
              </a:solidFill>
              <a:headEnd type="triangle"/>
            </a:ln>
          </p:spPr>
          <p:style>
            <a:lnRef idx="1">
              <a:schemeClr val="accent1"/>
            </a:lnRef>
            <a:fillRef idx="2">
              <a:schemeClr val="accent1"/>
            </a:fillRef>
            <a:effectRef idx="1">
              <a:schemeClr val="accent1"/>
            </a:effectRef>
            <a:fontRef idx="minor">
              <a:schemeClr val="dk1"/>
            </a:fontRef>
          </p:style>
        </p:cxnSp>
        <p:grpSp>
          <p:nvGrpSpPr>
            <p:cNvPr id="10" name="Group 9"/>
            <p:cNvGrpSpPr/>
            <p:nvPr/>
          </p:nvGrpSpPr>
          <p:grpSpPr>
            <a:xfrm>
              <a:off x="7627029" y="2340768"/>
              <a:ext cx="1398587" cy="276999"/>
              <a:chOff x="4773613" y="2166143"/>
              <a:chExt cx="1398587" cy="276999"/>
            </a:xfrm>
          </p:grpSpPr>
          <p:cxnSp>
            <p:nvCxnSpPr>
              <p:cNvPr id="8" name="Straight Connector 7"/>
              <p:cNvCxnSpPr/>
              <p:nvPr/>
            </p:nvCxnSpPr>
            <p:spPr bwMode="auto">
              <a:xfrm>
                <a:off x="4773613" y="2325688"/>
                <a:ext cx="1398587"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bwMode="auto">
              <a:xfrm>
                <a:off x="5214938" y="2166143"/>
                <a:ext cx="517565" cy="276999"/>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1200" i="1" dirty="0">
                    <a:solidFill>
                      <a:srgbClr val="000000"/>
                    </a:solidFill>
                  </a:rPr>
                  <a:t>c-</a:t>
                </a:r>
                <a:r>
                  <a:rPr lang="en-US" sz="1200" i="1" dirty="0" err="1">
                    <a:solidFill>
                      <a:srgbClr val="000000"/>
                    </a:solidFill>
                  </a:rPr>
                  <a:t>fos</a:t>
                </a:r>
                <a:endParaRPr lang="en-US" sz="1200" i="1" dirty="0">
                  <a:solidFill>
                    <a:srgbClr val="000000"/>
                  </a:solidFill>
                </a:endParaRPr>
              </a:p>
            </p:txBody>
          </p:sp>
        </p:grpSp>
        <p:sp>
          <p:nvSpPr>
            <p:cNvPr id="11" name="Lightning Bolt 10"/>
            <p:cNvSpPr/>
            <p:nvPr/>
          </p:nvSpPr>
          <p:spPr bwMode="auto">
            <a:xfrm>
              <a:off x="7525429" y="1670050"/>
              <a:ext cx="447675" cy="411163"/>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pic>
        <p:nvPicPr>
          <p:cNvPr id="13" name="Picture 12"/>
          <p:cNvPicPr>
            <a:picLocks noChangeAspect="1"/>
          </p:cNvPicPr>
          <p:nvPr/>
        </p:nvPicPr>
        <p:blipFill>
          <a:blip r:embed="rId4"/>
          <a:stretch>
            <a:fillRect/>
          </a:stretch>
        </p:blipFill>
        <p:spPr>
          <a:xfrm>
            <a:off x="3366508" y="1595249"/>
            <a:ext cx="1505199" cy="1128900"/>
          </a:xfrm>
          <a:prstGeom prst="rect">
            <a:avLst/>
          </a:prstGeom>
        </p:spPr>
      </p:pic>
      <p:sp>
        <p:nvSpPr>
          <p:cNvPr id="14" name="Right Arrow 13"/>
          <p:cNvSpPr/>
          <p:nvPr/>
        </p:nvSpPr>
        <p:spPr>
          <a:xfrm rot="5400000">
            <a:off x="3783056" y="2953748"/>
            <a:ext cx="609514" cy="330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278007" y="1416191"/>
            <a:ext cx="1765300" cy="630479"/>
            <a:chOff x="3048000" y="5254766"/>
            <a:chExt cx="1765300" cy="630479"/>
          </a:xfrm>
        </p:grpSpPr>
        <p:cxnSp>
          <p:nvCxnSpPr>
            <p:cNvPr id="21" name="Elbow Connector 20"/>
            <p:cNvCxnSpPr/>
            <p:nvPr/>
          </p:nvCxnSpPr>
          <p:spPr bwMode="auto">
            <a:xfrm rot="10800000" flipV="1">
              <a:off x="3648727" y="5254766"/>
              <a:ext cx="528636" cy="395288"/>
            </a:xfrm>
            <a:prstGeom prst="bentConnector3">
              <a:avLst>
                <a:gd name="adj1" fmla="val 50000"/>
              </a:avLst>
            </a:prstGeom>
            <a:ln>
              <a:solidFill>
                <a:schemeClr val="bg1"/>
              </a:solidFill>
              <a:headEnd type="triangle"/>
            </a:ln>
          </p:spPr>
          <p:style>
            <a:lnRef idx="1">
              <a:schemeClr val="accent1"/>
            </a:lnRef>
            <a:fillRef idx="2">
              <a:schemeClr val="accent1"/>
            </a:fillRef>
            <a:effectRef idx="1">
              <a:schemeClr val="accent1"/>
            </a:effectRef>
            <a:fontRef idx="minor">
              <a:schemeClr val="dk1"/>
            </a:fontRef>
          </p:style>
        </p:cxnSp>
        <p:cxnSp>
          <p:nvCxnSpPr>
            <p:cNvPr id="22" name="Straight Connector 21"/>
            <p:cNvCxnSpPr/>
            <p:nvPr/>
          </p:nvCxnSpPr>
          <p:spPr bwMode="auto">
            <a:xfrm>
              <a:off x="3048000" y="5746750"/>
              <a:ext cx="176530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bwMode="auto">
            <a:xfrm>
              <a:off x="3341688" y="5622274"/>
              <a:ext cx="1117600" cy="244475"/>
            </a:xfrm>
            <a:prstGeom prst="rect">
              <a:avLst/>
            </a:prstGeom>
            <a:solidFill>
              <a:srgbClr val="80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TextBox 40"/>
            <p:cNvSpPr txBox="1">
              <a:spLocks noChangeArrowheads="1"/>
            </p:cNvSpPr>
            <p:nvPr/>
          </p:nvSpPr>
          <p:spPr bwMode="auto">
            <a:xfrm>
              <a:off x="3663687" y="5608255"/>
              <a:ext cx="509197" cy="276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ChR2</a:t>
              </a:r>
            </a:p>
          </p:txBody>
        </p:sp>
      </p:grpSp>
      <p:sp>
        <p:nvSpPr>
          <p:cNvPr id="31" name="TextBox 30"/>
          <p:cNvSpPr txBox="1"/>
          <p:nvPr/>
        </p:nvSpPr>
        <p:spPr>
          <a:xfrm>
            <a:off x="381000" y="6121400"/>
            <a:ext cx="1625396" cy="553998"/>
          </a:xfrm>
          <a:prstGeom prst="rect">
            <a:avLst/>
          </a:prstGeom>
          <a:noFill/>
        </p:spPr>
        <p:txBody>
          <a:bodyPr wrap="none" rtlCol="0">
            <a:spAutoFit/>
          </a:bodyPr>
          <a:lstStyle/>
          <a:p>
            <a:r>
              <a:rPr lang="en-US" sz="1500" dirty="0">
                <a:solidFill>
                  <a:srgbClr val="FFFFFF"/>
                </a:solidFill>
              </a:rPr>
              <a:t>ChR2 makes cells </a:t>
            </a:r>
          </a:p>
          <a:p>
            <a:r>
              <a:rPr lang="en-US" sz="1500" dirty="0">
                <a:solidFill>
                  <a:srgbClr val="FFFFFF"/>
                </a:solidFill>
              </a:rPr>
              <a:t>responsive to light</a:t>
            </a:r>
          </a:p>
        </p:txBody>
      </p:sp>
      <p:sp>
        <p:nvSpPr>
          <p:cNvPr id="32" name="TextBox 31"/>
          <p:cNvSpPr txBox="1"/>
          <p:nvPr/>
        </p:nvSpPr>
        <p:spPr>
          <a:xfrm>
            <a:off x="2490311" y="6121400"/>
            <a:ext cx="3352200" cy="323165"/>
          </a:xfrm>
          <a:prstGeom prst="rect">
            <a:avLst/>
          </a:prstGeom>
          <a:noFill/>
        </p:spPr>
        <p:txBody>
          <a:bodyPr wrap="none" rtlCol="0">
            <a:spAutoFit/>
          </a:bodyPr>
          <a:lstStyle/>
          <a:p>
            <a:r>
              <a:rPr lang="en-US" sz="1500" dirty="0">
                <a:solidFill>
                  <a:srgbClr val="FFFFFF"/>
                </a:solidFill>
              </a:rPr>
              <a:t>c-</a:t>
            </a:r>
            <a:r>
              <a:rPr lang="en-US" sz="1500" dirty="0" err="1">
                <a:solidFill>
                  <a:srgbClr val="FFFFFF"/>
                </a:solidFill>
              </a:rPr>
              <a:t>Fos</a:t>
            </a:r>
            <a:r>
              <a:rPr lang="en-US" sz="1500" dirty="0">
                <a:solidFill>
                  <a:srgbClr val="FFFFFF"/>
                </a:solidFill>
              </a:rPr>
              <a:t> is only expressed in active neurons</a:t>
            </a:r>
          </a:p>
        </p:txBody>
      </p:sp>
      <p:sp>
        <p:nvSpPr>
          <p:cNvPr id="33" name="TextBox 32"/>
          <p:cNvSpPr txBox="1"/>
          <p:nvPr/>
        </p:nvSpPr>
        <p:spPr>
          <a:xfrm>
            <a:off x="5962350" y="6129466"/>
            <a:ext cx="2982228" cy="553998"/>
          </a:xfrm>
          <a:prstGeom prst="rect">
            <a:avLst/>
          </a:prstGeom>
          <a:noFill/>
        </p:spPr>
        <p:txBody>
          <a:bodyPr wrap="square" rtlCol="0">
            <a:spAutoFit/>
          </a:bodyPr>
          <a:lstStyle/>
          <a:p>
            <a:r>
              <a:rPr lang="en-US" sz="1500" dirty="0" err="1">
                <a:solidFill>
                  <a:srgbClr val="FFFFFF"/>
                </a:solidFill>
              </a:rPr>
              <a:t>Dox</a:t>
            </a:r>
            <a:r>
              <a:rPr lang="en-US" sz="1500" dirty="0">
                <a:solidFill>
                  <a:srgbClr val="FFFFFF"/>
                </a:solidFill>
              </a:rPr>
              <a:t> can open and close windows for expressing a given gene</a:t>
            </a:r>
          </a:p>
        </p:txBody>
      </p:sp>
      <p:grpSp>
        <p:nvGrpSpPr>
          <p:cNvPr id="100" name="Group 99"/>
          <p:cNvGrpSpPr/>
          <p:nvPr/>
        </p:nvGrpSpPr>
        <p:grpSpPr>
          <a:xfrm>
            <a:off x="6119234" y="4068140"/>
            <a:ext cx="2036085" cy="1507899"/>
            <a:chOff x="-3890285" y="3010504"/>
            <a:chExt cx="2036085" cy="1507899"/>
          </a:xfrm>
        </p:grpSpPr>
        <p:cxnSp>
          <p:nvCxnSpPr>
            <p:cNvPr id="62" name="Elbow Connector 61"/>
            <p:cNvCxnSpPr/>
            <p:nvPr/>
          </p:nvCxnSpPr>
          <p:spPr bwMode="auto">
            <a:xfrm rot="10800000" flipV="1">
              <a:off x="-3132770" y="3615508"/>
              <a:ext cx="528781" cy="644297"/>
            </a:xfrm>
            <a:prstGeom prst="bentConnector2">
              <a:avLst/>
            </a:prstGeom>
            <a:ln>
              <a:solidFill>
                <a:schemeClr val="bg1"/>
              </a:solidFill>
              <a:headEnd type="triangle"/>
            </a:ln>
            <a:scene3d>
              <a:camera prst="orthographicFront">
                <a:rot lat="10800000" lon="0" rev="10800000"/>
              </a:camera>
              <a:lightRig rig="threePt" dir="t"/>
            </a:scene3d>
          </p:spPr>
          <p:style>
            <a:lnRef idx="1">
              <a:schemeClr val="accent1"/>
            </a:lnRef>
            <a:fillRef idx="2">
              <a:schemeClr val="accent1"/>
            </a:fillRef>
            <a:effectRef idx="1">
              <a:schemeClr val="accent1"/>
            </a:effectRef>
            <a:fontRef idx="minor">
              <a:schemeClr val="dk1"/>
            </a:fontRef>
          </p:style>
        </p:cxnSp>
        <p:sp>
          <p:nvSpPr>
            <p:cNvPr id="64" name="Oval 63"/>
            <p:cNvSpPr/>
            <p:nvPr/>
          </p:nvSpPr>
          <p:spPr bwMode="auto">
            <a:xfrm>
              <a:off x="-2558280" y="3878966"/>
              <a:ext cx="678680" cy="639437"/>
            </a:xfrm>
            <a:prstGeom prst="ellipse">
              <a:avLst/>
            </a:prstGeom>
            <a:solidFill>
              <a:srgbClr val="FFFF00"/>
            </a:solidFill>
            <a:effectLst>
              <a:glow rad="1016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67" name="Group 36"/>
            <p:cNvGrpSpPr>
              <a:grpSpLocks/>
            </p:cNvGrpSpPr>
            <p:nvPr/>
          </p:nvGrpSpPr>
          <p:grpSpPr bwMode="auto">
            <a:xfrm>
              <a:off x="-3890285" y="3383984"/>
              <a:ext cx="2036085" cy="381000"/>
              <a:chOff x="3279426" y="1679402"/>
              <a:chExt cx="2035794" cy="381012"/>
            </a:xfrm>
          </p:grpSpPr>
          <p:cxnSp>
            <p:nvCxnSpPr>
              <p:cNvPr id="74" name="Straight Connector 73"/>
              <p:cNvCxnSpPr/>
              <p:nvPr/>
            </p:nvCxnSpPr>
            <p:spPr>
              <a:xfrm>
                <a:off x="3279426" y="1860383"/>
                <a:ext cx="2035794" cy="7077"/>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4025445" y="1747666"/>
                <a:ext cx="1117441" cy="24448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7" name="Left Arrow 76"/>
              <p:cNvSpPr/>
              <p:nvPr/>
            </p:nvSpPr>
            <p:spPr>
              <a:xfrm flipH="1">
                <a:off x="3466724" y="1679402"/>
                <a:ext cx="409517" cy="381012"/>
              </a:xfrm>
              <a:prstGeom prst="leftArrow">
                <a:avLst>
                  <a:gd name="adj1" fmla="val 45868"/>
                  <a:gd name="adj2" fmla="val 50000"/>
                </a:avLst>
              </a:prstGeom>
              <a:solidFill>
                <a:srgbClr val="CCFFCC"/>
              </a:solidFill>
              <a:ln/>
            </p:spPr>
            <p:style>
              <a:lnRef idx="1">
                <a:schemeClr val="accent1"/>
              </a:lnRef>
              <a:fillRef idx="3">
                <a:schemeClr val="accent1"/>
              </a:fillRef>
              <a:effectRef idx="2">
                <a:schemeClr val="accent1"/>
              </a:effectRef>
              <a:fontRef idx="minor">
                <a:schemeClr val="lt1"/>
              </a:fontRef>
            </p:style>
          </p:sp>
        </p:grpSp>
        <p:sp>
          <p:nvSpPr>
            <p:cNvPr id="70" name="TextBox 39"/>
            <p:cNvSpPr txBox="1">
              <a:spLocks noChangeArrowheads="1"/>
            </p:cNvSpPr>
            <p:nvPr/>
          </p:nvSpPr>
          <p:spPr bwMode="auto">
            <a:xfrm>
              <a:off x="-3711943" y="3428041"/>
              <a:ext cx="418414" cy="276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rPr>
                <a:t>TRE</a:t>
              </a:r>
            </a:p>
          </p:txBody>
        </p:sp>
        <p:sp>
          <p:nvSpPr>
            <p:cNvPr id="71" name="TextBox 40"/>
            <p:cNvSpPr txBox="1">
              <a:spLocks noChangeArrowheads="1"/>
            </p:cNvSpPr>
            <p:nvPr/>
          </p:nvSpPr>
          <p:spPr bwMode="auto">
            <a:xfrm>
              <a:off x="-3190460" y="3438226"/>
              <a:ext cx="1223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chemeClr val="bg1"/>
                  </a:solidFill>
                </a:rPr>
                <a:t>Gene Of Interest</a:t>
              </a:r>
              <a:endParaRPr lang="en-US" sz="1200" dirty="0"/>
            </a:p>
          </p:txBody>
        </p:sp>
        <p:sp>
          <p:nvSpPr>
            <p:cNvPr id="72" name="Oval 71"/>
            <p:cNvSpPr/>
            <p:nvPr/>
          </p:nvSpPr>
          <p:spPr bwMode="auto">
            <a:xfrm>
              <a:off x="-3698198" y="3039495"/>
              <a:ext cx="431800" cy="344488"/>
            </a:xfrm>
            <a:prstGeom prst="ellipse">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sp>
        <p:sp>
          <p:nvSpPr>
            <p:cNvPr id="73" name="TextBox 43"/>
            <p:cNvSpPr txBox="1">
              <a:spLocks noChangeArrowheads="1"/>
            </p:cNvSpPr>
            <p:nvPr/>
          </p:nvSpPr>
          <p:spPr bwMode="auto">
            <a:xfrm>
              <a:off x="-3734033" y="3010504"/>
              <a:ext cx="490070" cy="3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a:solidFill>
                    <a:schemeClr val="bg1"/>
                  </a:solidFill>
                </a:rPr>
                <a:t>tTA</a:t>
              </a:r>
              <a:endParaRPr lang="en-US" sz="1800" dirty="0">
                <a:solidFill>
                  <a:schemeClr val="bg1"/>
                </a:solidFill>
              </a:endParaRPr>
            </a:p>
          </p:txBody>
        </p:sp>
      </p:grpSp>
      <p:grpSp>
        <p:nvGrpSpPr>
          <p:cNvPr id="101" name="Group 100"/>
          <p:cNvGrpSpPr/>
          <p:nvPr/>
        </p:nvGrpSpPr>
        <p:grpSpPr>
          <a:xfrm>
            <a:off x="5909348" y="1843512"/>
            <a:ext cx="2539279" cy="1188658"/>
            <a:chOff x="5744248" y="1843512"/>
            <a:chExt cx="2539279" cy="1188658"/>
          </a:xfrm>
        </p:grpSpPr>
        <p:cxnSp>
          <p:nvCxnSpPr>
            <p:cNvPr id="54" name="Elbow Connector 53"/>
            <p:cNvCxnSpPr/>
            <p:nvPr/>
          </p:nvCxnSpPr>
          <p:spPr bwMode="auto">
            <a:xfrm rot="10800000" flipV="1">
              <a:off x="7166462" y="2328114"/>
              <a:ext cx="528636" cy="395288"/>
            </a:xfrm>
            <a:prstGeom prst="bentConnector3">
              <a:avLst>
                <a:gd name="adj1" fmla="val 50000"/>
              </a:avLst>
            </a:prstGeom>
            <a:ln>
              <a:solidFill>
                <a:schemeClr val="bg1"/>
              </a:solidFill>
              <a:headEnd type="triangle"/>
            </a:ln>
          </p:spPr>
          <p:style>
            <a:lnRef idx="1">
              <a:schemeClr val="accent1"/>
            </a:lnRef>
            <a:fillRef idx="2">
              <a:schemeClr val="accent1"/>
            </a:fillRef>
            <a:effectRef idx="1">
              <a:schemeClr val="accent1"/>
            </a:effectRef>
            <a:fontRef idx="minor">
              <a:schemeClr val="dk1"/>
            </a:fontRef>
          </p:style>
        </p:cxnSp>
        <p:grpSp>
          <p:nvGrpSpPr>
            <p:cNvPr id="39" name="Group 38"/>
            <p:cNvGrpSpPr/>
            <p:nvPr/>
          </p:nvGrpSpPr>
          <p:grpSpPr>
            <a:xfrm>
              <a:off x="5744248" y="2645071"/>
              <a:ext cx="2463800" cy="276999"/>
              <a:chOff x="4175704" y="2166143"/>
              <a:chExt cx="2463800" cy="276999"/>
            </a:xfrm>
          </p:grpSpPr>
          <p:cxnSp>
            <p:nvCxnSpPr>
              <p:cNvPr id="41" name="Straight Connector 40"/>
              <p:cNvCxnSpPr/>
              <p:nvPr/>
            </p:nvCxnSpPr>
            <p:spPr bwMode="auto">
              <a:xfrm>
                <a:off x="4175704" y="2325688"/>
                <a:ext cx="2463800"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bwMode="auto">
              <a:xfrm>
                <a:off x="4300538" y="2166143"/>
                <a:ext cx="1141684" cy="276999"/>
              </a:xfrm>
              <a:prstGeom prst="rect">
                <a:avLst/>
              </a:prstGeom>
              <a:solidFill>
                <a:schemeClr val="accent6">
                  <a:lumMod val="75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pPr fontAlgn="auto">
                  <a:spcBef>
                    <a:spcPts val="0"/>
                  </a:spcBef>
                  <a:spcAft>
                    <a:spcPts val="0"/>
                  </a:spcAft>
                  <a:defRPr/>
                </a:pPr>
                <a:r>
                  <a:rPr lang="en-US" sz="1200" i="1" dirty="0">
                    <a:solidFill>
                      <a:srgbClr val="000000"/>
                    </a:solidFill>
                  </a:rPr>
                  <a:t>c-</a:t>
                </a:r>
                <a:r>
                  <a:rPr lang="en-US" sz="1200" i="1" dirty="0" err="1">
                    <a:solidFill>
                      <a:srgbClr val="000000"/>
                    </a:solidFill>
                  </a:rPr>
                  <a:t>fos</a:t>
                </a:r>
                <a:r>
                  <a:rPr lang="en-US" sz="1200" i="1" dirty="0">
                    <a:solidFill>
                      <a:srgbClr val="000000"/>
                    </a:solidFill>
                  </a:rPr>
                  <a:t> promoter</a:t>
                </a:r>
              </a:p>
            </p:txBody>
          </p:sp>
        </p:grpSp>
        <p:sp>
          <p:nvSpPr>
            <p:cNvPr id="51" name="Right Arrow 50"/>
            <p:cNvSpPr/>
            <p:nvPr/>
          </p:nvSpPr>
          <p:spPr bwMode="auto">
            <a:xfrm>
              <a:off x="7039648" y="2525758"/>
              <a:ext cx="942975" cy="506412"/>
            </a:xfrm>
            <a:prstGeom prst="rightArrow">
              <a:avLst/>
            </a:prstGeom>
            <a:ln/>
          </p:spPr>
          <p:style>
            <a:lnRef idx="1">
              <a:schemeClr val="accent1"/>
            </a:lnRef>
            <a:fillRef idx="3">
              <a:schemeClr val="accent1"/>
            </a:fillRef>
            <a:effectRef idx="2">
              <a:schemeClr val="accent1"/>
            </a:effectRef>
            <a:fontRef idx="minor">
              <a:schemeClr val="lt1"/>
            </a:fontRef>
          </p:style>
        </p:sp>
        <p:sp>
          <p:nvSpPr>
            <p:cNvPr id="52" name="TextBox 26"/>
            <p:cNvSpPr txBox="1">
              <a:spLocks noChangeArrowheads="1"/>
            </p:cNvSpPr>
            <p:nvPr/>
          </p:nvSpPr>
          <p:spPr bwMode="auto">
            <a:xfrm>
              <a:off x="7166462" y="2594139"/>
              <a:ext cx="490020" cy="36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rPr>
                <a:t>tTA</a:t>
              </a:r>
            </a:p>
          </p:txBody>
        </p:sp>
        <p:sp>
          <p:nvSpPr>
            <p:cNvPr id="98" name="Oval 97"/>
            <p:cNvSpPr/>
            <p:nvPr/>
          </p:nvSpPr>
          <p:spPr bwMode="auto">
            <a:xfrm>
              <a:off x="7826142" y="1876125"/>
              <a:ext cx="431985" cy="344967"/>
            </a:xfrm>
            <a:prstGeom prst="ellipse">
              <a:avLst/>
            </a:prstGeom>
            <a:solidFill>
              <a:srgbClr val="FF0000"/>
            </a:solidFill>
            <a:ln>
              <a:solidFill>
                <a:srgbClr val="FF6600"/>
              </a:solidFill>
            </a:ln>
            <a:effectLst>
              <a:glow rad="2286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sp>
        <p:sp>
          <p:nvSpPr>
            <p:cNvPr id="97" name="TextBox 96"/>
            <p:cNvSpPr txBox="1"/>
            <p:nvPr/>
          </p:nvSpPr>
          <p:spPr bwMode="auto">
            <a:xfrm>
              <a:off x="7793507" y="1843512"/>
              <a:ext cx="490020" cy="369324"/>
            </a:xfrm>
            <a:prstGeom prst="rect">
              <a:avLst/>
            </a:prstGeom>
            <a:noFill/>
            <a:effectLst>
              <a:glow rad="228600">
                <a:schemeClr val="accent2">
                  <a:alpha val="75000"/>
                </a:schemeClr>
              </a:glow>
            </a:effectLst>
          </p:spPr>
          <p:txBody>
            <a:bodyPr wrap="none">
              <a:spAutoFit/>
            </a:bodyPr>
            <a:lstStyle/>
            <a:p>
              <a:pPr fontAlgn="auto">
                <a:spcBef>
                  <a:spcPts val="0"/>
                </a:spcBef>
                <a:spcAft>
                  <a:spcPts val="0"/>
                </a:spcAft>
                <a:defRPr/>
              </a:pPr>
              <a:r>
                <a:rPr lang="en-US" sz="1800" dirty="0" err="1">
                  <a:solidFill>
                    <a:schemeClr val="bg1"/>
                  </a:solidFill>
                  <a:latin typeface="+mn-lt"/>
                  <a:ea typeface="+mn-ea"/>
                  <a:cs typeface="+mn-cs"/>
                </a:rPr>
                <a:t>tTA</a:t>
              </a:r>
              <a:endParaRPr lang="en-US" sz="1800" dirty="0">
                <a:solidFill>
                  <a:schemeClr val="bg1"/>
                </a:solidFill>
                <a:latin typeface="+mn-lt"/>
                <a:ea typeface="+mn-ea"/>
                <a:cs typeface="+mn-cs"/>
              </a:endParaRPr>
            </a:p>
          </p:txBody>
        </p:sp>
      </p:grpSp>
      <p:sp>
        <p:nvSpPr>
          <p:cNvPr id="102" name="TextBox 101"/>
          <p:cNvSpPr txBox="1"/>
          <p:nvPr/>
        </p:nvSpPr>
        <p:spPr>
          <a:xfrm>
            <a:off x="7409478" y="5067461"/>
            <a:ext cx="757896" cy="323165"/>
          </a:xfrm>
          <a:prstGeom prst="rect">
            <a:avLst/>
          </a:prstGeom>
          <a:noFill/>
        </p:spPr>
        <p:txBody>
          <a:bodyPr wrap="none" rtlCol="0">
            <a:spAutoFit/>
          </a:bodyPr>
          <a:lstStyle/>
          <a:p>
            <a:r>
              <a:rPr lang="en-US" sz="1500" dirty="0"/>
              <a:t>Protein</a:t>
            </a:r>
          </a:p>
        </p:txBody>
      </p:sp>
      <p:grpSp>
        <p:nvGrpSpPr>
          <p:cNvPr id="106" name="Group 105"/>
          <p:cNvGrpSpPr/>
          <p:nvPr/>
        </p:nvGrpSpPr>
        <p:grpSpPr>
          <a:xfrm>
            <a:off x="6308961" y="1811721"/>
            <a:ext cx="2635617" cy="2231019"/>
            <a:chOff x="6308961" y="1811721"/>
            <a:chExt cx="2635617" cy="2231019"/>
          </a:xfrm>
        </p:grpSpPr>
        <p:sp>
          <p:nvSpPr>
            <p:cNvPr id="103" name="Freeform 102"/>
            <p:cNvSpPr/>
            <p:nvPr/>
          </p:nvSpPr>
          <p:spPr>
            <a:xfrm>
              <a:off x="6308961" y="1811721"/>
              <a:ext cx="2635617" cy="2036379"/>
            </a:xfrm>
            <a:custGeom>
              <a:avLst/>
              <a:gdLst>
                <a:gd name="connsiteX0" fmla="*/ 2200039 w 2635617"/>
                <a:gd name="connsiteY0" fmla="*/ 93279 h 2036379"/>
                <a:gd name="connsiteX1" fmla="*/ 2581039 w 2635617"/>
                <a:gd name="connsiteY1" fmla="*/ 194879 h 2036379"/>
                <a:gd name="connsiteX2" fmla="*/ 2377839 w 2635617"/>
                <a:gd name="connsiteY2" fmla="*/ 1833179 h 2036379"/>
                <a:gd name="connsiteX3" fmla="*/ 269639 w 2635617"/>
                <a:gd name="connsiteY3" fmla="*/ 1744279 h 2036379"/>
                <a:gd name="connsiteX4" fmla="*/ 28339 w 2635617"/>
                <a:gd name="connsiteY4" fmla="*/ 2036379 h 203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617" h="2036379">
                  <a:moveTo>
                    <a:pt x="2200039" y="93279"/>
                  </a:moveTo>
                  <a:cubicBezTo>
                    <a:pt x="2375722" y="-913"/>
                    <a:pt x="2551406" y="-95104"/>
                    <a:pt x="2581039" y="194879"/>
                  </a:cubicBezTo>
                  <a:cubicBezTo>
                    <a:pt x="2610672" y="484862"/>
                    <a:pt x="2763072" y="1574946"/>
                    <a:pt x="2377839" y="1833179"/>
                  </a:cubicBezTo>
                  <a:cubicBezTo>
                    <a:pt x="1992606" y="2091412"/>
                    <a:pt x="661222" y="1710412"/>
                    <a:pt x="269639" y="1744279"/>
                  </a:cubicBezTo>
                  <a:cubicBezTo>
                    <a:pt x="-121944" y="1778146"/>
                    <a:pt x="28339" y="2036379"/>
                    <a:pt x="28339" y="203637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5" name="Straight Arrow Connector 104"/>
            <p:cNvCxnSpPr/>
            <p:nvPr/>
          </p:nvCxnSpPr>
          <p:spPr>
            <a:xfrm>
              <a:off x="6324021" y="3822700"/>
              <a:ext cx="114879" cy="22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8106448" y="3255471"/>
            <a:ext cx="960779" cy="1017664"/>
            <a:chOff x="8067627" y="2832100"/>
            <a:chExt cx="960779" cy="1017664"/>
          </a:xfrm>
        </p:grpSpPr>
        <p:sp>
          <p:nvSpPr>
            <p:cNvPr id="108" name="TextBox 107"/>
            <p:cNvSpPr txBox="1"/>
            <p:nvPr/>
          </p:nvSpPr>
          <p:spPr bwMode="auto">
            <a:xfrm>
              <a:off x="8067627" y="3480432"/>
              <a:ext cx="838130" cy="369332"/>
            </a:xfrm>
            <a:prstGeom prst="rect">
              <a:avLst/>
            </a:prstGeom>
            <a:effectLst>
              <a:glow rad="139700">
                <a:schemeClr val="accent1">
                  <a:alpha val="75000"/>
                </a:schemeClr>
              </a:glow>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wrap="square">
              <a:spAutoFit/>
            </a:bodyPr>
            <a:lstStyle/>
            <a:p>
              <a:pPr fontAlgn="auto">
                <a:spcBef>
                  <a:spcPts val="0"/>
                </a:spcBef>
                <a:spcAft>
                  <a:spcPts val="0"/>
                </a:spcAft>
                <a:defRPr/>
              </a:pPr>
              <a:r>
                <a:rPr lang="en-US" sz="1800" dirty="0">
                  <a:solidFill>
                    <a:schemeClr val="tx1"/>
                  </a:solidFill>
                </a:rPr>
                <a:t>   </a:t>
              </a:r>
              <a:r>
                <a:rPr lang="en-US" sz="1400" dirty="0">
                  <a:solidFill>
                    <a:schemeClr val="tx1"/>
                  </a:solidFill>
                </a:rPr>
                <a:t>DOX</a:t>
              </a:r>
            </a:p>
          </p:txBody>
        </p:sp>
        <p:sp>
          <p:nvSpPr>
            <p:cNvPr id="109" name="&quot;No&quot; Symbol 108"/>
            <p:cNvSpPr/>
            <p:nvPr/>
          </p:nvSpPr>
          <p:spPr bwMode="auto">
            <a:xfrm>
              <a:off x="8475956" y="2832100"/>
              <a:ext cx="552450" cy="520700"/>
            </a:xfrm>
            <a:prstGeom prst="noSmoking">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sz="1800">
                <a:solidFill>
                  <a:schemeClr val="tx1"/>
                </a:solidFill>
              </a:endParaRPr>
            </a:p>
          </p:txBody>
        </p:sp>
      </p:grpSp>
      <p:grpSp>
        <p:nvGrpSpPr>
          <p:cNvPr id="119" name="Group 118"/>
          <p:cNvGrpSpPr/>
          <p:nvPr/>
        </p:nvGrpSpPr>
        <p:grpSpPr>
          <a:xfrm>
            <a:off x="134781" y="1244600"/>
            <a:ext cx="2245277" cy="5613399"/>
            <a:chOff x="23813" y="1079500"/>
            <a:chExt cx="2122487" cy="5778500"/>
          </a:xfrm>
        </p:grpSpPr>
        <p:cxnSp>
          <p:nvCxnSpPr>
            <p:cNvPr id="110" name="Straight Connector 109"/>
            <p:cNvCxnSpPr/>
            <p:nvPr/>
          </p:nvCxnSpPr>
          <p:spPr bwMode="auto">
            <a:xfrm>
              <a:off x="2132013" y="1081088"/>
              <a:ext cx="0" cy="5776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bwMode="auto">
            <a:xfrm>
              <a:off x="23813" y="1081088"/>
              <a:ext cx="2122487"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bwMode="auto">
            <a:xfrm>
              <a:off x="31750" y="1079500"/>
              <a:ext cx="0" cy="577691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0" name="Group 119"/>
          <p:cNvGrpSpPr/>
          <p:nvPr/>
        </p:nvGrpSpPr>
        <p:grpSpPr>
          <a:xfrm>
            <a:off x="2367098" y="1239631"/>
            <a:ext cx="3466049" cy="5613399"/>
            <a:chOff x="23813" y="1079500"/>
            <a:chExt cx="2122487" cy="5778500"/>
          </a:xfrm>
        </p:grpSpPr>
        <p:cxnSp>
          <p:nvCxnSpPr>
            <p:cNvPr id="121" name="Straight Connector 120"/>
            <p:cNvCxnSpPr/>
            <p:nvPr/>
          </p:nvCxnSpPr>
          <p:spPr bwMode="auto">
            <a:xfrm>
              <a:off x="2132013" y="1081088"/>
              <a:ext cx="0" cy="5776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bwMode="auto">
            <a:xfrm>
              <a:off x="23813" y="1081088"/>
              <a:ext cx="2122487"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bwMode="auto">
            <a:xfrm>
              <a:off x="31750" y="1079500"/>
              <a:ext cx="0" cy="577691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a:off x="5809816" y="1244600"/>
            <a:ext cx="3296041" cy="5613399"/>
            <a:chOff x="23813" y="1079500"/>
            <a:chExt cx="2122487" cy="5778500"/>
          </a:xfrm>
        </p:grpSpPr>
        <p:cxnSp>
          <p:nvCxnSpPr>
            <p:cNvPr id="125" name="Straight Connector 124"/>
            <p:cNvCxnSpPr/>
            <p:nvPr/>
          </p:nvCxnSpPr>
          <p:spPr bwMode="auto">
            <a:xfrm>
              <a:off x="2132013" y="1081088"/>
              <a:ext cx="0" cy="57769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bwMode="auto">
            <a:xfrm>
              <a:off x="23813" y="1081088"/>
              <a:ext cx="2122487"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bwMode="auto">
            <a:xfrm>
              <a:off x="31750" y="1079500"/>
              <a:ext cx="0" cy="5776913"/>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29" name="Picture 11" descr="GFP DG.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0311" y="4298535"/>
            <a:ext cx="3150178" cy="1734239"/>
          </a:xfrm>
          <a:prstGeom prst="rect">
            <a:avLst/>
          </a:prstGeom>
          <a:solidFill>
            <a:srgbClr val="FFFFFF"/>
          </a:solidFill>
          <a:ln>
            <a:noFill/>
          </a:ln>
        </p:spPr>
      </p:pic>
      <p:sp>
        <p:nvSpPr>
          <p:cNvPr id="3" name="TextBox 2">
            <a:extLst>
              <a:ext uri="{FF2B5EF4-FFF2-40B4-BE49-F238E27FC236}">
                <a16:creationId xmlns:a16="http://schemas.microsoft.com/office/drawing/2014/main" id="{67EB43D3-E0EA-1B4C-8523-83C5E05E3924}"/>
              </a:ext>
            </a:extLst>
          </p:cNvPr>
          <p:cNvSpPr txBox="1"/>
          <p:nvPr/>
        </p:nvSpPr>
        <p:spPr>
          <a:xfrm>
            <a:off x="6132633" y="1316653"/>
            <a:ext cx="2451505" cy="646331"/>
          </a:xfrm>
          <a:prstGeom prst="rect">
            <a:avLst/>
          </a:prstGeom>
          <a:noFill/>
        </p:spPr>
        <p:txBody>
          <a:bodyPr wrap="none" rtlCol="0">
            <a:spAutoFit/>
          </a:bodyPr>
          <a:lstStyle/>
          <a:p>
            <a:r>
              <a:rPr lang="en-US" sz="1200" dirty="0" err="1">
                <a:solidFill>
                  <a:schemeClr val="bg1"/>
                </a:solidFill>
              </a:rPr>
              <a:t>Tta</a:t>
            </a:r>
            <a:r>
              <a:rPr lang="en-US" sz="1200" dirty="0">
                <a:solidFill>
                  <a:schemeClr val="bg1"/>
                </a:solidFill>
              </a:rPr>
              <a:t> = tetracycline </a:t>
            </a:r>
            <a:r>
              <a:rPr lang="en-US" sz="1200" dirty="0" err="1">
                <a:solidFill>
                  <a:schemeClr val="bg1"/>
                </a:solidFill>
              </a:rPr>
              <a:t>transactivator</a:t>
            </a:r>
            <a:endParaRPr lang="en-US" sz="1200" dirty="0">
              <a:solidFill>
                <a:schemeClr val="bg1"/>
              </a:solidFill>
            </a:endParaRPr>
          </a:p>
          <a:p>
            <a:r>
              <a:rPr lang="en-US" sz="1200" dirty="0">
                <a:solidFill>
                  <a:schemeClr val="bg1"/>
                </a:solidFill>
              </a:rPr>
              <a:t>TRE = tetracycline response element</a:t>
            </a:r>
          </a:p>
          <a:p>
            <a:r>
              <a:rPr lang="en-US" sz="1200" dirty="0">
                <a:solidFill>
                  <a:schemeClr val="bg1"/>
                </a:solidFill>
              </a:rPr>
              <a:t>DOX = Doxycycline</a:t>
            </a:r>
          </a:p>
        </p:txBody>
      </p:sp>
    </p:spTree>
    <p:extLst>
      <p:ext uri="{BB962C8B-B14F-4D97-AF65-F5344CB8AC3E}">
        <p14:creationId xmlns:p14="http://schemas.microsoft.com/office/powerpoint/2010/main" val="19074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P spid="32"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995" y="2184400"/>
            <a:ext cx="306388"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04976">
            <a:off x="1428045" y="2187575"/>
            <a:ext cx="209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Picture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5858" y="1944688"/>
            <a:ext cx="2305520" cy="2194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Picture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858" y="192088"/>
            <a:ext cx="2374900" cy="2903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1205" descr="Chamber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0574" y="4377886"/>
            <a:ext cx="2579687" cy="19256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TextBox 178"/>
          <p:cNvSpPr txBox="1">
            <a:spLocks noChangeArrowheads="1"/>
          </p:cNvSpPr>
          <p:nvPr/>
        </p:nvSpPr>
        <p:spPr bwMode="auto">
          <a:xfrm>
            <a:off x="1690336" y="6319398"/>
            <a:ext cx="13001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tLang="zh-CN" sz="2000" dirty="0">
                <a:solidFill>
                  <a:schemeClr val="bg1"/>
                </a:solidFill>
                <a:latin typeface="Arial" charset="0"/>
                <a:cs typeface="Arial" charset="0"/>
              </a:rPr>
              <a:t>Context A</a:t>
            </a:r>
            <a:endParaRPr lang="en-US" sz="2000" dirty="0">
              <a:solidFill>
                <a:schemeClr val="bg1"/>
              </a:solidFill>
              <a:latin typeface="Arial" charset="0"/>
              <a:cs typeface="Arial" charset="0"/>
            </a:endParaRPr>
          </a:p>
        </p:txBody>
      </p:sp>
    </p:spTree>
    <p:extLst>
      <p:ext uri="{BB962C8B-B14F-4D97-AF65-F5344CB8AC3E}">
        <p14:creationId xmlns:p14="http://schemas.microsoft.com/office/powerpoint/2010/main" val="13094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2983" y="1944688"/>
            <a:ext cx="2255838" cy="4758885"/>
            <a:chOff x="4802983" y="1944688"/>
            <a:chExt cx="2255838" cy="4758885"/>
          </a:xfrm>
        </p:grpSpPr>
        <p:grpSp>
          <p:nvGrpSpPr>
            <p:cNvPr id="7" name="Group 6"/>
            <p:cNvGrpSpPr>
              <a:grpSpLocks/>
            </p:cNvGrpSpPr>
            <p:nvPr/>
          </p:nvGrpSpPr>
          <p:grpSpPr bwMode="auto">
            <a:xfrm>
              <a:off x="4802983" y="1944688"/>
              <a:ext cx="2255838" cy="2144712"/>
              <a:chOff x="5124300" y="2310689"/>
              <a:chExt cx="1128666" cy="1087569"/>
            </a:xfrm>
          </p:grpSpPr>
          <p:pic>
            <p:nvPicPr>
              <p:cNvPr id="25607"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4300" y="2310689"/>
                <a:ext cx="1128666" cy="1074869"/>
              </a:xfrm>
              <a:prstGeom prst="rect">
                <a:avLst/>
              </a:prstGeom>
              <a:noFill/>
              <a:ln w="12700">
                <a:solidFill>
                  <a:srgbClr val="80FF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Frame 8"/>
              <p:cNvSpPr/>
              <p:nvPr/>
            </p:nvSpPr>
            <p:spPr>
              <a:xfrm>
                <a:off x="5124300" y="2324374"/>
                <a:ext cx="1119929" cy="1073884"/>
              </a:xfrm>
              <a:prstGeom prst="frame">
                <a:avLst/>
              </a:prstGeom>
              <a:ln w="12700" cmpd="sng"/>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ln w="9525" cmpd="sng">
                    <a:solidFill>
                      <a:srgbClr val="000000"/>
                    </a:solidFill>
                  </a:ln>
                  <a:solidFill>
                    <a:schemeClr val="tx1"/>
                  </a:solidFill>
                </a:endParaRPr>
              </a:p>
            </p:txBody>
          </p:sp>
        </p:grpSp>
        <p:pic>
          <p:nvPicPr>
            <p:cNvPr id="15" name="Picture 51206" descr="Chamber 2.jpg"/>
            <p:cNvPicPr>
              <a:picLocks noChangeAspect="1"/>
            </p:cNvPicPr>
            <p:nvPr/>
          </p:nvPicPr>
          <p:blipFill>
            <a:blip r:embed="rId3">
              <a:extLst>
                <a:ext uri="{28A0092B-C50C-407E-A947-70E740481C1C}">
                  <a14:useLocalDpi xmlns:a14="http://schemas.microsoft.com/office/drawing/2010/main" val="0"/>
                </a:ext>
              </a:extLst>
            </a:blip>
            <a:srcRect t="13560" b="15720"/>
            <a:stretch>
              <a:fillRect/>
            </a:stretch>
          </p:blipFill>
          <p:spPr bwMode="auto">
            <a:xfrm>
              <a:off x="4953796" y="4327724"/>
              <a:ext cx="2087564" cy="197579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TextBox 179"/>
            <p:cNvSpPr txBox="1">
              <a:spLocks noChangeArrowheads="1"/>
            </p:cNvSpPr>
            <p:nvPr/>
          </p:nvSpPr>
          <p:spPr bwMode="auto">
            <a:xfrm>
              <a:off x="5188656" y="6303523"/>
              <a:ext cx="13112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tLang="zh-CN" sz="2000" dirty="0">
                  <a:solidFill>
                    <a:schemeClr val="bg1"/>
                  </a:solidFill>
                  <a:latin typeface="Arial" charset="0"/>
                  <a:cs typeface="Arial" charset="0"/>
                </a:rPr>
                <a:t>Context B</a:t>
              </a:r>
              <a:endParaRPr lang="en-US" sz="2000" dirty="0">
                <a:solidFill>
                  <a:schemeClr val="bg1"/>
                </a:solidFill>
                <a:latin typeface="Arial" charset="0"/>
                <a:cs typeface="Arial" charset="0"/>
              </a:endParaRPr>
            </a:p>
          </p:txBody>
        </p:sp>
      </p:grpSp>
      <p:pic>
        <p:nvPicPr>
          <p:cNvPr id="10" name="Picture 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7665" y="756358"/>
            <a:ext cx="722312"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3995" y="2184400"/>
            <a:ext cx="306388"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04976">
            <a:off x="1428045" y="2187575"/>
            <a:ext cx="2095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7074" y="0"/>
            <a:ext cx="1990725" cy="244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9" name="Picture 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858" y="1944688"/>
            <a:ext cx="2305520" cy="2194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0" name="Picture 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5858" y="192088"/>
            <a:ext cx="2374900" cy="2903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1205" descr="Chamber 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0574" y="4377886"/>
            <a:ext cx="2579687" cy="19256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TextBox 178"/>
          <p:cNvSpPr txBox="1">
            <a:spLocks noChangeArrowheads="1"/>
          </p:cNvSpPr>
          <p:nvPr/>
        </p:nvSpPr>
        <p:spPr bwMode="auto">
          <a:xfrm>
            <a:off x="1690336" y="6319398"/>
            <a:ext cx="13001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tLang="zh-CN" sz="2000" dirty="0">
                <a:solidFill>
                  <a:schemeClr val="bg1"/>
                </a:solidFill>
                <a:latin typeface="Arial" charset="0"/>
                <a:cs typeface="Arial" charset="0"/>
              </a:rPr>
              <a:t>Context A</a:t>
            </a:r>
            <a:endParaRPr lang="en-US" sz="2000" dirty="0">
              <a:solidFill>
                <a:schemeClr val="bg1"/>
              </a:solidFill>
              <a:latin typeface="Arial" charset="0"/>
              <a:cs typeface="Arial" charset="0"/>
            </a:endParaRPr>
          </a:p>
        </p:txBody>
      </p:sp>
    </p:spTree>
    <p:extLst>
      <p:ext uri="{BB962C8B-B14F-4D97-AF65-F5344CB8AC3E}">
        <p14:creationId xmlns:p14="http://schemas.microsoft.com/office/powerpoint/2010/main" val="731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icture 3"/>
          <p:cNvSpPr>
            <a:spLocks noChangeAspect="1"/>
          </p:cNvSpPr>
          <p:nvPr/>
        </p:nvSpPr>
        <p:spPr bwMode="auto">
          <a:xfrm>
            <a:off x="0" y="939800"/>
            <a:ext cx="9144000" cy="496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3952"/>
            <a:ext cx="9144000" cy="4910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536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Box 8"/>
          <p:cNvSpPr txBox="1">
            <a:spLocks noChangeArrowheads="1"/>
          </p:cNvSpPr>
          <p:nvPr/>
        </p:nvSpPr>
        <p:spPr bwMode="auto">
          <a:xfrm>
            <a:off x="465138" y="5646188"/>
            <a:ext cx="8318500" cy="70788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2000" u="sng" dirty="0">
                <a:solidFill>
                  <a:schemeClr val="bg1"/>
                </a:solidFill>
                <a:latin typeface="Arial" charset="0"/>
                <a:cs typeface="Arial" charset="0"/>
              </a:rPr>
              <a:t>Conclusion</a:t>
            </a:r>
            <a:r>
              <a:rPr lang="en-US" altLang="zh-CN" sz="2000" dirty="0">
                <a:solidFill>
                  <a:schemeClr val="bg1"/>
                </a:solidFill>
                <a:latin typeface="Arial" charset="0"/>
                <a:cs typeface="Arial" charset="0"/>
              </a:rPr>
              <a:t>: </a:t>
            </a:r>
            <a:r>
              <a:rPr lang="en-US" altLang="zh-CN" sz="2000" dirty="0">
                <a:solidFill>
                  <a:schemeClr val="accent1">
                    <a:lumMod val="60000"/>
                    <a:lumOff val="40000"/>
                  </a:schemeClr>
                </a:solidFill>
                <a:latin typeface="Arial" charset="0"/>
                <a:cs typeface="Arial" charset="0"/>
              </a:rPr>
              <a:t>Reactivating hippocampus cells that were active during the formation of a fear memory led the expression of the fear memory.  </a:t>
            </a:r>
          </a:p>
        </p:txBody>
      </p:sp>
      <p:sp>
        <p:nvSpPr>
          <p:cNvPr id="26633" name="TextBox 17"/>
          <p:cNvSpPr txBox="1">
            <a:spLocks noChangeArrowheads="1"/>
          </p:cNvSpPr>
          <p:nvPr/>
        </p:nvSpPr>
        <p:spPr bwMode="auto">
          <a:xfrm>
            <a:off x="6549424" y="6565612"/>
            <a:ext cx="2564468"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dirty="0">
                <a:solidFill>
                  <a:schemeClr val="bg1"/>
                </a:solidFill>
              </a:rPr>
              <a:t>(Liu &amp; Ramirez </a:t>
            </a:r>
            <a:r>
              <a:rPr lang="en-US" sz="1300" i="1" dirty="0">
                <a:solidFill>
                  <a:schemeClr val="bg1"/>
                </a:solidFill>
              </a:rPr>
              <a:t>et al</a:t>
            </a:r>
            <a:r>
              <a:rPr lang="en-US" sz="1300" dirty="0">
                <a:solidFill>
                  <a:schemeClr val="bg1"/>
                </a:solidFill>
              </a:rPr>
              <a:t>., </a:t>
            </a:r>
            <a:r>
              <a:rPr lang="en-US" sz="1300" i="1" dirty="0">
                <a:solidFill>
                  <a:schemeClr val="bg1"/>
                </a:solidFill>
              </a:rPr>
              <a:t>Nature</a:t>
            </a:r>
            <a:r>
              <a:rPr lang="en-US" sz="1300" dirty="0">
                <a:solidFill>
                  <a:schemeClr val="bg1"/>
                </a:solidFill>
              </a:rPr>
              <a:t>, 2012)</a:t>
            </a:r>
          </a:p>
        </p:txBody>
      </p:sp>
      <p:grpSp>
        <p:nvGrpSpPr>
          <p:cNvPr id="6" name="Group 5"/>
          <p:cNvGrpSpPr/>
          <p:nvPr/>
        </p:nvGrpSpPr>
        <p:grpSpPr>
          <a:xfrm>
            <a:off x="6184900" y="1625679"/>
            <a:ext cx="2451100" cy="3796515"/>
            <a:chOff x="6184900" y="1752678"/>
            <a:chExt cx="2451100" cy="3796515"/>
          </a:xfrm>
        </p:grpSpPr>
        <p:grpSp>
          <p:nvGrpSpPr>
            <p:cNvPr id="26627" name="Group 5"/>
            <p:cNvGrpSpPr>
              <a:grpSpLocks/>
            </p:cNvGrpSpPr>
            <p:nvPr/>
          </p:nvGrpSpPr>
          <p:grpSpPr bwMode="auto">
            <a:xfrm>
              <a:off x="6184900" y="2851060"/>
              <a:ext cx="2199703" cy="2622550"/>
              <a:chOff x="6261201" y="892336"/>
              <a:chExt cx="2328078" cy="2775745"/>
            </a:xfrm>
          </p:grpSpPr>
          <p:pic>
            <p:nvPicPr>
              <p:cNvPr id="2663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3181" y="892336"/>
                <a:ext cx="2286098" cy="200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6" name="TextBox 13"/>
              <p:cNvSpPr txBox="1">
                <a:spLocks noChangeArrowheads="1"/>
              </p:cNvSpPr>
              <p:nvPr/>
            </p:nvSpPr>
            <p:spPr bwMode="auto">
              <a:xfrm>
                <a:off x="6261201" y="2883251"/>
                <a:ext cx="2218784"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a:solidFill>
                      <a:srgbClr val="FFFFFF"/>
                    </a:solidFill>
                    <a:latin typeface="Arial" charset="0"/>
                    <a:cs typeface="Arial" charset="0"/>
                  </a:rPr>
                  <a:t>Fear memory</a:t>
                </a:r>
              </a:p>
              <a:p>
                <a:pPr eaLnBrk="1" hangingPunct="1"/>
                <a:r>
                  <a:rPr lang="en-US" altLang="zh-CN" sz="1500">
                    <a:solidFill>
                      <a:schemeClr val="bg1"/>
                    </a:solidFill>
                    <a:latin typeface="Arial" charset="0"/>
                    <a:cs typeface="Arial" charset="0"/>
                  </a:rPr>
                  <a:t>ChR2 label</a:t>
                </a:r>
              </a:p>
              <a:p>
                <a:pPr eaLnBrk="1" hangingPunct="1"/>
                <a:r>
                  <a:rPr lang="en-US" altLang="zh-CN" sz="1500">
                    <a:solidFill>
                      <a:srgbClr val="FFFFFF"/>
                    </a:solidFill>
                    <a:latin typeface="Arial" charset="0"/>
                    <a:cs typeface="Arial" charset="0"/>
                  </a:rPr>
                  <a:t>Light-induced freezing</a:t>
                </a:r>
                <a:endParaRPr lang="en-US" sz="1500">
                  <a:solidFill>
                    <a:srgbClr val="FFFFFF"/>
                  </a:solidFill>
                  <a:latin typeface="Arial" charset="0"/>
                  <a:cs typeface="Arial" charset="0"/>
                </a:endParaRPr>
              </a:p>
            </p:txBody>
          </p:sp>
        </p:grpSp>
        <p:sp>
          <p:nvSpPr>
            <p:cNvPr id="26631" name="TextBox 19"/>
            <p:cNvSpPr txBox="1">
              <a:spLocks noChangeArrowheads="1"/>
            </p:cNvSpPr>
            <p:nvPr/>
          </p:nvSpPr>
          <p:spPr bwMode="auto">
            <a:xfrm>
              <a:off x="8170863" y="4764968"/>
              <a:ext cx="465137"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a:solidFill>
                    <a:srgbClr val="00FF00"/>
                  </a:solidFill>
                  <a:latin typeface="Wingdings" charset="0"/>
                  <a:cs typeface="Wingdings" charset="0"/>
                  <a:sym typeface="Wingdings" charset="0"/>
                </a:rPr>
                <a:t></a:t>
              </a:r>
              <a:endParaRPr lang="en-US" altLang="zh-CN" sz="1500">
                <a:solidFill>
                  <a:srgbClr val="00FF00"/>
                </a:solidFill>
                <a:latin typeface="Zapf Dingbats" charset="0"/>
                <a:cs typeface="Zapf Dingbats" charset="0"/>
                <a:sym typeface="Zapf Dingbats" charset="0"/>
              </a:endParaRPr>
            </a:p>
            <a:p>
              <a:pPr eaLnBrk="1" hangingPunct="1"/>
              <a:r>
                <a:rPr lang="en-US" altLang="zh-CN" sz="1500">
                  <a:solidFill>
                    <a:srgbClr val="FF0000"/>
                  </a:solidFill>
                  <a:latin typeface="Wingdings" charset="0"/>
                  <a:cs typeface="Wingdings" charset="0"/>
                  <a:sym typeface="Wingdings" charset="0"/>
                </a:rPr>
                <a:t></a:t>
              </a:r>
              <a:endParaRPr lang="en-US" altLang="zh-CN" sz="1500">
                <a:solidFill>
                  <a:srgbClr val="FF0000"/>
                </a:solidFill>
                <a:latin typeface="Zapf Dingbats" charset="0"/>
                <a:cs typeface="Zapf Dingbats" charset="0"/>
                <a:sym typeface="Zapf Dingbats" charset="0"/>
              </a:endParaRPr>
            </a:p>
            <a:p>
              <a:pPr eaLnBrk="1" hangingPunct="1"/>
              <a:r>
                <a:rPr lang="en-US" altLang="zh-CN" sz="1500">
                  <a:solidFill>
                    <a:srgbClr val="FF0000"/>
                  </a:solidFill>
                  <a:latin typeface="Zapf Dingbats" charset="0"/>
                  <a:cs typeface="Zapf Dingbats" charset="0"/>
                  <a:sym typeface="Zapf Dingbats" charset="0"/>
                </a:rPr>
                <a:t>✖</a:t>
              </a:r>
            </a:p>
          </p:txBody>
        </p:sp>
        <p:pic>
          <p:nvPicPr>
            <p:cNvPr id="16" name="Picture 15"/>
            <p:cNvPicPr>
              <a:picLocks noChangeAspect="1"/>
            </p:cNvPicPr>
            <p:nvPr/>
          </p:nvPicPr>
          <p:blipFill>
            <a:blip r:embed="rId4"/>
            <a:stretch>
              <a:fillRect/>
            </a:stretch>
          </p:blipFill>
          <p:spPr>
            <a:xfrm>
              <a:off x="6213409" y="1752678"/>
              <a:ext cx="2160039" cy="1039282"/>
            </a:xfrm>
            <a:prstGeom prst="rect">
              <a:avLst/>
            </a:prstGeom>
            <a:ln>
              <a:solidFill>
                <a:schemeClr val="tx2">
                  <a:lumMod val="60000"/>
                  <a:lumOff val="40000"/>
                </a:schemeClr>
              </a:solidFill>
            </a:ln>
          </p:spPr>
        </p:pic>
      </p:grpSp>
      <p:grpSp>
        <p:nvGrpSpPr>
          <p:cNvPr id="5" name="Group 4"/>
          <p:cNvGrpSpPr/>
          <p:nvPr/>
        </p:nvGrpSpPr>
        <p:grpSpPr>
          <a:xfrm>
            <a:off x="3391409" y="1625679"/>
            <a:ext cx="2395029" cy="3791753"/>
            <a:chOff x="3391409" y="1752678"/>
            <a:chExt cx="2395029" cy="3791753"/>
          </a:xfrm>
        </p:grpSpPr>
        <p:grpSp>
          <p:nvGrpSpPr>
            <p:cNvPr id="26626" name="Group 6"/>
            <p:cNvGrpSpPr>
              <a:grpSpLocks/>
            </p:cNvGrpSpPr>
            <p:nvPr/>
          </p:nvGrpSpPr>
          <p:grpSpPr bwMode="auto">
            <a:xfrm>
              <a:off x="3391409" y="2851060"/>
              <a:ext cx="2210199" cy="2627048"/>
              <a:chOff x="2573277" y="1144661"/>
              <a:chExt cx="2341158" cy="2781689"/>
            </a:xfrm>
          </p:grpSpPr>
          <p:pic>
            <p:nvPicPr>
              <p:cNvPr id="2663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6247" y="1144661"/>
                <a:ext cx="2278188" cy="1975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8" name="TextBox 16"/>
              <p:cNvSpPr txBox="1">
                <a:spLocks noChangeArrowheads="1"/>
              </p:cNvSpPr>
              <p:nvPr/>
            </p:nvSpPr>
            <p:spPr bwMode="auto">
              <a:xfrm>
                <a:off x="2573277" y="3141520"/>
                <a:ext cx="2218784"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dirty="0">
                    <a:solidFill>
                      <a:srgbClr val="FFFFFF"/>
                    </a:solidFill>
                    <a:latin typeface="Arial" charset="0"/>
                    <a:cs typeface="Arial" charset="0"/>
                  </a:rPr>
                  <a:t>Fear memory</a:t>
                </a:r>
              </a:p>
              <a:p>
                <a:pPr eaLnBrk="1" hangingPunct="1"/>
                <a:r>
                  <a:rPr lang="en-US" altLang="zh-CN" sz="1500" dirty="0">
                    <a:solidFill>
                      <a:schemeClr val="bg1"/>
                    </a:solidFill>
                    <a:latin typeface="Arial" charset="0"/>
                    <a:cs typeface="Arial" charset="0"/>
                  </a:rPr>
                  <a:t>ChR2 label</a:t>
                </a:r>
              </a:p>
              <a:p>
                <a:pPr eaLnBrk="1" hangingPunct="1"/>
                <a:r>
                  <a:rPr lang="en-US" altLang="zh-CN" sz="1500" dirty="0">
                    <a:solidFill>
                      <a:srgbClr val="FFFFFF"/>
                    </a:solidFill>
                    <a:latin typeface="Arial" charset="0"/>
                    <a:cs typeface="Arial" charset="0"/>
                  </a:rPr>
                  <a:t>Light-induced freezing</a:t>
                </a:r>
                <a:endParaRPr lang="en-US" sz="1500" dirty="0">
                  <a:solidFill>
                    <a:srgbClr val="FFFFFF"/>
                  </a:solidFill>
                  <a:latin typeface="Arial" charset="0"/>
                  <a:cs typeface="Arial" charset="0"/>
                </a:endParaRPr>
              </a:p>
            </p:txBody>
          </p:sp>
        </p:grpSp>
        <p:sp>
          <p:nvSpPr>
            <p:cNvPr id="26632" name="TextBox 20"/>
            <p:cNvSpPr txBox="1">
              <a:spLocks noChangeArrowheads="1"/>
            </p:cNvSpPr>
            <p:nvPr/>
          </p:nvSpPr>
          <p:spPr bwMode="auto">
            <a:xfrm>
              <a:off x="5321300" y="4760206"/>
              <a:ext cx="465138"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a:solidFill>
                    <a:srgbClr val="FF0000"/>
                  </a:solidFill>
                  <a:latin typeface="Wingdings" charset="0"/>
                  <a:cs typeface="Wingdings" charset="0"/>
                  <a:sym typeface="Wingdings" charset="0"/>
                </a:rPr>
                <a:t></a:t>
              </a:r>
              <a:endParaRPr lang="en-US" altLang="zh-CN" sz="1500">
                <a:solidFill>
                  <a:srgbClr val="00FF00"/>
                </a:solidFill>
                <a:latin typeface="Zapf Dingbats" charset="0"/>
                <a:cs typeface="Zapf Dingbats" charset="0"/>
                <a:sym typeface="Zapf Dingbats" charset="0"/>
              </a:endParaRPr>
            </a:p>
            <a:p>
              <a:pPr eaLnBrk="1" hangingPunct="1"/>
              <a:r>
                <a:rPr lang="en-US" altLang="zh-CN" sz="1500">
                  <a:solidFill>
                    <a:srgbClr val="00FF00"/>
                  </a:solidFill>
                  <a:latin typeface="Wingdings" charset="0"/>
                  <a:cs typeface="Wingdings" charset="0"/>
                  <a:sym typeface="Wingdings" charset="0"/>
                </a:rPr>
                <a:t></a:t>
              </a:r>
              <a:endParaRPr lang="en-US" altLang="zh-CN" sz="1500">
                <a:solidFill>
                  <a:srgbClr val="00FF00"/>
                </a:solidFill>
                <a:latin typeface="Zapf Dingbats" charset="0"/>
                <a:cs typeface="Zapf Dingbats" charset="0"/>
                <a:sym typeface="Zapf Dingbats" charset="0"/>
              </a:endParaRPr>
            </a:p>
            <a:p>
              <a:pPr eaLnBrk="1" hangingPunct="1"/>
              <a:r>
                <a:rPr lang="en-US" altLang="zh-CN" sz="1500">
                  <a:solidFill>
                    <a:srgbClr val="FF0000"/>
                  </a:solidFill>
                  <a:latin typeface="Zapf Dingbats" charset="0"/>
                  <a:cs typeface="Zapf Dingbats" charset="0"/>
                  <a:sym typeface="Zapf Dingbats" charset="0"/>
                </a:rPr>
                <a:t>✖</a:t>
              </a:r>
            </a:p>
          </p:txBody>
        </p:sp>
        <p:grpSp>
          <p:nvGrpSpPr>
            <p:cNvPr id="20" name="Group 19"/>
            <p:cNvGrpSpPr/>
            <p:nvPr/>
          </p:nvGrpSpPr>
          <p:grpSpPr>
            <a:xfrm>
              <a:off x="3466324" y="1752678"/>
              <a:ext cx="2139437" cy="1037466"/>
              <a:chOff x="2638982" y="4119772"/>
              <a:chExt cx="1941674" cy="964731"/>
            </a:xfrm>
          </p:grpSpPr>
          <p:pic>
            <p:nvPicPr>
              <p:cNvPr id="2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8982" y="4119772"/>
                <a:ext cx="1941674" cy="964731"/>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2650960" y="4120484"/>
                <a:ext cx="177676" cy="181598"/>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3993445" y="-6876"/>
            <a:ext cx="905018" cy="1601598"/>
            <a:chOff x="4933950" y="929764"/>
            <a:chExt cx="2579506" cy="4564910"/>
          </a:xfrm>
        </p:grpSpPr>
        <p:grpSp>
          <p:nvGrpSpPr>
            <p:cNvPr id="23" name="Group 22"/>
            <p:cNvGrpSpPr>
              <a:grpSpLocks/>
            </p:cNvGrpSpPr>
            <p:nvPr/>
          </p:nvGrpSpPr>
          <p:grpSpPr bwMode="auto">
            <a:xfrm>
              <a:off x="4933950" y="3221038"/>
              <a:ext cx="2255838" cy="2144712"/>
              <a:chOff x="5124300" y="2310689"/>
              <a:chExt cx="1128666" cy="1087569"/>
            </a:xfrm>
          </p:grpSpPr>
          <p:pic>
            <p:nvPicPr>
              <p:cNvPr id="24" name="Picture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24300" y="2310689"/>
                <a:ext cx="1128666" cy="1074869"/>
              </a:xfrm>
              <a:prstGeom prst="rect">
                <a:avLst/>
              </a:prstGeom>
              <a:noFill/>
              <a:ln w="12700">
                <a:solidFill>
                  <a:srgbClr val="80FF00"/>
                </a:solidFill>
                <a:miter lim="800000"/>
                <a:headEnd/>
                <a:tailEnd/>
              </a:ln>
              <a:extLst>
                <a:ext uri="{909E8E84-426E-40dd-AFC4-6F175D3DCCD1}">
                  <a14:hiddenFill xmlns:a14="http://schemas.microsoft.com/office/drawing/2010/main" xmlns="">
                    <a:solidFill>
                      <a:srgbClr val="FFFFFF"/>
                    </a:solidFill>
                  </a14:hiddenFill>
                </a:ext>
              </a:extLst>
            </p:spPr>
          </p:pic>
          <p:sp>
            <p:nvSpPr>
              <p:cNvPr id="25" name="Frame 24"/>
              <p:cNvSpPr/>
              <p:nvPr/>
            </p:nvSpPr>
            <p:spPr>
              <a:xfrm>
                <a:off x="5124300" y="2324374"/>
                <a:ext cx="1119929" cy="1073884"/>
              </a:xfrm>
              <a:prstGeom prst="frame">
                <a:avLst/>
              </a:prstGeom>
              <a:ln w="12700" cmpd="sng"/>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ln w="9525" cmpd="sng">
                    <a:solidFill>
                      <a:srgbClr val="000000"/>
                    </a:solidFill>
                  </a:ln>
                  <a:solidFill>
                    <a:schemeClr val="tx1"/>
                  </a:solidFill>
                </a:endParaRPr>
              </a:p>
            </p:txBody>
          </p:sp>
        </p:grpSp>
        <p:pic>
          <p:nvPicPr>
            <p:cNvPr id="26" name="Picture 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91143" y="4356438"/>
              <a:ext cx="722313" cy="1138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5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33950" y="929764"/>
              <a:ext cx="1990726" cy="2443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p:nvPr/>
        </p:nvGrpSpPr>
        <p:grpSpPr>
          <a:xfrm>
            <a:off x="421180" y="1625679"/>
            <a:ext cx="2572845" cy="3790430"/>
            <a:chOff x="421180" y="1625679"/>
            <a:chExt cx="2572845" cy="3790430"/>
          </a:xfrm>
        </p:grpSpPr>
        <p:grpSp>
          <p:nvGrpSpPr>
            <p:cNvPr id="4" name="Group 3"/>
            <p:cNvGrpSpPr/>
            <p:nvPr/>
          </p:nvGrpSpPr>
          <p:grpSpPr>
            <a:xfrm>
              <a:off x="421182" y="1625679"/>
              <a:ext cx="2572843" cy="3790430"/>
              <a:chOff x="421182" y="1752678"/>
              <a:chExt cx="2572843" cy="3790430"/>
            </a:xfrm>
          </p:grpSpPr>
          <p:sp>
            <p:nvSpPr>
              <p:cNvPr id="26628" name="TextBox 15"/>
              <p:cNvSpPr txBox="1">
                <a:spLocks noChangeArrowheads="1"/>
              </p:cNvSpPr>
              <p:nvPr/>
            </p:nvSpPr>
            <p:spPr bwMode="auto">
              <a:xfrm>
                <a:off x="559309" y="4730309"/>
                <a:ext cx="2330157"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dirty="0">
                    <a:solidFill>
                      <a:srgbClr val="FFFFFF"/>
                    </a:solidFill>
                    <a:latin typeface="Arial" charset="0"/>
                    <a:cs typeface="Arial" charset="0"/>
                  </a:rPr>
                  <a:t>Fear memory</a:t>
                </a:r>
              </a:p>
              <a:p>
                <a:pPr eaLnBrk="1" hangingPunct="1"/>
                <a:r>
                  <a:rPr lang="en-US" altLang="zh-CN" sz="1500" dirty="0">
                    <a:solidFill>
                      <a:schemeClr val="bg1"/>
                    </a:solidFill>
                    <a:latin typeface="Arial" charset="0"/>
                    <a:cs typeface="Arial" charset="0"/>
                  </a:rPr>
                  <a:t>ChR2 label</a:t>
                </a:r>
              </a:p>
              <a:p>
                <a:pPr eaLnBrk="1" hangingPunct="1"/>
                <a:r>
                  <a:rPr lang="en-US" altLang="zh-CN" sz="1500" dirty="0">
                    <a:solidFill>
                      <a:srgbClr val="FFFFFF"/>
                    </a:solidFill>
                    <a:latin typeface="Arial" charset="0"/>
                    <a:cs typeface="Arial" charset="0"/>
                  </a:rPr>
                  <a:t>Light-induced freezing</a:t>
                </a:r>
                <a:endParaRPr lang="en-US" sz="1500" dirty="0">
                  <a:solidFill>
                    <a:srgbClr val="FFFFFF"/>
                  </a:solidFill>
                  <a:latin typeface="Arial" charset="0"/>
                  <a:cs typeface="Arial" charset="0"/>
                </a:endParaRPr>
              </a:p>
            </p:txBody>
          </p:sp>
          <p:sp>
            <p:nvSpPr>
              <p:cNvPr id="26630" name="TextBox 18"/>
              <p:cNvSpPr txBox="1">
                <a:spLocks noChangeArrowheads="1"/>
              </p:cNvSpPr>
              <p:nvPr/>
            </p:nvSpPr>
            <p:spPr bwMode="auto">
              <a:xfrm>
                <a:off x="2528888" y="4757296"/>
                <a:ext cx="465137"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zh-CN" sz="1500" dirty="0">
                    <a:solidFill>
                      <a:srgbClr val="00FF00"/>
                    </a:solidFill>
                    <a:latin typeface="Wingdings" charset="0"/>
                    <a:cs typeface="Wingdings" charset="0"/>
                    <a:sym typeface="Wingdings" charset="0"/>
                  </a:rPr>
                  <a:t></a:t>
                </a:r>
                <a:endParaRPr lang="en-US" altLang="zh-CN" sz="1500" dirty="0">
                  <a:solidFill>
                    <a:srgbClr val="00FF00"/>
                  </a:solidFill>
                  <a:latin typeface="Zapf Dingbats" charset="0"/>
                  <a:cs typeface="Zapf Dingbats" charset="0"/>
                  <a:sym typeface="Zapf Dingbats" charset="0"/>
                </a:endParaRPr>
              </a:p>
              <a:p>
                <a:pPr eaLnBrk="1" hangingPunct="1"/>
                <a:r>
                  <a:rPr lang="en-US" altLang="zh-CN" sz="1500" dirty="0">
                    <a:solidFill>
                      <a:srgbClr val="00FF00"/>
                    </a:solidFill>
                    <a:latin typeface="Wingdings" charset="0"/>
                    <a:cs typeface="Wingdings" charset="0"/>
                    <a:sym typeface="Wingdings" charset="0"/>
                  </a:rPr>
                  <a:t></a:t>
                </a:r>
                <a:endParaRPr lang="en-US" altLang="zh-CN" sz="1500" dirty="0">
                  <a:solidFill>
                    <a:srgbClr val="00FF00"/>
                  </a:solidFill>
                  <a:latin typeface="Zapf Dingbats" charset="0"/>
                  <a:cs typeface="Zapf Dingbats" charset="0"/>
                  <a:sym typeface="Zapf Dingbats" charset="0"/>
                </a:endParaRPr>
              </a:p>
              <a:p>
                <a:pPr eaLnBrk="1" hangingPunct="1"/>
                <a:r>
                  <a:rPr lang="en-US" altLang="zh-CN" sz="1500" dirty="0">
                    <a:solidFill>
                      <a:srgbClr val="00FF00"/>
                    </a:solidFill>
                    <a:latin typeface="Zapf Dingbats" charset="0"/>
                    <a:cs typeface="Zapf Dingbats" charset="0"/>
                    <a:sym typeface="Zapf Dingbats" charset="0"/>
                  </a:rPr>
                  <a:t>✔</a:t>
                </a:r>
                <a:endParaRPr lang="en-US" sz="1500" dirty="0">
                  <a:solidFill>
                    <a:srgbClr val="00FF00"/>
                  </a:solidFill>
                  <a:latin typeface="Arial" charset="0"/>
                  <a:ea typeface="华文细黑" charset="0"/>
                  <a:cs typeface="华文细黑" charset="0"/>
                </a:endParaRPr>
              </a:p>
            </p:txBody>
          </p:sp>
          <p:pic>
            <p:nvPicPr>
              <p:cNvPr id="26634" name="Picture 1" descr="Exp-Bi-2.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4234" y="2851060"/>
                <a:ext cx="2177211" cy="1866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16"/>
              <p:cNvGrpSpPr/>
              <p:nvPr/>
            </p:nvGrpSpPr>
            <p:grpSpPr>
              <a:xfrm>
                <a:off x="421182" y="1752678"/>
                <a:ext cx="2350266" cy="1037466"/>
                <a:chOff x="5105531" y="898459"/>
                <a:chExt cx="2362276" cy="1098383"/>
              </a:xfrm>
            </p:grpSpPr>
            <p:pic>
              <p:nvPicPr>
                <p:cNvPr id="18"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05531" y="898459"/>
                  <a:ext cx="2362276" cy="1098383"/>
                </a:xfrm>
                <a:prstGeom prst="rect">
                  <a:avLst/>
                </a:prstGeom>
                <a:noFill/>
                <a:ln w="9525">
                  <a:solidFill>
                    <a:srgbClr val="4F81BD"/>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Rectangle 18"/>
                <p:cNvSpPr/>
                <p:nvPr/>
              </p:nvSpPr>
              <p:spPr>
                <a:xfrm>
                  <a:off x="5118178" y="910004"/>
                  <a:ext cx="239258" cy="244541"/>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3" name="Picture 2"/>
            <p:cNvPicPr>
              <a:picLocks noChangeAspect="1"/>
            </p:cNvPicPr>
            <p:nvPr/>
          </p:nvPicPr>
          <p:blipFill>
            <a:blip r:embed="rId12"/>
            <a:stretch>
              <a:fillRect/>
            </a:stretch>
          </p:blipFill>
          <p:spPr>
            <a:xfrm>
              <a:off x="421180" y="2724061"/>
              <a:ext cx="214449" cy="1865703"/>
            </a:xfrm>
            <a:prstGeom prst="rect">
              <a:avLst/>
            </a:prstGeom>
            <a:solidFill>
              <a:srgbClr val="FFFFFF"/>
            </a:solidFill>
          </p:spPr>
        </p:pic>
      </p:grpSp>
    </p:spTree>
    <p:extLst>
      <p:ext uri="{BB962C8B-B14F-4D97-AF65-F5344CB8AC3E}">
        <p14:creationId xmlns:p14="http://schemas.microsoft.com/office/powerpoint/2010/main" val="21436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854200" y="168275"/>
            <a:ext cx="5105400" cy="1143000"/>
          </a:xfrm>
          <a:ln>
            <a:noFill/>
            <a:miter lim="800000"/>
            <a:headEnd/>
            <a:tailEnd/>
          </a:ln>
        </p:spPr>
        <p:txBody>
          <a:bodyPr/>
          <a:lstStyle/>
          <a:p>
            <a:r>
              <a:rPr lang="en-US" dirty="0">
                <a:solidFill>
                  <a:srgbClr val="FFFF00"/>
                </a:solidFill>
                <a:latin typeface="Calibri" charset="0"/>
              </a:rPr>
              <a:t>Behavior Videos</a:t>
            </a:r>
          </a:p>
        </p:txBody>
      </p:sp>
      <p:pic>
        <p:nvPicPr>
          <p:cNvPr id="3" name="Tonegawa Video.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432983"/>
            <a:ext cx="9144000" cy="5143500"/>
          </a:xfrm>
          <a:prstGeom prst="rect">
            <a:avLst/>
          </a:prstGeom>
        </p:spPr>
      </p:pic>
    </p:spTree>
    <p:extLst>
      <p:ext uri="{BB962C8B-B14F-4D97-AF65-F5344CB8AC3E}">
        <p14:creationId xmlns:p14="http://schemas.microsoft.com/office/powerpoint/2010/main" val="3783873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143000"/>
          </a:xfrm>
        </p:spPr>
        <p:txBody>
          <a:bodyPr/>
          <a:lstStyle/>
          <a:p>
            <a:r>
              <a:rPr lang="en-US" sz="3600" dirty="0">
                <a:solidFill>
                  <a:srgbClr val="FFFF00"/>
                </a:solidFill>
              </a:rPr>
              <a:t>Memory consolidation requires </a:t>
            </a:r>
            <a:br>
              <a:rPr lang="en-US" sz="3600" dirty="0">
                <a:solidFill>
                  <a:srgbClr val="FFFF00"/>
                </a:solidFill>
              </a:rPr>
            </a:br>
            <a:r>
              <a:rPr lang="en-US" sz="3600" dirty="0">
                <a:solidFill>
                  <a:srgbClr val="FFFF00"/>
                </a:solidFill>
              </a:rPr>
              <a:t>protein synthesis…. OR DOES IT? </a:t>
            </a:r>
          </a:p>
        </p:txBody>
      </p:sp>
      <p:sp>
        <p:nvSpPr>
          <p:cNvPr id="6" name="TextBox 5"/>
          <p:cNvSpPr txBox="1"/>
          <p:nvPr/>
        </p:nvSpPr>
        <p:spPr>
          <a:xfrm>
            <a:off x="215590" y="1713148"/>
            <a:ext cx="3715180" cy="4154983"/>
          </a:xfrm>
          <a:prstGeom prst="rect">
            <a:avLst/>
          </a:prstGeom>
          <a:noFill/>
        </p:spPr>
        <p:txBody>
          <a:bodyPr wrap="square" rtlCol="0">
            <a:spAutoFit/>
          </a:bodyPr>
          <a:lstStyle/>
          <a:p>
            <a:pPr marL="342900" indent="-342900">
              <a:buFont typeface="Arial"/>
              <a:buChar char="•"/>
            </a:pPr>
            <a:r>
              <a:rPr lang="en-US" sz="2200" dirty="0">
                <a:solidFill>
                  <a:srgbClr val="FFFFFF"/>
                </a:solidFill>
              </a:rPr>
              <a:t>Memory consolidation requires the brain to make new proteins. They act as a sort of “glue” to stabilize memories in the brain </a:t>
            </a:r>
            <a:br>
              <a:rPr lang="en-US" sz="2200" dirty="0">
                <a:solidFill>
                  <a:srgbClr val="FFFFFF"/>
                </a:solidFill>
              </a:rPr>
            </a:br>
            <a:br>
              <a:rPr lang="en-US" sz="2200" dirty="0">
                <a:solidFill>
                  <a:srgbClr val="FFFFFF"/>
                </a:solidFill>
              </a:rPr>
            </a:br>
            <a:br>
              <a:rPr lang="en-US" sz="2200" dirty="0">
                <a:solidFill>
                  <a:srgbClr val="FFFFFF"/>
                </a:solidFill>
              </a:rPr>
            </a:br>
            <a:endParaRPr lang="en-US" sz="2200" dirty="0">
              <a:solidFill>
                <a:srgbClr val="FFFFFF"/>
              </a:solidFill>
            </a:endParaRPr>
          </a:p>
          <a:p>
            <a:pPr marL="342900" indent="-342900">
              <a:buFont typeface="Arial"/>
              <a:buChar char="•"/>
            </a:pPr>
            <a:r>
              <a:rPr lang="en-US" sz="2200" dirty="0">
                <a:solidFill>
                  <a:srgbClr val="FFFFFF"/>
                </a:solidFill>
              </a:rPr>
              <a:t>Protein synthesis inhibitors, like </a:t>
            </a:r>
            <a:r>
              <a:rPr lang="en-US" sz="2200" i="1" dirty="0" err="1">
                <a:solidFill>
                  <a:srgbClr val="FFFFFF"/>
                </a:solidFill>
              </a:rPr>
              <a:t>anisomycin</a:t>
            </a:r>
            <a:r>
              <a:rPr lang="en-US" sz="2200" i="1" dirty="0">
                <a:solidFill>
                  <a:srgbClr val="FFFFFF"/>
                </a:solidFill>
              </a:rPr>
              <a:t>, </a:t>
            </a:r>
            <a:r>
              <a:rPr lang="en-US" sz="2200" dirty="0">
                <a:solidFill>
                  <a:srgbClr val="FFFFFF"/>
                </a:solidFill>
              </a:rPr>
              <a:t>induce deficits in memory when given during consolidation </a:t>
            </a:r>
          </a:p>
        </p:txBody>
      </p:sp>
      <p:grpSp>
        <p:nvGrpSpPr>
          <p:cNvPr id="22" name="Group 21"/>
          <p:cNvGrpSpPr/>
          <p:nvPr/>
        </p:nvGrpSpPr>
        <p:grpSpPr>
          <a:xfrm>
            <a:off x="4071474" y="1772653"/>
            <a:ext cx="4728924" cy="4328687"/>
            <a:chOff x="4071474" y="1772653"/>
            <a:chExt cx="4728924" cy="4328687"/>
          </a:xfrm>
        </p:grpSpPr>
        <p:grpSp>
          <p:nvGrpSpPr>
            <p:cNvPr id="19" name="Group 18"/>
            <p:cNvGrpSpPr/>
            <p:nvPr/>
          </p:nvGrpSpPr>
          <p:grpSpPr>
            <a:xfrm>
              <a:off x="4071474" y="1772653"/>
              <a:ext cx="4728924" cy="4328687"/>
              <a:chOff x="3975012" y="1772653"/>
              <a:chExt cx="4728924" cy="4328687"/>
            </a:xfrm>
          </p:grpSpPr>
          <p:grpSp>
            <p:nvGrpSpPr>
              <p:cNvPr id="17" name="Group 16"/>
              <p:cNvGrpSpPr/>
              <p:nvPr/>
            </p:nvGrpSpPr>
            <p:grpSpPr>
              <a:xfrm>
                <a:off x="3975012" y="1772653"/>
                <a:ext cx="4477493" cy="4328687"/>
                <a:chOff x="5701994" y="2222710"/>
                <a:chExt cx="2987768" cy="2888472"/>
              </a:xfrm>
            </p:grpSpPr>
            <p:grpSp>
              <p:nvGrpSpPr>
                <p:cNvPr id="2" name="Group 1"/>
                <p:cNvGrpSpPr/>
                <p:nvPr/>
              </p:nvGrpSpPr>
              <p:grpSpPr>
                <a:xfrm>
                  <a:off x="5701994" y="2222710"/>
                  <a:ext cx="2984806" cy="2888472"/>
                  <a:chOff x="5701994" y="2222710"/>
                  <a:chExt cx="2984806" cy="2888472"/>
                </a:xfrm>
              </p:grpSpPr>
              <p:grpSp>
                <p:nvGrpSpPr>
                  <p:cNvPr id="14" name="Group 13"/>
                  <p:cNvGrpSpPr/>
                  <p:nvPr/>
                </p:nvGrpSpPr>
                <p:grpSpPr>
                  <a:xfrm>
                    <a:off x="5701994" y="2222710"/>
                    <a:ext cx="2984806" cy="2888472"/>
                    <a:chOff x="5017701" y="525159"/>
                    <a:chExt cx="3197833" cy="3094623"/>
                  </a:xfrm>
                </p:grpSpPr>
                <p:grpSp>
                  <p:nvGrpSpPr>
                    <p:cNvPr id="12" name="Group 11"/>
                    <p:cNvGrpSpPr/>
                    <p:nvPr/>
                  </p:nvGrpSpPr>
                  <p:grpSpPr>
                    <a:xfrm>
                      <a:off x="5017701" y="525159"/>
                      <a:ext cx="3197833" cy="3094623"/>
                      <a:chOff x="6857264" y="190580"/>
                      <a:chExt cx="3659071" cy="3659071"/>
                    </a:xfrm>
                  </p:grpSpPr>
                  <p:pic>
                    <p:nvPicPr>
                      <p:cNvPr id="7" name="Picture 6"/>
                      <p:cNvPicPr>
                        <a:picLocks noChangeAspect="1"/>
                      </p:cNvPicPr>
                      <p:nvPr/>
                    </p:nvPicPr>
                    <p:blipFill>
                      <a:blip r:embed="rId2"/>
                      <a:stretch>
                        <a:fillRect/>
                      </a:stretch>
                    </p:blipFill>
                    <p:spPr>
                      <a:xfrm>
                        <a:off x="6857264" y="190580"/>
                        <a:ext cx="3659071" cy="3659071"/>
                      </a:xfrm>
                      <a:prstGeom prst="rect">
                        <a:avLst/>
                      </a:prstGeom>
                    </p:spPr>
                  </p:pic>
                  <p:sp>
                    <p:nvSpPr>
                      <p:cNvPr id="8" name="Rectangle 7"/>
                      <p:cNvSpPr/>
                      <p:nvPr/>
                    </p:nvSpPr>
                    <p:spPr>
                      <a:xfrm>
                        <a:off x="9491691" y="1227747"/>
                        <a:ext cx="1008567" cy="9775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491691" y="2030855"/>
                        <a:ext cx="1008567" cy="80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491691" y="3437731"/>
                        <a:ext cx="1008567" cy="241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5559244" y="1803114"/>
                      <a:ext cx="2656290" cy="1816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7931340" y="3050984"/>
                    <a:ext cx="684881" cy="195106"/>
                  </a:xfrm>
                  <a:prstGeom prst="rect">
                    <a:avLst/>
                  </a:prstGeom>
                </p:spPr>
                <p:txBody>
                  <a:bodyPr wrap="none">
                    <a:spAutoFit/>
                  </a:bodyPr>
                  <a:lstStyle/>
                  <a:p>
                    <a:r>
                      <a:rPr lang="en-US" sz="1300" dirty="0"/>
                      <a:t> No Freezing</a:t>
                    </a:r>
                  </a:p>
                </p:txBody>
              </p:sp>
            </p:grpSp>
            <p:pic>
              <p:nvPicPr>
                <p:cNvPr id="11" name="Picture 10"/>
                <p:cNvPicPr>
                  <a:picLocks noChangeAspect="1"/>
                </p:cNvPicPr>
                <p:nvPr/>
              </p:nvPicPr>
              <p:blipFill>
                <a:blip r:embed="rId3"/>
                <a:stretch>
                  <a:fillRect/>
                </a:stretch>
              </p:blipFill>
              <p:spPr>
                <a:xfrm>
                  <a:off x="5704956" y="3769655"/>
                  <a:ext cx="2984806" cy="1309376"/>
                </a:xfrm>
                <a:prstGeom prst="rect">
                  <a:avLst/>
                </a:prstGeom>
              </p:spPr>
            </p:pic>
          </p:grpSp>
          <p:sp>
            <p:nvSpPr>
              <p:cNvPr id="18" name="TextBox 17"/>
              <p:cNvSpPr txBox="1"/>
              <p:nvPr/>
            </p:nvSpPr>
            <p:spPr>
              <a:xfrm>
                <a:off x="6291211" y="2603869"/>
                <a:ext cx="2412725" cy="246221"/>
              </a:xfrm>
              <a:prstGeom prst="rect">
                <a:avLst/>
              </a:prstGeom>
              <a:noFill/>
            </p:spPr>
            <p:txBody>
              <a:bodyPr wrap="square" rtlCol="0">
                <a:spAutoFit/>
              </a:bodyPr>
              <a:lstStyle/>
              <a:p>
                <a:r>
                  <a:rPr lang="en-US" sz="1000" dirty="0"/>
                  <a:t>Give </a:t>
                </a:r>
                <a:r>
                  <a:rPr lang="en-US" sz="1000" dirty="0" err="1"/>
                  <a:t>anisomycin</a:t>
                </a:r>
                <a:endParaRPr lang="en-US" sz="1000" dirty="0"/>
              </a:p>
            </p:txBody>
          </p:sp>
        </p:grpSp>
        <p:pic>
          <p:nvPicPr>
            <p:cNvPr id="20" name="Picture 19" descr="Screen Shot 2019-01-08 at 10.35.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502" y="2364516"/>
              <a:ext cx="1079685" cy="616963"/>
            </a:xfrm>
            <a:prstGeom prst="rect">
              <a:avLst/>
            </a:prstGeom>
          </p:spPr>
        </p:pic>
        <p:sp>
          <p:nvSpPr>
            <p:cNvPr id="21" name="Rectangle 20"/>
            <p:cNvSpPr/>
            <p:nvPr/>
          </p:nvSpPr>
          <p:spPr>
            <a:xfrm>
              <a:off x="7050338" y="2072129"/>
              <a:ext cx="380195" cy="292388"/>
            </a:xfrm>
            <a:prstGeom prst="rect">
              <a:avLst/>
            </a:prstGeom>
          </p:spPr>
          <p:txBody>
            <a:bodyPr wrap="none">
              <a:spAutoFit/>
            </a:bodyPr>
            <a:lstStyle/>
            <a:p>
              <a:r>
                <a:rPr lang="en-US" sz="1300" dirty="0"/>
                <a:t>No</a:t>
              </a:r>
            </a:p>
          </p:txBody>
        </p:sp>
      </p:grpSp>
    </p:spTree>
    <p:extLst>
      <p:ext uri="{BB962C8B-B14F-4D97-AF65-F5344CB8AC3E}">
        <p14:creationId xmlns:p14="http://schemas.microsoft.com/office/powerpoint/2010/main" val="2723563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A30D91-99C8-2C4F-ADD0-5FD27BC486E9}"/>
              </a:ext>
            </a:extLst>
          </p:cNvPr>
          <p:cNvPicPr>
            <a:picLocks noChangeAspect="1"/>
          </p:cNvPicPr>
          <p:nvPr/>
        </p:nvPicPr>
        <p:blipFill rotWithShape="1">
          <a:blip r:embed="rId2"/>
          <a:srcRect l="85066" b="66484"/>
          <a:stretch/>
        </p:blipFill>
        <p:spPr>
          <a:xfrm>
            <a:off x="3507116" y="0"/>
            <a:ext cx="5730852" cy="6974237"/>
          </a:xfrm>
          <a:prstGeom prst="rect">
            <a:avLst/>
          </a:prstGeom>
          <a:solidFill>
            <a:schemeClr val="bg1"/>
          </a:solidFill>
        </p:spPr>
      </p:pic>
      <p:pic>
        <p:nvPicPr>
          <p:cNvPr id="4" name="Picture 3">
            <a:extLst>
              <a:ext uri="{FF2B5EF4-FFF2-40B4-BE49-F238E27FC236}">
                <a16:creationId xmlns:a16="http://schemas.microsoft.com/office/drawing/2014/main" id="{8BC0ED93-ECA6-EE43-89FF-DDCCF11ABAA1}"/>
              </a:ext>
            </a:extLst>
          </p:cNvPr>
          <p:cNvPicPr>
            <a:picLocks noChangeAspect="1"/>
          </p:cNvPicPr>
          <p:nvPr/>
        </p:nvPicPr>
        <p:blipFill>
          <a:blip r:embed="rId3"/>
          <a:stretch>
            <a:fillRect/>
          </a:stretch>
        </p:blipFill>
        <p:spPr>
          <a:xfrm>
            <a:off x="4144548" y="402956"/>
            <a:ext cx="4990011" cy="2960176"/>
          </a:xfrm>
          <a:prstGeom prst="rect">
            <a:avLst/>
          </a:prstGeom>
          <a:solidFill>
            <a:schemeClr val="bg1"/>
          </a:solidFill>
        </p:spPr>
      </p:pic>
      <p:pic>
        <p:nvPicPr>
          <p:cNvPr id="5" name="Picture 4">
            <a:extLst>
              <a:ext uri="{FF2B5EF4-FFF2-40B4-BE49-F238E27FC236}">
                <a16:creationId xmlns:a16="http://schemas.microsoft.com/office/drawing/2014/main" id="{DDF46004-A1F3-554A-873F-1C7F6E3FDC10}"/>
              </a:ext>
            </a:extLst>
          </p:cNvPr>
          <p:cNvPicPr>
            <a:picLocks noChangeAspect="1"/>
          </p:cNvPicPr>
          <p:nvPr/>
        </p:nvPicPr>
        <p:blipFill>
          <a:blip r:embed="rId4"/>
          <a:stretch>
            <a:fillRect/>
          </a:stretch>
        </p:blipFill>
        <p:spPr>
          <a:xfrm>
            <a:off x="3507115" y="3363131"/>
            <a:ext cx="5636885" cy="3494869"/>
          </a:xfrm>
          <a:prstGeom prst="rect">
            <a:avLst/>
          </a:prstGeom>
          <a:solidFill>
            <a:schemeClr val="bg1"/>
          </a:solidFill>
        </p:spPr>
      </p:pic>
      <p:sp>
        <p:nvSpPr>
          <p:cNvPr id="7" name="Rectangle 6">
            <a:extLst>
              <a:ext uri="{FF2B5EF4-FFF2-40B4-BE49-F238E27FC236}">
                <a16:creationId xmlns:a16="http://schemas.microsoft.com/office/drawing/2014/main" id="{7E5139B5-F023-E944-900B-4D4C5EEC5865}"/>
              </a:ext>
            </a:extLst>
          </p:cNvPr>
          <p:cNvSpPr/>
          <p:nvPr/>
        </p:nvSpPr>
        <p:spPr>
          <a:xfrm>
            <a:off x="418454" y="402956"/>
            <a:ext cx="2603443" cy="6186309"/>
          </a:xfrm>
          <a:prstGeom prst="rect">
            <a:avLst/>
          </a:prstGeom>
        </p:spPr>
        <p:txBody>
          <a:bodyPr wrap="square">
            <a:spAutoFit/>
          </a:bodyPr>
          <a:lstStyle/>
          <a:p>
            <a:pPr marL="342900" indent="-342900">
              <a:buFont typeface="Arial" panose="020B0604020202020204" pitchFamily="34" charset="0"/>
              <a:buChar char="•"/>
            </a:pPr>
            <a:r>
              <a:rPr lang="en-US" sz="1800" dirty="0" err="1">
                <a:solidFill>
                  <a:schemeClr val="accent1">
                    <a:lumMod val="60000"/>
                    <a:lumOff val="40000"/>
                  </a:schemeClr>
                </a:solidFill>
                <a:latin typeface="Arial" charset="0"/>
                <a:cs typeface="Arial" charset="0"/>
              </a:rPr>
              <a:t>Anisomycin</a:t>
            </a:r>
            <a:r>
              <a:rPr lang="en-US" sz="1800" dirty="0">
                <a:solidFill>
                  <a:schemeClr val="accent1">
                    <a:lumMod val="60000"/>
                    <a:lumOff val="40000"/>
                  </a:schemeClr>
                </a:solidFill>
                <a:latin typeface="Arial" charset="0"/>
                <a:cs typeface="Arial" charset="0"/>
              </a:rPr>
              <a:t> induces amnesia, i.e. it blocks consolidation of a memory</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And yet, activating hippocampus cells that processed the fear memory *still* leads to freezing behavior</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The conclusion is that </a:t>
            </a:r>
            <a:r>
              <a:rPr lang="en-US" sz="1800" dirty="0" err="1">
                <a:solidFill>
                  <a:schemeClr val="accent1">
                    <a:lumMod val="60000"/>
                    <a:lumOff val="40000"/>
                  </a:schemeClr>
                </a:solidFill>
                <a:latin typeface="Arial" charset="0"/>
                <a:cs typeface="Arial" charset="0"/>
              </a:rPr>
              <a:t>anisomycin</a:t>
            </a:r>
            <a:r>
              <a:rPr lang="en-US" sz="1800" dirty="0">
                <a:solidFill>
                  <a:schemeClr val="accent1">
                    <a:lumMod val="60000"/>
                    <a:lumOff val="40000"/>
                  </a:schemeClr>
                </a:solidFill>
                <a:latin typeface="Arial" charset="0"/>
                <a:cs typeface="Arial" charset="0"/>
              </a:rPr>
              <a:t> actually blocks the machinery necessary to *retrieve* (and not store) a memory. </a:t>
            </a:r>
          </a:p>
        </p:txBody>
      </p:sp>
    </p:spTree>
    <p:extLst>
      <p:ext uri="{BB962C8B-B14F-4D97-AF65-F5344CB8AC3E}">
        <p14:creationId xmlns:p14="http://schemas.microsoft.com/office/powerpoint/2010/main" val="300379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9648" y="830663"/>
            <a:ext cx="4895135" cy="1683141"/>
          </a:xfrm>
          <a:prstGeom prst="rect">
            <a:avLst/>
          </a:prstGeom>
          <a:solidFill>
            <a:srgbClr val="FFFFFF"/>
          </a:solidFill>
          <a:ln>
            <a:solidFill>
              <a:srgbClr val="BBE0E3"/>
            </a:solidFill>
          </a:ln>
        </p:spPr>
      </p:pic>
      <p:pic>
        <p:nvPicPr>
          <p:cNvPr id="5" name="Picture 4"/>
          <p:cNvPicPr>
            <a:picLocks noChangeAspect="1"/>
          </p:cNvPicPr>
          <p:nvPr/>
        </p:nvPicPr>
        <p:blipFill>
          <a:blip r:embed="rId4"/>
          <a:stretch>
            <a:fillRect/>
          </a:stretch>
        </p:blipFill>
        <p:spPr>
          <a:xfrm>
            <a:off x="1216494" y="3328664"/>
            <a:ext cx="2850871" cy="2284474"/>
          </a:xfrm>
          <a:prstGeom prst="rect">
            <a:avLst/>
          </a:prstGeom>
          <a:solidFill>
            <a:srgbClr val="FFFFFF"/>
          </a:solidFill>
        </p:spPr>
      </p:pic>
      <p:pic>
        <p:nvPicPr>
          <p:cNvPr id="6" name="Picture 5"/>
          <p:cNvPicPr>
            <a:picLocks noChangeAspect="1"/>
          </p:cNvPicPr>
          <p:nvPr/>
        </p:nvPicPr>
        <p:blipFill>
          <a:blip r:embed="rId5"/>
          <a:stretch>
            <a:fillRect/>
          </a:stretch>
        </p:blipFill>
        <p:spPr>
          <a:xfrm>
            <a:off x="4991100" y="3328664"/>
            <a:ext cx="2674035" cy="2284474"/>
          </a:xfrm>
          <a:prstGeom prst="rect">
            <a:avLst/>
          </a:prstGeom>
          <a:solidFill>
            <a:srgbClr val="FFFFFF"/>
          </a:solidFill>
        </p:spPr>
      </p:pic>
      <p:sp>
        <p:nvSpPr>
          <p:cNvPr id="8" name="Right Arrow 7"/>
          <p:cNvSpPr/>
          <p:nvPr/>
        </p:nvSpPr>
        <p:spPr bwMode="auto">
          <a:xfrm rot="7397409">
            <a:off x="2508647" y="2756178"/>
            <a:ext cx="808399" cy="434140"/>
          </a:xfrm>
          <a:prstGeom prst="rightArrow">
            <a:avLst/>
          </a:prstGeom>
          <a:ln/>
        </p:spPr>
        <p:style>
          <a:lnRef idx="1">
            <a:schemeClr val="accent1"/>
          </a:lnRef>
          <a:fillRef idx="3">
            <a:schemeClr val="accent1"/>
          </a:fillRef>
          <a:effectRef idx="2">
            <a:schemeClr val="accent1"/>
          </a:effectRef>
          <a:fontRef idx="minor">
            <a:schemeClr val="lt1"/>
          </a:fontRef>
        </p:style>
      </p:sp>
      <p:sp>
        <p:nvSpPr>
          <p:cNvPr id="9" name="Right Arrow 8"/>
          <p:cNvSpPr/>
          <p:nvPr/>
        </p:nvSpPr>
        <p:spPr bwMode="auto">
          <a:xfrm rot="3017986">
            <a:off x="5613510" y="2750170"/>
            <a:ext cx="808399" cy="434140"/>
          </a:xfrm>
          <a:prstGeom prst="rightArrow">
            <a:avLst/>
          </a:prstGeom>
          <a:ln/>
        </p:spPr>
        <p:style>
          <a:lnRef idx="1">
            <a:schemeClr val="accent1"/>
          </a:lnRef>
          <a:fillRef idx="3">
            <a:schemeClr val="accent1"/>
          </a:fillRef>
          <a:effectRef idx="2">
            <a:schemeClr val="accent1"/>
          </a:effectRef>
          <a:fontRef idx="minor">
            <a:schemeClr val="lt1"/>
          </a:fontRef>
        </p:style>
      </p:sp>
      <p:sp>
        <p:nvSpPr>
          <p:cNvPr id="12" name="Rectangle 11"/>
          <p:cNvSpPr>
            <a:spLocks noChangeArrowheads="1"/>
          </p:cNvSpPr>
          <p:nvPr/>
        </p:nvSpPr>
        <p:spPr bwMode="auto">
          <a:xfrm>
            <a:off x="101600" y="5683072"/>
            <a:ext cx="8915400" cy="1107996"/>
          </a:xfrm>
          <a:prstGeom prst="rect">
            <a:avLst/>
          </a:prstGeom>
          <a:noFill/>
          <a:ln w="9525">
            <a:solidFill>
              <a:srgbClr val="CCFFCC"/>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2200" dirty="0" err="1">
                <a:solidFill>
                  <a:schemeClr val="tx2">
                    <a:lumMod val="40000"/>
                    <a:lumOff val="60000"/>
                  </a:schemeClr>
                </a:solidFill>
              </a:rPr>
              <a:t>Channelrhodopsin</a:t>
            </a:r>
            <a:r>
              <a:rPr lang="en-US" sz="2200" dirty="0">
                <a:solidFill>
                  <a:schemeClr val="tx2">
                    <a:lumMod val="40000"/>
                    <a:lumOff val="60000"/>
                  </a:schemeClr>
                </a:solidFill>
              </a:rPr>
              <a:t> </a:t>
            </a:r>
            <a:r>
              <a:rPr lang="en-US" sz="2200" dirty="0">
                <a:solidFill>
                  <a:schemeClr val="bg1"/>
                </a:solidFill>
              </a:rPr>
              <a:t>can </a:t>
            </a:r>
            <a:r>
              <a:rPr lang="en-US" sz="2200" i="1" dirty="0">
                <a:solidFill>
                  <a:schemeClr val="bg1"/>
                </a:solidFill>
              </a:rPr>
              <a:t>activate</a:t>
            </a:r>
            <a:r>
              <a:rPr lang="en-US" sz="2200" dirty="0">
                <a:solidFill>
                  <a:schemeClr val="bg1"/>
                </a:solidFill>
              </a:rPr>
              <a:t> neurons with millisecond resolution</a:t>
            </a:r>
          </a:p>
          <a:p>
            <a:endParaRPr lang="en-US" sz="2200" dirty="0">
              <a:solidFill>
                <a:schemeClr val="bg1"/>
              </a:solidFill>
            </a:endParaRPr>
          </a:p>
          <a:p>
            <a:r>
              <a:rPr lang="en-US" sz="2200" dirty="0" err="1">
                <a:solidFill>
                  <a:srgbClr val="FFFF00"/>
                </a:solidFill>
              </a:rPr>
              <a:t>Halorhodopsin</a:t>
            </a:r>
            <a:r>
              <a:rPr lang="en-US" sz="2200" dirty="0">
                <a:solidFill>
                  <a:srgbClr val="FFFF00"/>
                </a:solidFill>
              </a:rPr>
              <a:t> </a:t>
            </a:r>
            <a:r>
              <a:rPr lang="en-US" sz="2200" dirty="0">
                <a:solidFill>
                  <a:schemeClr val="bg1"/>
                </a:solidFill>
              </a:rPr>
              <a:t>can </a:t>
            </a:r>
            <a:r>
              <a:rPr lang="en-US" sz="2200" i="1" dirty="0">
                <a:solidFill>
                  <a:schemeClr val="bg1"/>
                </a:solidFill>
              </a:rPr>
              <a:t>inactivate</a:t>
            </a:r>
            <a:r>
              <a:rPr lang="en-US" sz="2200" dirty="0">
                <a:solidFill>
                  <a:schemeClr val="bg1"/>
                </a:solidFill>
              </a:rPr>
              <a:t> neurons at the same timescale </a:t>
            </a:r>
          </a:p>
        </p:txBody>
      </p:sp>
      <p:pic>
        <p:nvPicPr>
          <p:cNvPr id="10" name="Picture 9"/>
          <p:cNvPicPr>
            <a:picLocks noChangeAspect="1"/>
          </p:cNvPicPr>
          <p:nvPr/>
        </p:nvPicPr>
        <p:blipFill>
          <a:blip r:embed="rId6"/>
          <a:stretch>
            <a:fillRect/>
          </a:stretch>
        </p:blipFill>
        <p:spPr>
          <a:xfrm>
            <a:off x="190500" y="309964"/>
            <a:ext cx="1130300" cy="1100004"/>
          </a:xfrm>
          <a:prstGeom prst="rect">
            <a:avLst/>
          </a:prstGeom>
          <a:ln>
            <a:solidFill>
              <a:srgbClr val="BBE0E3"/>
            </a:solidFill>
          </a:ln>
        </p:spPr>
      </p:pic>
      <p:pic>
        <p:nvPicPr>
          <p:cNvPr id="13" name="Picture 12"/>
          <p:cNvPicPr>
            <a:picLocks noChangeAspect="1"/>
          </p:cNvPicPr>
          <p:nvPr/>
        </p:nvPicPr>
        <p:blipFill>
          <a:blip r:embed="rId7"/>
          <a:stretch>
            <a:fillRect/>
          </a:stretch>
        </p:blipFill>
        <p:spPr>
          <a:xfrm>
            <a:off x="7665135" y="309962"/>
            <a:ext cx="1139508" cy="1092139"/>
          </a:xfrm>
          <a:prstGeom prst="rect">
            <a:avLst/>
          </a:prstGeom>
          <a:ln>
            <a:solidFill>
              <a:srgbClr val="BBE0E3"/>
            </a:solidFill>
          </a:ln>
        </p:spPr>
      </p:pic>
      <p:cxnSp>
        <p:nvCxnSpPr>
          <p:cNvPr id="14" name="Straight Connector 13"/>
          <p:cNvCxnSpPr/>
          <p:nvPr/>
        </p:nvCxnSpPr>
        <p:spPr>
          <a:xfrm>
            <a:off x="190500" y="1409968"/>
            <a:ext cx="1839148" cy="11038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33500" y="325646"/>
            <a:ext cx="696148" cy="50501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924783" y="1409968"/>
            <a:ext cx="1879860" cy="10917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924783" y="309962"/>
            <a:ext cx="740352" cy="52070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58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61ABB-BBE5-D244-A51F-F478407B4446}"/>
              </a:ext>
            </a:extLst>
          </p:cNvPr>
          <p:cNvPicPr>
            <a:picLocks noChangeAspect="1"/>
          </p:cNvPicPr>
          <p:nvPr/>
        </p:nvPicPr>
        <p:blipFill>
          <a:blip r:embed="rId2"/>
          <a:stretch>
            <a:fillRect/>
          </a:stretch>
        </p:blipFill>
        <p:spPr>
          <a:xfrm>
            <a:off x="892013" y="684078"/>
            <a:ext cx="7112000" cy="4064000"/>
          </a:xfrm>
          <a:prstGeom prst="rect">
            <a:avLst/>
          </a:prstGeom>
        </p:spPr>
      </p:pic>
      <p:sp>
        <p:nvSpPr>
          <p:cNvPr id="3" name="Rectangle 2">
            <a:extLst>
              <a:ext uri="{FF2B5EF4-FFF2-40B4-BE49-F238E27FC236}">
                <a16:creationId xmlns:a16="http://schemas.microsoft.com/office/drawing/2014/main" id="{B288B92B-E946-AB45-B681-C3CB25381062}"/>
              </a:ext>
            </a:extLst>
          </p:cNvPr>
          <p:cNvSpPr/>
          <p:nvPr/>
        </p:nvSpPr>
        <p:spPr>
          <a:xfrm>
            <a:off x="1062493" y="5632716"/>
            <a:ext cx="7337587" cy="461665"/>
          </a:xfrm>
          <a:prstGeom prst="rect">
            <a:avLst/>
          </a:prstGeom>
        </p:spPr>
        <p:txBody>
          <a:bodyPr wrap="square">
            <a:spAutoFit/>
          </a:bodyPr>
          <a:lstStyle/>
          <a:p>
            <a:r>
              <a:rPr lang="en-US" dirty="0">
                <a:hlinkClick r:id="rId3"/>
              </a:rPr>
              <a:t>https://www.tedmed.com/talks/show?id=624548</a:t>
            </a:r>
            <a:endParaRPr lang="en-US" dirty="0"/>
          </a:p>
        </p:txBody>
      </p:sp>
    </p:spTree>
    <p:extLst>
      <p:ext uri="{BB962C8B-B14F-4D97-AF65-F5344CB8AC3E}">
        <p14:creationId xmlns:p14="http://schemas.microsoft.com/office/powerpoint/2010/main" val="598564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
            <a:extLst>
              <a:ext uri="{FF2B5EF4-FFF2-40B4-BE49-F238E27FC236}">
                <a16:creationId xmlns:a16="http://schemas.microsoft.com/office/drawing/2014/main" id="{C552CD74-A991-4E49-A91B-6AFCF12CFDC9}"/>
              </a:ext>
            </a:extLst>
          </p:cNvPr>
          <p:cNvGrpSpPr>
            <a:grpSpLocks/>
          </p:cNvGrpSpPr>
          <p:nvPr/>
        </p:nvGrpSpPr>
        <p:grpSpPr bwMode="auto">
          <a:xfrm>
            <a:off x="0" y="554038"/>
            <a:ext cx="9164638" cy="5899150"/>
            <a:chOff x="0" y="554772"/>
            <a:chExt cx="9164738" cy="5898099"/>
          </a:xfrm>
        </p:grpSpPr>
        <p:pic>
          <p:nvPicPr>
            <p:cNvPr id="76803" name="Picture 3">
              <a:extLst>
                <a:ext uri="{FF2B5EF4-FFF2-40B4-BE49-F238E27FC236}">
                  <a16:creationId xmlns:a16="http://schemas.microsoft.com/office/drawing/2014/main" id="{677BF65C-B31F-DF45-B3B2-5097B16987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4772"/>
              <a:ext cx="9164738" cy="58980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D37279C-CD77-C640-90EE-0636188CC5CB}"/>
                </a:ext>
              </a:extLst>
            </p:cNvPr>
            <p:cNvSpPr>
              <a:spLocks noChangeArrowheads="1"/>
            </p:cNvSpPr>
            <p:nvPr/>
          </p:nvSpPr>
          <p:spPr bwMode="auto">
            <a:xfrm>
              <a:off x="0" y="729366"/>
              <a:ext cx="685807" cy="744404"/>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grpSp>
      <p:sp>
        <p:nvSpPr>
          <p:cNvPr id="76802" name="TextBox 6">
            <a:extLst>
              <a:ext uri="{FF2B5EF4-FFF2-40B4-BE49-F238E27FC236}">
                <a16:creationId xmlns:a16="http://schemas.microsoft.com/office/drawing/2014/main" id="{61EE7C3F-068A-1241-9B8A-91D02781DF51}"/>
              </a:ext>
            </a:extLst>
          </p:cNvPr>
          <p:cNvSpPr txBox="1">
            <a:spLocks noChangeArrowheads="1"/>
          </p:cNvSpPr>
          <p:nvPr/>
        </p:nvSpPr>
        <p:spPr bwMode="auto">
          <a:xfrm>
            <a:off x="7167563" y="6518275"/>
            <a:ext cx="1712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200">
                <a:solidFill>
                  <a:schemeClr val="bg1"/>
                </a:solidFill>
              </a:rPr>
              <a:t>(Roy et al. Nature, 2016)</a:t>
            </a:r>
          </a:p>
        </p:txBody>
      </p:sp>
    </p:spTree>
    <p:extLst>
      <p:ext uri="{BB962C8B-B14F-4D97-AF65-F5344CB8AC3E}">
        <p14:creationId xmlns:p14="http://schemas.microsoft.com/office/powerpoint/2010/main" val="1447973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45DF346-34FC-0842-86F1-CAA46FB6D4D6}"/>
              </a:ext>
            </a:extLst>
          </p:cNvPr>
          <p:cNvGrpSpPr/>
          <p:nvPr/>
        </p:nvGrpSpPr>
        <p:grpSpPr>
          <a:xfrm>
            <a:off x="4231037" y="0"/>
            <a:ext cx="4928464" cy="6858001"/>
            <a:chOff x="2789762" y="-2242771"/>
            <a:chExt cx="6540218" cy="9100772"/>
          </a:xfrm>
        </p:grpSpPr>
        <p:grpSp>
          <p:nvGrpSpPr>
            <p:cNvPr id="3" name="Group 2">
              <a:extLst>
                <a:ext uri="{FF2B5EF4-FFF2-40B4-BE49-F238E27FC236}">
                  <a16:creationId xmlns:a16="http://schemas.microsoft.com/office/drawing/2014/main" id="{42738C63-EA74-E04E-81D1-D6C427224192}"/>
                </a:ext>
              </a:extLst>
            </p:cNvPr>
            <p:cNvGrpSpPr/>
            <p:nvPr/>
          </p:nvGrpSpPr>
          <p:grpSpPr>
            <a:xfrm>
              <a:off x="2789762" y="-2242771"/>
              <a:ext cx="6540218" cy="9100772"/>
              <a:chOff x="869950" y="-3561573"/>
              <a:chExt cx="7609371" cy="10588507"/>
            </a:xfrm>
          </p:grpSpPr>
          <p:sp>
            <p:nvSpPr>
              <p:cNvPr id="20" name="Rectangle 19">
                <a:extLst>
                  <a:ext uri="{FF2B5EF4-FFF2-40B4-BE49-F238E27FC236}">
                    <a16:creationId xmlns:a16="http://schemas.microsoft.com/office/drawing/2014/main" id="{1764E4E0-ACD9-734D-B0A9-6F6C05522D01}"/>
                  </a:ext>
                </a:extLst>
              </p:cNvPr>
              <p:cNvSpPr>
                <a:spLocks noChangeArrowheads="1"/>
              </p:cNvSpPr>
              <p:nvPr/>
            </p:nvSpPr>
            <p:spPr bwMode="auto">
              <a:xfrm>
                <a:off x="869950" y="-3561573"/>
                <a:ext cx="7609371" cy="10588507"/>
              </a:xfrm>
              <a:prstGeom prst="rect">
                <a:avLst/>
              </a:prstGeom>
              <a:solidFill>
                <a:srgbClr val="FFFFFF"/>
              </a:solidFill>
              <a:ln w="9525">
                <a:solidFill>
                  <a:srgbClr val="FFFFF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77825" name="Picture 6">
                <a:extLst>
                  <a:ext uri="{FF2B5EF4-FFF2-40B4-BE49-F238E27FC236}">
                    <a16:creationId xmlns:a16="http://schemas.microsoft.com/office/drawing/2014/main" id="{EA6E3ECE-B605-7E44-952D-0F10CAE3A8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9950" y="16435"/>
                <a:ext cx="7392987" cy="15509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a:extLst>
                <a:ext uri="{FF2B5EF4-FFF2-40B4-BE49-F238E27FC236}">
                  <a16:creationId xmlns:a16="http://schemas.microsoft.com/office/drawing/2014/main" id="{714D3A4E-D14A-3F41-8161-CF7EDE103083}"/>
                </a:ext>
              </a:extLst>
            </p:cNvPr>
            <p:cNvGrpSpPr>
              <a:grpSpLocks/>
            </p:cNvGrpSpPr>
            <p:nvPr/>
          </p:nvGrpSpPr>
          <p:grpSpPr bwMode="auto">
            <a:xfrm>
              <a:off x="3040293" y="2666474"/>
              <a:ext cx="2208212" cy="3563936"/>
              <a:chOff x="1337369" y="2742508"/>
              <a:chExt cx="2208992" cy="3565432"/>
            </a:xfrm>
          </p:grpSpPr>
          <p:pic>
            <p:nvPicPr>
              <p:cNvPr id="77830" name="Picture 2">
                <a:extLst>
                  <a:ext uri="{FF2B5EF4-FFF2-40B4-BE49-F238E27FC236}">
                    <a16:creationId xmlns:a16="http://schemas.microsoft.com/office/drawing/2014/main" id="{91FE137A-3309-F643-B0B1-25D5092E46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7369" y="2742508"/>
                <a:ext cx="2208992" cy="5020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31" name="Picture 8">
                <a:extLst>
                  <a:ext uri="{FF2B5EF4-FFF2-40B4-BE49-F238E27FC236}">
                    <a16:creationId xmlns:a16="http://schemas.microsoft.com/office/drawing/2014/main" id="{2010D550-07D6-EE40-BB18-61E3ED91C2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7369" y="3215352"/>
                <a:ext cx="2208992" cy="3092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4861B0C8-17B5-8F4F-ACCD-7472D1DD80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8505" y="3101856"/>
              <a:ext cx="3860799" cy="31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087D9CA9-9E9A-E64F-AFDD-3E2B7DC029F4}"/>
              </a:ext>
            </a:extLst>
          </p:cNvPr>
          <p:cNvPicPr>
            <a:picLocks noChangeAspect="1"/>
          </p:cNvPicPr>
          <p:nvPr/>
        </p:nvPicPr>
        <p:blipFill>
          <a:blip r:embed="rId6"/>
          <a:stretch>
            <a:fillRect/>
          </a:stretch>
        </p:blipFill>
        <p:spPr>
          <a:xfrm>
            <a:off x="4231037" y="480002"/>
            <a:ext cx="4928464" cy="1459958"/>
          </a:xfrm>
          <a:prstGeom prst="rect">
            <a:avLst/>
          </a:prstGeom>
          <a:solidFill>
            <a:schemeClr val="bg1"/>
          </a:solidFill>
        </p:spPr>
      </p:pic>
      <p:sp>
        <p:nvSpPr>
          <p:cNvPr id="15" name="Rectangle 14">
            <a:extLst>
              <a:ext uri="{FF2B5EF4-FFF2-40B4-BE49-F238E27FC236}">
                <a16:creationId xmlns:a16="http://schemas.microsoft.com/office/drawing/2014/main" id="{CB2AC000-80E5-8146-BF5B-87F1E092DC4B}"/>
              </a:ext>
            </a:extLst>
          </p:cNvPr>
          <p:cNvSpPr/>
          <p:nvPr/>
        </p:nvSpPr>
        <p:spPr>
          <a:xfrm>
            <a:off x="418455" y="402956"/>
            <a:ext cx="3254644" cy="5632311"/>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Alzheimer’s induces amnesia, i.e. it blocks consolidation of a memory and so animals show a freezing deficit</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And yet, activating hippocampus cells that processed the fear memory *still* leads to freezing behavior</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The conclusion is that </a:t>
            </a:r>
            <a:r>
              <a:rPr lang="en-US" sz="1800" dirty="0" err="1">
                <a:solidFill>
                  <a:schemeClr val="accent1">
                    <a:lumMod val="60000"/>
                    <a:lumOff val="40000"/>
                  </a:schemeClr>
                </a:solidFill>
                <a:latin typeface="Arial" charset="0"/>
                <a:cs typeface="Arial" charset="0"/>
              </a:rPr>
              <a:t>Alzheiner’s</a:t>
            </a:r>
            <a:r>
              <a:rPr lang="en-US" sz="1800" dirty="0">
                <a:solidFill>
                  <a:schemeClr val="accent1">
                    <a:lumMod val="60000"/>
                    <a:lumOff val="40000"/>
                  </a:schemeClr>
                </a:solidFill>
                <a:latin typeface="Arial" charset="0"/>
                <a:cs typeface="Arial" charset="0"/>
              </a:rPr>
              <a:t> actually blocks the machinery necessary to *retrieve* (and not store) a memory. </a:t>
            </a:r>
          </a:p>
        </p:txBody>
      </p:sp>
    </p:spTree>
    <p:extLst>
      <p:ext uri="{BB962C8B-B14F-4D97-AF65-F5344CB8AC3E}">
        <p14:creationId xmlns:p14="http://schemas.microsoft.com/office/powerpoint/2010/main" val="525419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0"/>
            <a:ext cx="8229600" cy="1143000"/>
          </a:xfrm>
        </p:spPr>
        <p:txBody>
          <a:bodyPr/>
          <a:lstStyle/>
          <a:p>
            <a:r>
              <a:rPr lang="en-US" sz="3600" dirty="0">
                <a:solidFill>
                  <a:srgbClr val="FFFF00"/>
                </a:solidFill>
              </a:rPr>
              <a:t>Memory Extinction</a:t>
            </a:r>
          </a:p>
        </p:txBody>
      </p:sp>
      <p:sp>
        <p:nvSpPr>
          <p:cNvPr id="14" name="TextBox 13"/>
          <p:cNvSpPr txBox="1"/>
          <p:nvPr/>
        </p:nvSpPr>
        <p:spPr>
          <a:xfrm>
            <a:off x="434597" y="2151213"/>
            <a:ext cx="3690760" cy="3477875"/>
          </a:xfrm>
          <a:prstGeom prst="rect">
            <a:avLst/>
          </a:prstGeom>
          <a:noFill/>
        </p:spPr>
        <p:txBody>
          <a:bodyPr wrap="square" rtlCol="0">
            <a:spAutoFit/>
          </a:bodyPr>
          <a:lstStyle/>
          <a:p>
            <a:pPr marL="342900" indent="-342900">
              <a:buFont typeface="Arial"/>
              <a:buChar char="•"/>
            </a:pPr>
            <a:r>
              <a:rPr lang="en-US" sz="2200" dirty="0">
                <a:solidFill>
                  <a:srgbClr val="FFFFFF"/>
                </a:solidFill>
              </a:rPr>
              <a:t>Extinction is the process by which an organism learns to </a:t>
            </a:r>
            <a:r>
              <a:rPr lang="en-US" sz="2200" i="1" dirty="0">
                <a:solidFill>
                  <a:srgbClr val="FFFFFF"/>
                </a:solidFill>
              </a:rPr>
              <a:t>suppress</a:t>
            </a:r>
            <a:r>
              <a:rPr lang="en-US" sz="2200" dirty="0">
                <a:solidFill>
                  <a:srgbClr val="FFFFFF"/>
                </a:solidFill>
              </a:rPr>
              <a:t> (not erase!) a memory. It is another form of learning.</a:t>
            </a:r>
            <a:br>
              <a:rPr lang="en-US" sz="2200" dirty="0">
                <a:solidFill>
                  <a:srgbClr val="FFFFFF"/>
                </a:solidFill>
              </a:rPr>
            </a:br>
            <a:endParaRPr lang="en-US" sz="2200" dirty="0">
              <a:solidFill>
                <a:srgbClr val="FFFFFF"/>
              </a:solidFill>
            </a:endParaRPr>
          </a:p>
          <a:p>
            <a:pPr marL="342900" indent="-342900">
              <a:buFont typeface="Arial"/>
              <a:buChar char="•"/>
            </a:pPr>
            <a:r>
              <a:rPr lang="en-US" sz="2200" dirty="0">
                <a:solidFill>
                  <a:srgbClr val="FFFFFF"/>
                </a:solidFill>
              </a:rPr>
              <a:t>Extinction, like consolidation, requires protein synthesis </a:t>
            </a:r>
          </a:p>
          <a:p>
            <a:pPr marL="342900" indent="-342900">
              <a:buFont typeface="Arial"/>
              <a:buChar char="•"/>
            </a:pPr>
            <a:endParaRPr lang="en-US" sz="2200" dirty="0">
              <a:solidFill>
                <a:srgbClr val="FFFFFF"/>
              </a:solidFill>
            </a:endParaRPr>
          </a:p>
        </p:txBody>
      </p:sp>
      <p:grpSp>
        <p:nvGrpSpPr>
          <p:cNvPr id="19" name="Group 18"/>
          <p:cNvGrpSpPr/>
          <p:nvPr/>
        </p:nvGrpSpPr>
        <p:grpSpPr>
          <a:xfrm>
            <a:off x="4572000" y="1473195"/>
            <a:ext cx="5176434" cy="4571957"/>
            <a:chOff x="5179172" y="1780063"/>
            <a:chExt cx="4142852" cy="3659071"/>
          </a:xfrm>
        </p:grpSpPr>
        <p:grpSp>
          <p:nvGrpSpPr>
            <p:cNvPr id="12" name="Group 11"/>
            <p:cNvGrpSpPr/>
            <p:nvPr/>
          </p:nvGrpSpPr>
          <p:grpSpPr>
            <a:xfrm>
              <a:off x="5179172" y="1780063"/>
              <a:ext cx="4142852" cy="3659071"/>
              <a:chOff x="5179172" y="1780063"/>
              <a:chExt cx="4142852" cy="3659071"/>
            </a:xfrm>
          </p:grpSpPr>
          <p:pic>
            <p:nvPicPr>
              <p:cNvPr id="6" name="Picture 5"/>
              <p:cNvPicPr>
                <a:picLocks noChangeAspect="1"/>
              </p:cNvPicPr>
              <p:nvPr/>
            </p:nvPicPr>
            <p:blipFill>
              <a:blip r:embed="rId2"/>
              <a:stretch>
                <a:fillRect/>
              </a:stretch>
            </p:blipFill>
            <p:spPr>
              <a:xfrm>
                <a:off x="5179172" y="1780063"/>
                <a:ext cx="3659071" cy="3659071"/>
              </a:xfrm>
              <a:prstGeom prst="rect">
                <a:avLst/>
              </a:prstGeom>
            </p:spPr>
          </p:pic>
          <p:sp>
            <p:nvSpPr>
              <p:cNvPr id="7" name="Rectangle 6"/>
              <p:cNvSpPr/>
              <p:nvPr/>
            </p:nvSpPr>
            <p:spPr>
              <a:xfrm>
                <a:off x="7813599" y="2889238"/>
                <a:ext cx="1008567" cy="80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813599" y="3620338"/>
                <a:ext cx="1008567" cy="80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813599" y="5027214"/>
                <a:ext cx="1008567" cy="241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249754" y="3275038"/>
                <a:ext cx="1008567" cy="80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9889320">
                <a:off x="6909299" y="3182569"/>
                <a:ext cx="2412725" cy="461665"/>
              </a:xfrm>
              <a:prstGeom prst="rect">
                <a:avLst/>
              </a:prstGeom>
              <a:noFill/>
            </p:spPr>
            <p:txBody>
              <a:bodyPr wrap="square" rtlCol="0">
                <a:spAutoFit/>
              </a:bodyPr>
              <a:lstStyle/>
              <a:p>
                <a:r>
                  <a:rPr lang="en-US" sz="1200" dirty="0"/>
                  <a:t>Repeated exposure</a:t>
                </a:r>
              </a:p>
              <a:p>
                <a:r>
                  <a:rPr lang="en-US" sz="1200" dirty="0"/>
                  <a:t> *without* shock</a:t>
                </a:r>
              </a:p>
            </p:txBody>
          </p:sp>
        </p:grpSp>
        <p:cxnSp>
          <p:nvCxnSpPr>
            <p:cNvPr id="16" name="Straight Arrow Connector 15"/>
            <p:cNvCxnSpPr/>
            <p:nvPr/>
          </p:nvCxnSpPr>
          <p:spPr>
            <a:xfrm flipH="1">
              <a:off x="6816802" y="3118551"/>
              <a:ext cx="1414808" cy="7716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18349" y="4108240"/>
              <a:ext cx="1378728" cy="276999"/>
            </a:xfrm>
            <a:prstGeom prst="rect">
              <a:avLst/>
            </a:prstGeom>
            <a:solidFill>
              <a:schemeClr val="bg1"/>
            </a:solidFill>
          </p:spPr>
          <p:txBody>
            <a:bodyPr wrap="none" rtlCol="0">
              <a:spAutoFit/>
            </a:bodyPr>
            <a:lstStyle/>
            <a:p>
              <a:r>
                <a:rPr lang="en-US" sz="1200" dirty="0"/>
                <a:t>Extinction Learning</a:t>
              </a:r>
            </a:p>
          </p:txBody>
        </p:sp>
        <p:sp>
          <p:nvSpPr>
            <p:cNvPr id="18" name="TextBox 17"/>
            <p:cNvSpPr txBox="1"/>
            <p:nvPr/>
          </p:nvSpPr>
          <p:spPr>
            <a:xfrm>
              <a:off x="8012216" y="5036396"/>
              <a:ext cx="674584" cy="276999"/>
            </a:xfrm>
            <a:prstGeom prst="rect">
              <a:avLst/>
            </a:prstGeom>
            <a:solidFill>
              <a:schemeClr val="bg1"/>
            </a:solidFill>
          </p:spPr>
          <p:txBody>
            <a:bodyPr wrap="none" rtlCol="0">
              <a:spAutoFit/>
            </a:bodyPr>
            <a:lstStyle/>
            <a:p>
              <a:r>
                <a:rPr lang="en-US" sz="1200" dirty="0"/>
                <a:t>No Fear</a:t>
              </a:r>
            </a:p>
          </p:txBody>
        </p:sp>
      </p:grpSp>
    </p:spTree>
    <p:extLst>
      <p:ext uri="{BB962C8B-B14F-4D97-AF65-F5344CB8AC3E}">
        <p14:creationId xmlns:p14="http://schemas.microsoft.com/office/powerpoint/2010/main" val="730272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D7F2BD-AFD9-4B43-A137-602DC90F1D1E}"/>
              </a:ext>
            </a:extLst>
          </p:cNvPr>
          <p:cNvPicPr>
            <a:picLocks noChangeAspect="1"/>
          </p:cNvPicPr>
          <p:nvPr/>
        </p:nvPicPr>
        <p:blipFill rotWithShape="1">
          <a:blip r:embed="rId3"/>
          <a:srcRect l="85066" b="66484"/>
          <a:stretch/>
        </p:blipFill>
        <p:spPr>
          <a:xfrm>
            <a:off x="3947170" y="2660733"/>
            <a:ext cx="5196829" cy="4222159"/>
          </a:xfrm>
          <a:prstGeom prst="rect">
            <a:avLst/>
          </a:prstGeom>
          <a:solidFill>
            <a:schemeClr val="bg1"/>
          </a:solidFill>
        </p:spPr>
      </p:pic>
      <p:sp>
        <p:nvSpPr>
          <p:cNvPr id="39937" name="Picture 3"/>
          <p:cNvSpPr>
            <a:spLocks noChangeAspect="1"/>
          </p:cNvSpPr>
          <p:nvPr/>
        </p:nvSpPr>
        <p:spPr bwMode="auto">
          <a:xfrm>
            <a:off x="0" y="939800"/>
            <a:ext cx="9144000" cy="496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 name="Picture 1">
            <a:extLst>
              <a:ext uri="{FF2B5EF4-FFF2-40B4-BE49-F238E27FC236}">
                <a16:creationId xmlns:a16="http://schemas.microsoft.com/office/drawing/2014/main" id="{4C2282E1-2C5E-3845-A5ED-4FF410E02B7B}"/>
              </a:ext>
            </a:extLst>
          </p:cNvPr>
          <p:cNvPicPr>
            <a:picLocks noChangeAspect="1"/>
          </p:cNvPicPr>
          <p:nvPr/>
        </p:nvPicPr>
        <p:blipFill>
          <a:blip r:embed="rId4"/>
          <a:stretch>
            <a:fillRect/>
          </a:stretch>
        </p:blipFill>
        <p:spPr>
          <a:xfrm>
            <a:off x="3947170" y="0"/>
            <a:ext cx="5196830" cy="3005165"/>
          </a:xfrm>
          <a:prstGeom prst="rect">
            <a:avLst/>
          </a:prstGeom>
          <a:solidFill>
            <a:schemeClr val="bg1"/>
          </a:solidFill>
        </p:spPr>
      </p:pic>
      <p:pic>
        <p:nvPicPr>
          <p:cNvPr id="6" name="Picture 5">
            <a:extLst>
              <a:ext uri="{FF2B5EF4-FFF2-40B4-BE49-F238E27FC236}">
                <a16:creationId xmlns:a16="http://schemas.microsoft.com/office/drawing/2014/main" id="{616B8A95-BFD5-914A-A257-47ADD2B24976}"/>
              </a:ext>
            </a:extLst>
          </p:cNvPr>
          <p:cNvPicPr>
            <a:picLocks noChangeAspect="1"/>
          </p:cNvPicPr>
          <p:nvPr/>
        </p:nvPicPr>
        <p:blipFill>
          <a:blip r:embed="rId5"/>
          <a:stretch>
            <a:fillRect/>
          </a:stretch>
        </p:blipFill>
        <p:spPr>
          <a:xfrm>
            <a:off x="3964032" y="4726098"/>
            <a:ext cx="2581552" cy="1758449"/>
          </a:xfrm>
          <a:prstGeom prst="rect">
            <a:avLst/>
          </a:prstGeom>
        </p:spPr>
      </p:pic>
      <p:pic>
        <p:nvPicPr>
          <p:cNvPr id="8" name="Picture 7">
            <a:extLst>
              <a:ext uri="{FF2B5EF4-FFF2-40B4-BE49-F238E27FC236}">
                <a16:creationId xmlns:a16="http://schemas.microsoft.com/office/drawing/2014/main" id="{F1EF946D-FD94-5B42-9E60-E300F8B4A26B}"/>
              </a:ext>
            </a:extLst>
          </p:cNvPr>
          <p:cNvPicPr>
            <a:picLocks noChangeAspect="1"/>
          </p:cNvPicPr>
          <p:nvPr/>
        </p:nvPicPr>
        <p:blipFill>
          <a:blip r:embed="rId6"/>
          <a:stretch>
            <a:fillRect/>
          </a:stretch>
        </p:blipFill>
        <p:spPr>
          <a:xfrm>
            <a:off x="4426369" y="3020669"/>
            <a:ext cx="4080952" cy="1280724"/>
          </a:xfrm>
          <a:prstGeom prst="rect">
            <a:avLst/>
          </a:prstGeom>
          <a:solidFill>
            <a:schemeClr val="bg1"/>
          </a:solidFill>
        </p:spPr>
      </p:pic>
      <p:pic>
        <p:nvPicPr>
          <p:cNvPr id="9" name="Picture 8">
            <a:extLst>
              <a:ext uri="{FF2B5EF4-FFF2-40B4-BE49-F238E27FC236}">
                <a16:creationId xmlns:a16="http://schemas.microsoft.com/office/drawing/2014/main" id="{AED91FA7-5780-4E41-BF07-6388E96B2650}"/>
              </a:ext>
            </a:extLst>
          </p:cNvPr>
          <p:cNvPicPr>
            <a:picLocks noChangeAspect="1"/>
          </p:cNvPicPr>
          <p:nvPr/>
        </p:nvPicPr>
        <p:blipFill>
          <a:blip r:embed="rId3"/>
          <a:stretch>
            <a:fillRect/>
          </a:stretch>
        </p:blipFill>
        <p:spPr>
          <a:xfrm>
            <a:off x="6466845" y="4244143"/>
            <a:ext cx="2692654" cy="2650581"/>
          </a:xfrm>
          <a:prstGeom prst="rect">
            <a:avLst/>
          </a:prstGeom>
          <a:solidFill>
            <a:schemeClr val="bg1"/>
          </a:solidFill>
        </p:spPr>
      </p:pic>
      <p:sp>
        <p:nvSpPr>
          <p:cNvPr id="14" name="Rectangle 13">
            <a:extLst>
              <a:ext uri="{FF2B5EF4-FFF2-40B4-BE49-F238E27FC236}">
                <a16:creationId xmlns:a16="http://schemas.microsoft.com/office/drawing/2014/main" id="{6EBABBFB-89D2-D24E-A11E-6B536C25F9FF}"/>
              </a:ext>
            </a:extLst>
          </p:cNvPr>
          <p:cNvSpPr/>
          <p:nvPr/>
        </p:nvSpPr>
        <p:spPr>
          <a:xfrm>
            <a:off x="108488" y="402956"/>
            <a:ext cx="3549112" cy="6186309"/>
          </a:xfrm>
          <a:prstGeom prst="rect">
            <a:avLst/>
          </a:prstGeom>
        </p:spPr>
        <p:txBody>
          <a:bodyPr wrap="square">
            <a:spAutoFit/>
          </a:bodyPr>
          <a:lstStyle/>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In these experiments, cells active during </a:t>
            </a:r>
            <a:r>
              <a:rPr lang="en-US" sz="1800" u="sng" dirty="0">
                <a:solidFill>
                  <a:schemeClr val="accent1">
                    <a:lumMod val="60000"/>
                    <a:lumOff val="40000"/>
                  </a:schemeClr>
                </a:solidFill>
                <a:latin typeface="Arial" charset="0"/>
                <a:cs typeface="Arial" charset="0"/>
              </a:rPr>
              <a:t>extinction </a:t>
            </a:r>
            <a:r>
              <a:rPr lang="en-US" sz="1800" dirty="0">
                <a:solidFill>
                  <a:schemeClr val="accent1">
                    <a:lumMod val="60000"/>
                    <a:lumOff val="40000"/>
                  </a:schemeClr>
                </a:solidFill>
                <a:latin typeface="Arial" charset="0"/>
                <a:cs typeface="Arial" charset="0"/>
              </a:rPr>
              <a:t>training were tagged with </a:t>
            </a:r>
            <a:r>
              <a:rPr lang="en-US" sz="1800" dirty="0" err="1">
                <a:solidFill>
                  <a:schemeClr val="accent1">
                    <a:lumMod val="60000"/>
                    <a:lumOff val="40000"/>
                  </a:schemeClr>
                </a:solidFill>
                <a:latin typeface="Arial" charset="0"/>
                <a:cs typeface="Arial" charset="0"/>
              </a:rPr>
              <a:t>NpHR</a:t>
            </a:r>
            <a:r>
              <a:rPr lang="en-US" sz="1800" dirty="0">
                <a:solidFill>
                  <a:schemeClr val="accent1">
                    <a:lumMod val="60000"/>
                    <a:lumOff val="40000"/>
                  </a:schemeClr>
                </a:solidFill>
                <a:latin typeface="Arial" charset="0"/>
                <a:cs typeface="Arial" charset="0"/>
              </a:rPr>
              <a:t> for optical inhibition</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Blocking cells processing an extinction memory now forced the animals to freeze in the extinguished context, suggesting that the extinction cells were actively suppressing the dear memory</a:t>
            </a:r>
            <a:br>
              <a:rPr lang="en-US" sz="1800" dirty="0">
                <a:solidFill>
                  <a:schemeClr val="accent1">
                    <a:lumMod val="60000"/>
                    <a:lumOff val="40000"/>
                  </a:schemeClr>
                </a:solidFill>
                <a:latin typeface="Arial" charset="0"/>
                <a:cs typeface="Arial" charset="0"/>
              </a:rPr>
            </a:br>
            <a:br>
              <a:rPr lang="en-US" sz="1800" dirty="0">
                <a:solidFill>
                  <a:schemeClr val="accent1">
                    <a:lumMod val="60000"/>
                    <a:lumOff val="40000"/>
                  </a:schemeClr>
                </a:solidFill>
                <a:latin typeface="Arial" charset="0"/>
                <a:cs typeface="Arial" charset="0"/>
              </a:rPr>
            </a:br>
            <a:endParaRPr lang="en-US" sz="1800" dirty="0">
              <a:solidFill>
                <a:schemeClr val="accent1">
                  <a:lumMod val="60000"/>
                  <a:lumOff val="40000"/>
                </a:schemeClr>
              </a:solidFill>
              <a:latin typeface="Arial" charset="0"/>
              <a:cs typeface="Arial" charset="0"/>
            </a:endParaRPr>
          </a:p>
          <a:p>
            <a:pPr marL="342900" indent="-342900">
              <a:buFont typeface="Arial" panose="020B0604020202020204" pitchFamily="34" charset="0"/>
              <a:buChar char="•"/>
            </a:pPr>
            <a:r>
              <a:rPr lang="en-US" sz="1800" dirty="0">
                <a:solidFill>
                  <a:schemeClr val="accent1">
                    <a:lumMod val="60000"/>
                    <a:lumOff val="40000"/>
                  </a:schemeClr>
                </a:solidFill>
                <a:latin typeface="Arial" charset="0"/>
                <a:cs typeface="Arial" charset="0"/>
              </a:rPr>
              <a:t>The conclusion is that extinction cells are needed for the successful expression of an extinction memory; blocking these now lets fear memories dominate</a:t>
            </a:r>
          </a:p>
        </p:txBody>
      </p:sp>
    </p:spTree>
    <p:extLst>
      <p:ext uri="{BB962C8B-B14F-4D97-AF65-F5344CB8AC3E}">
        <p14:creationId xmlns:p14="http://schemas.microsoft.com/office/powerpoint/2010/main" val="638641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1270000"/>
            <a:ext cx="7620000" cy="4318000"/>
          </a:xfrm>
          <a:prstGeom prst="rect">
            <a:avLst/>
          </a:prstGeom>
        </p:spPr>
      </p:pic>
      <p:sp>
        <p:nvSpPr>
          <p:cNvPr id="5" name="Title 1"/>
          <p:cNvSpPr>
            <a:spLocks noGrp="1"/>
          </p:cNvSpPr>
          <p:nvPr>
            <p:ph type="title"/>
          </p:nvPr>
        </p:nvSpPr>
        <p:spPr>
          <a:xfrm>
            <a:off x="457200" y="7938"/>
            <a:ext cx="8229600" cy="1143000"/>
          </a:xfrm>
        </p:spPr>
        <p:txBody>
          <a:bodyPr/>
          <a:lstStyle/>
          <a:p>
            <a:r>
              <a:rPr lang="en-US" dirty="0">
                <a:solidFill>
                  <a:srgbClr val="FFFF00"/>
                </a:solidFill>
              </a:rPr>
              <a:t>CLARITY and Takashi</a:t>
            </a:r>
          </a:p>
        </p:txBody>
      </p:sp>
    </p:spTree>
    <p:extLst>
      <p:ext uri="{BB962C8B-B14F-4D97-AF65-F5344CB8AC3E}">
        <p14:creationId xmlns:p14="http://schemas.microsoft.com/office/powerpoint/2010/main" val="2830383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icture 3"/>
          <p:cNvSpPr>
            <a:spLocks noChangeAspect="1"/>
          </p:cNvSpPr>
          <p:nvPr/>
        </p:nvSpPr>
        <p:spPr bwMode="auto">
          <a:xfrm>
            <a:off x="-25400" y="1117600"/>
            <a:ext cx="9144000" cy="496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Rectangle 1"/>
          <p:cNvSpPr/>
          <p:nvPr/>
        </p:nvSpPr>
        <p:spPr>
          <a:xfrm>
            <a:off x="2032000" y="4537502"/>
            <a:ext cx="4572000" cy="830997"/>
          </a:xfrm>
          <a:prstGeom prst="rect">
            <a:avLst/>
          </a:prstGeom>
          <a:ln>
            <a:solidFill>
              <a:srgbClr val="CCFFCC"/>
            </a:solidFill>
          </a:ln>
        </p:spPr>
        <p:txBody>
          <a:bodyPr>
            <a:spAutoFit/>
          </a:bodyPr>
          <a:lstStyle/>
          <a:p>
            <a:r>
              <a:rPr lang="en-US" dirty="0">
                <a:solidFill>
                  <a:srgbClr val="FFFFFF"/>
                </a:solidFill>
              </a:rPr>
              <a:t>https://</a:t>
            </a:r>
            <a:r>
              <a:rPr lang="en-US" dirty="0" err="1">
                <a:solidFill>
                  <a:srgbClr val="FFFFFF"/>
                </a:solidFill>
              </a:rPr>
              <a:t>www.youtube.com</a:t>
            </a:r>
            <a:r>
              <a:rPr lang="en-US" dirty="0">
                <a:solidFill>
                  <a:srgbClr val="FFFFFF"/>
                </a:solidFill>
              </a:rPr>
              <a:t>/</a:t>
            </a:r>
            <a:r>
              <a:rPr lang="en-US" dirty="0" err="1">
                <a:solidFill>
                  <a:srgbClr val="FFFFFF"/>
                </a:solidFill>
              </a:rPr>
              <a:t>watch?v</a:t>
            </a:r>
            <a:r>
              <a:rPr lang="en-US" dirty="0">
                <a:solidFill>
                  <a:srgbClr val="FFFFFF"/>
                </a:solidFill>
              </a:rPr>
              <a:t>=c-NMfp13Uug</a:t>
            </a:r>
          </a:p>
        </p:txBody>
      </p:sp>
      <p:pic>
        <p:nvPicPr>
          <p:cNvPr id="4" name="Picture 3"/>
          <p:cNvPicPr>
            <a:picLocks noChangeAspect="1"/>
          </p:cNvPicPr>
          <p:nvPr/>
        </p:nvPicPr>
        <p:blipFill>
          <a:blip r:embed="rId3"/>
          <a:stretch>
            <a:fillRect/>
          </a:stretch>
        </p:blipFill>
        <p:spPr>
          <a:xfrm>
            <a:off x="2813050" y="233680"/>
            <a:ext cx="3155950" cy="4147820"/>
          </a:xfrm>
          <a:prstGeom prst="rect">
            <a:avLst/>
          </a:prstGeom>
        </p:spPr>
      </p:pic>
    </p:spTree>
    <p:extLst>
      <p:ext uri="{BB962C8B-B14F-4D97-AF65-F5344CB8AC3E}">
        <p14:creationId xmlns:p14="http://schemas.microsoft.com/office/powerpoint/2010/main" val="3972197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2989" y="0"/>
            <a:ext cx="4691011" cy="6858000"/>
          </a:xfrm>
          <a:prstGeom prst="rect">
            <a:avLst/>
          </a:prstGeom>
        </p:spPr>
      </p:pic>
      <p:sp>
        <p:nvSpPr>
          <p:cNvPr id="5" name="Rectangle 4"/>
          <p:cNvSpPr/>
          <p:nvPr/>
        </p:nvSpPr>
        <p:spPr>
          <a:xfrm>
            <a:off x="139700" y="308402"/>
            <a:ext cx="3619500" cy="4154983"/>
          </a:xfrm>
          <a:prstGeom prst="rect">
            <a:avLst/>
          </a:prstGeom>
          <a:ln>
            <a:solidFill>
              <a:srgbClr val="CCFFCC"/>
            </a:solidFill>
          </a:ln>
        </p:spPr>
        <p:txBody>
          <a:bodyPr wrap="square">
            <a:spAutoFit/>
          </a:bodyPr>
          <a:lstStyle/>
          <a:p>
            <a:r>
              <a:rPr lang="en-US" dirty="0">
                <a:solidFill>
                  <a:srgbClr val="FFFFFF"/>
                </a:solidFill>
              </a:rPr>
              <a:t>1) “Fix” the brain in a hydrogel matrix</a:t>
            </a:r>
          </a:p>
          <a:p>
            <a:endParaRPr lang="en-US" dirty="0">
              <a:solidFill>
                <a:srgbClr val="FFFFFF"/>
              </a:solidFill>
            </a:endParaRPr>
          </a:p>
          <a:p>
            <a:r>
              <a:rPr lang="en-US" dirty="0">
                <a:solidFill>
                  <a:srgbClr val="FFFFFF"/>
                </a:solidFill>
              </a:rPr>
              <a:t>2) Use clearing techniques to get rid of brain tissue (fatty cell membranes, which give the brain its color, </a:t>
            </a:r>
            <a:r>
              <a:rPr lang="en-US" dirty="0" err="1">
                <a:solidFill>
                  <a:srgbClr val="FFFFFF"/>
                </a:solidFill>
              </a:rPr>
              <a:t>etc</a:t>
            </a:r>
            <a:r>
              <a:rPr lang="en-US" dirty="0">
                <a:solidFill>
                  <a:srgbClr val="FFFFFF"/>
                </a:solidFill>
              </a:rPr>
              <a:t>)</a:t>
            </a:r>
          </a:p>
          <a:p>
            <a:endParaRPr lang="en-US" dirty="0">
              <a:solidFill>
                <a:srgbClr val="FFFFFF"/>
              </a:solidFill>
            </a:endParaRPr>
          </a:p>
          <a:p>
            <a:r>
              <a:rPr lang="en-US" dirty="0">
                <a:solidFill>
                  <a:srgbClr val="FFFFFF"/>
                </a:solidFill>
              </a:rPr>
              <a:t>3) Place your brain somewhere easy to find</a:t>
            </a:r>
          </a:p>
        </p:txBody>
      </p:sp>
      <p:pic>
        <p:nvPicPr>
          <p:cNvPr id="6" name="Picture 5"/>
          <p:cNvPicPr>
            <a:picLocks noChangeAspect="1"/>
          </p:cNvPicPr>
          <p:nvPr/>
        </p:nvPicPr>
        <p:blipFill>
          <a:blip r:embed="rId3"/>
          <a:stretch>
            <a:fillRect/>
          </a:stretch>
        </p:blipFill>
        <p:spPr>
          <a:xfrm>
            <a:off x="914400" y="4775200"/>
            <a:ext cx="2680838" cy="1785784"/>
          </a:xfrm>
          <a:prstGeom prst="rect">
            <a:avLst/>
          </a:prstGeom>
        </p:spPr>
      </p:pic>
    </p:spTree>
    <p:extLst>
      <p:ext uri="{BB962C8B-B14F-4D97-AF65-F5344CB8AC3E}">
        <p14:creationId xmlns:p14="http://schemas.microsoft.com/office/powerpoint/2010/main" val="1910602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700" y="321102"/>
            <a:ext cx="8724900" cy="461665"/>
          </a:xfrm>
          <a:prstGeom prst="rect">
            <a:avLst/>
          </a:prstGeom>
          <a:ln>
            <a:solidFill>
              <a:srgbClr val="CCFFCC"/>
            </a:solidFill>
          </a:ln>
        </p:spPr>
        <p:txBody>
          <a:bodyPr wrap="square">
            <a:spAutoFit/>
          </a:bodyPr>
          <a:lstStyle/>
          <a:p>
            <a:r>
              <a:rPr lang="en-US" dirty="0">
                <a:solidFill>
                  <a:srgbClr val="FFFFFF"/>
                </a:solidFill>
              </a:rPr>
              <a:t>		Applications for viewing a whole brain at once?</a:t>
            </a:r>
          </a:p>
        </p:txBody>
      </p:sp>
      <p:pic>
        <p:nvPicPr>
          <p:cNvPr id="2" name="Picture 1"/>
          <p:cNvPicPr>
            <a:picLocks noChangeAspect="1"/>
          </p:cNvPicPr>
          <p:nvPr/>
        </p:nvPicPr>
        <p:blipFill>
          <a:blip r:embed="rId2"/>
          <a:stretch>
            <a:fillRect/>
          </a:stretch>
        </p:blipFill>
        <p:spPr>
          <a:xfrm>
            <a:off x="139700" y="1244600"/>
            <a:ext cx="8890000" cy="5232400"/>
          </a:xfrm>
          <a:prstGeom prst="rect">
            <a:avLst/>
          </a:prstGeom>
        </p:spPr>
      </p:pic>
    </p:spTree>
    <p:extLst>
      <p:ext uri="{BB962C8B-B14F-4D97-AF65-F5344CB8AC3E}">
        <p14:creationId xmlns:p14="http://schemas.microsoft.com/office/powerpoint/2010/main" val="76326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9900" y="428069"/>
            <a:ext cx="5484653" cy="5145397"/>
          </a:xfrm>
          <a:prstGeom prst="rect">
            <a:avLst/>
          </a:prstGeom>
          <a:solidFill>
            <a:srgbClr val="FFFFFF"/>
          </a:solidFill>
        </p:spPr>
      </p:pic>
      <p:sp>
        <p:nvSpPr>
          <p:cNvPr id="7" name="Rectangle 6"/>
          <p:cNvSpPr>
            <a:spLocks noChangeArrowheads="1"/>
          </p:cNvSpPr>
          <p:nvPr/>
        </p:nvSpPr>
        <p:spPr bwMode="auto">
          <a:xfrm>
            <a:off x="101600" y="5683072"/>
            <a:ext cx="8915400" cy="1107996"/>
          </a:xfrm>
          <a:prstGeom prst="rect">
            <a:avLst/>
          </a:prstGeom>
          <a:noFill/>
          <a:ln w="9525">
            <a:solidFill>
              <a:srgbClr val="CCFFCC"/>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2200" dirty="0" err="1">
                <a:solidFill>
                  <a:schemeClr val="tx2">
                    <a:lumMod val="40000"/>
                    <a:lumOff val="60000"/>
                  </a:schemeClr>
                </a:solidFill>
              </a:rPr>
              <a:t>Channelrhodopsin</a:t>
            </a:r>
            <a:r>
              <a:rPr lang="en-US" sz="2200" dirty="0">
                <a:solidFill>
                  <a:schemeClr val="tx2">
                    <a:lumMod val="40000"/>
                    <a:lumOff val="60000"/>
                  </a:schemeClr>
                </a:solidFill>
              </a:rPr>
              <a:t> </a:t>
            </a:r>
            <a:r>
              <a:rPr lang="en-US" sz="2200" dirty="0">
                <a:solidFill>
                  <a:schemeClr val="bg1"/>
                </a:solidFill>
              </a:rPr>
              <a:t>can </a:t>
            </a:r>
            <a:r>
              <a:rPr lang="en-US" sz="2200" i="1" dirty="0">
                <a:solidFill>
                  <a:schemeClr val="bg1"/>
                </a:solidFill>
              </a:rPr>
              <a:t>activate</a:t>
            </a:r>
            <a:r>
              <a:rPr lang="en-US" sz="2200" dirty="0">
                <a:solidFill>
                  <a:schemeClr val="bg1"/>
                </a:solidFill>
              </a:rPr>
              <a:t> neurons at ~473nm (blue-</a:t>
            </a:r>
            <a:r>
              <a:rPr lang="en-US" sz="2200" dirty="0" err="1">
                <a:solidFill>
                  <a:schemeClr val="bg1"/>
                </a:solidFill>
              </a:rPr>
              <a:t>ish</a:t>
            </a:r>
            <a:r>
              <a:rPr lang="en-US" sz="2200" dirty="0">
                <a:solidFill>
                  <a:schemeClr val="bg1"/>
                </a:solidFill>
              </a:rPr>
              <a:t>)</a:t>
            </a:r>
          </a:p>
          <a:p>
            <a:endParaRPr lang="en-US" sz="2200" dirty="0">
              <a:solidFill>
                <a:schemeClr val="bg1"/>
              </a:solidFill>
            </a:endParaRPr>
          </a:p>
          <a:p>
            <a:r>
              <a:rPr lang="en-US" sz="2200" dirty="0" err="1">
                <a:solidFill>
                  <a:srgbClr val="FFFF00"/>
                </a:solidFill>
              </a:rPr>
              <a:t>Halorhodopsin</a:t>
            </a:r>
            <a:r>
              <a:rPr lang="en-US" sz="2200" dirty="0">
                <a:solidFill>
                  <a:srgbClr val="FFFF00"/>
                </a:solidFill>
              </a:rPr>
              <a:t> </a:t>
            </a:r>
            <a:r>
              <a:rPr lang="en-US" sz="2200" dirty="0">
                <a:solidFill>
                  <a:schemeClr val="bg1"/>
                </a:solidFill>
              </a:rPr>
              <a:t>can </a:t>
            </a:r>
            <a:r>
              <a:rPr lang="en-US" sz="2200" i="1" dirty="0">
                <a:solidFill>
                  <a:schemeClr val="bg1"/>
                </a:solidFill>
              </a:rPr>
              <a:t>inactivate</a:t>
            </a:r>
            <a:r>
              <a:rPr lang="en-US" sz="2200" dirty="0">
                <a:solidFill>
                  <a:schemeClr val="bg1"/>
                </a:solidFill>
              </a:rPr>
              <a:t> neurons at ~576nm (yellow-</a:t>
            </a:r>
            <a:r>
              <a:rPr lang="en-US" sz="2200" dirty="0" err="1">
                <a:solidFill>
                  <a:schemeClr val="bg1"/>
                </a:solidFill>
              </a:rPr>
              <a:t>ish</a:t>
            </a:r>
            <a:r>
              <a:rPr lang="en-US" sz="2200" dirty="0">
                <a:solidFill>
                  <a:schemeClr val="bg1"/>
                </a:solidFill>
              </a:rPr>
              <a:t>)</a:t>
            </a:r>
          </a:p>
        </p:txBody>
      </p:sp>
      <p:pic>
        <p:nvPicPr>
          <p:cNvPr id="8" name="Picture 7"/>
          <p:cNvPicPr>
            <a:picLocks noChangeAspect="1"/>
          </p:cNvPicPr>
          <p:nvPr/>
        </p:nvPicPr>
        <p:blipFill>
          <a:blip r:embed="rId3"/>
          <a:stretch>
            <a:fillRect/>
          </a:stretch>
        </p:blipFill>
        <p:spPr>
          <a:xfrm rot="16200000">
            <a:off x="21257" y="319165"/>
            <a:ext cx="1609739" cy="1827547"/>
          </a:xfrm>
          <a:prstGeom prst="rect">
            <a:avLst/>
          </a:prstGeom>
        </p:spPr>
      </p:pic>
      <p:pic>
        <p:nvPicPr>
          <p:cNvPr id="9" name="Picture 8"/>
          <p:cNvPicPr>
            <a:picLocks noChangeAspect="1"/>
          </p:cNvPicPr>
          <p:nvPr/>
        </p:nvPicPr>
        <p:blipFill>
          <a:blip r:embed="rId4"/>
          <a:stretch>
            <a:fillRect/>
          </a:stretch>
        </p:blipFill>
        <p:spPr>
          <a:xfrm rot="16200000">
            <a:off x="7481106" y="171516"/>
            <a:ext cx="1609740" cy="2122845"/>
          </a:xfrm>
          <a:prstGeom prst="rect">
            <a:avLst/>
          </a:prstGeom>
        </p:spPr>
      </p:pic>
    </p:spTree>
    <p:extLst>
      <p:ext uri="{BB962C8B-B14F-4D97-AF65-F5344CB8AC3E}">
        <p14:creationId xmlns:p14="http://schemas.microsoft.com/office/powerpoint/2010/main" val="101720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DC268-B0B0-C246-8ACA-28C854CA058A}"/>
              </a:ext>
            </a:extLst>
          </p:cNvPr>
          <p:cNvPicPr>
            <a:picLocks noChangeAspect="1"/>
          </p:cNvPicPr>
          <p:nvPr/>
        </p:nvPicPr>
        <p:blipFill>
          <a:blip r:embed="rId2"/>
          <a:stretch>
            <a:fillRect/>
          </a:stretch>
        </p:blipFill>
        <p:spPr>
          <a:xfrm>
            <a:off x="950453" y="163485"/>
            <a:ext cx="7150100" cy="2222500"/>
          </a:xfrm>
          <a:prstGeom prst="rect">
            <a:avLst/>
          </a:prstGeom>
          <a:solidFill>
            <a:schemeClr val="bg1"/>
          </a:solidFill>
        </p:spPr>
      </p:pic>
      <p:pic>
        <p:nvPicPr>
          <p:cNvPr id="5" name="Picture 4">
            <a:extLst>
              <a:ext uri="{FF2B5EF4-FFF2-40B4-BE49-F238E27FC236}">
                <a16:creationId xmlns:a16="http://schemas.microsoft.com/office/drawing/2014/main" id="{AB081524-F342-474D-A986-7CEF71382EB7}"/>
              </a:ext>
            </a:extLst>
          </p:cNvPr>
          <p:cNvPicPr>
            <a:picLocks noChangeAspect="1"/>
          </p:cNvPicPr>
          <p:nvPr/>
        </p:nvPicPr>
        <p:blipFill>
          <a:blip r:embed="rId3"/>
          <a:stretch>
            <a:fillRect/>
          </a:stretch>
        </p:blipFill>
        <p:spPr>
          <a:xfrm>
            <a:off x="950452" y="2554206"/>
            <a:ext cx="7130061" cy="1909305"/>
          </a:xfrm>
          <a:prstGeom prst="rect">
            <a:avLst/>
          </a:prstGeom>
          <a:solidFill>
            <a:schemeClr val="bg1"/>
          </a:solidFill>
        </p:spPr>
      </p:pic>
      <p:pic>
        <p:nvPicPr>
          <p:cNvPr id="2" name="Picture 1">
            <a:extLst>
              <a:ext uri="{FF2B5EF4-FFF2-40B4-BE49-F238E27FC236}">
                <a16:creationId xmlns:a16="http://schemas.microsoft.com/office/drawing/2014/main" id="{863BB8BC-14DB-3742-992F-22DF6FFF0060}"/>
              </a:ext>
            </a:extLst>
          </p:cNvPr>
          <p:cNvPicPr>
            <a:picLocks noChangeAspect="1"/>
          </p:cNvPicPr>
          <p:nvPr/>
        </p:nvPicPr>
        <p:blipFill>
          <a:blip r:embed="rId4"/>
          <a:stretch>
            <a:fillRect/>
          </a:stretch>
        </p:blipFill>
        <p:spPr>
          <a:xfrm>
            <a:off x="950453" y="4664990"/>
            <a:ext cx="7154803" cy="1984105"/>
          </a:xfrm>
          <a:prstGeom prst="rect">
            <a:avLst/>
          </a:prstGeom>
          <a:solidFill>
            <a:schemeClr val="bg1"/>
          </a:solidFill>
        </p:spPr>
      </p:pic>
    </p:spTree>
    <p:extLst>
      <p:ext uri="{BB962C8B-B14F-4D97-AF65-F5344CB8AC3E}">
        <p14:creationId xmlns:p14="http://schemas.microsoft.com/office/powerpoint/2010/main" val="100312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39700"/>
            <a:ext cx="8229600" cy="1003300"/>
          </a:xfrm>
          <a:ln>
            <a:solidFill>
              <a:srgbClr val="FFFF00"/>
            </a:solidFill>
            <a:miter lim="800000"/>
            <a:headEnd/>
            <a:tailEnd/>
          </a:ln>
        </p:spPr>
        <p:txBody>
          <a:bodyPr/>
          <a:lstStyle/>
          <a:p>
            <a:pPr eaLnBrk="1" hangingPunct="1"/>
            <a:r>
              <a:rPr lang="en-US" dirty="0">
                <a:solidFill>
                  <a:srgbClr val="FFFF00"/>
                </a:solidFill>
                <a:latin typeface="Calibri" charset="0"/>
              </a:rPr>
              <a:t>Mind control? </a:t>
            </a:r>
          </a:p>
        </p:txBody>
      </p:sp>
      <p:sp>
        <p:nvSpPr>
          <p:cNvPr id="2" name="Rectangle 1"/>
          <p:cNvSpPr/>
          <p:nvPr/>
        </p:nvSpPr>
        <p:spPr>
          <a:xfrm>
            <a:off x="2286000" y="5968121"/>
            <a:ext cx="4572000" cy="830997"/>
          </a:xfrm>
          <a:prstGeom prst="rect">
            <a:avLst/>
          </a:prstGeom>
          <a:ln>
            <a:solidFill>
              <a:srgbClr val="CCFFCC"/>
            </a:solidFill>
          </a:ln>
        </p:spPr>
        <p:txBody>
          <a:bodyPr>
            <a:spAutoFit/>
          </a:bodyPr>
          <a:lstStyle/>
          <a:p>
            <a:r>
              <a:rPr lang="en-US" dirty="0">
                <a:solidFill>
                  <a:srgbClr val="C6D9F1"/>
                </a:solidFill>
              </a:rPr>
              <a:t>https://</a:t>
            </a:r>
            <a:r>
              <a:rPr lang="en-US" dirty="0" err="1">
                <a:solidFill>
                  <a:srgbClr val="C6D9F1"/>
                </a:solidFill>
              </a:rPr>
              <a:t>www.youtube.com</a:t>
            </a:r>
            <a:r>
              <a:rPr lang="en-US" dirty="0">
                <a:solidFill>
                  <a:srgbClr val="C6D9F1"/>
                </a:solidFill>
              </a:rPr>
              <a:t>/</a:t>
            </a:r>
            <a:r>
              <a:rPr lang="en-US" dirty="0" err="1">
                <a:solidFill>
                  <a:srgbClr val="C6D9F1"/>
                </a:solidFill>
              </a:rPr>
              <a:t>watch?v</a:t>
            </a:r>
            <a:r>
              <a:rPr lang="en-US" dirty="0">
                <a:solidFill>
                  <a:srgbClr val="C6D9F1"/>
                </a:solidFill>
              </a:rPr>
              <a:t>=v7uRFVR9BPU</a:t>
            </a:r>
          </a:p>
        </p:txBody>
      </p:sp>
      <p:sp>
        <p:nvSpPr>
          <p:cNvPr id="4" name="Rectangle 3">
            <a:extLst>
              <a:ext uri="{FF2B5EF4-FFF2-40B4-BE49-F238E27FC236}">
                <a16:creationId xmlns:a16="http://schemas.microsoft.com/office/drawing/2014/main" id="{6144850E-4147-EA44-B2E7-E0DEE1983F2B}"/>
              </a:ext>
            </a:extLst>
          </p:cNvPr>
          <p:cNvSpPr/>
          <p:nvPr/>
        </p:nvSpPr>
        <p:spPr>
          <a:xfrm>
            <a:off x="2255004" y="4873299"/>
            <a:ext cx="4572000" cy="830997"/>
          </a:xfrm>
          <a:prstGeom prst="rect">
            <a:avLst/>
          </a:prstGeom>
          <a:ln>
            <a:solidFill>
              <a:schemeClr val="accent1"/>
            </a:solidFill>
          </a:ln>
        </p:spPr>
        <p:txBody>
          <a:bodyPr>
            <a:spAutoFit/>
          </a:bodyPr>
          <a:lstStyle/>
          <a:p>
            <a:r>
              <a:rPr lang="en-US" dirty="0">
                <a:hlinkClick r:id="rId2"/>
              </a:rPr>
              <a:t>https://www.youtube.com/watch?v=FlGbznBmx8M</a:t>
            </a:r>
            <a:endParaRPr lang="en-US" dirty="0"/>
          </a:p>
        </p:txBody>
      </p:sp>
      <p:pic>
        <p:nvPicPr>
          <p:cNvPr id="3" name="Picture 2">
            <a:extLst>
              <a:ext uri="{FF2B5EF4-FFF2-40B4-BE49-F238E27FC236}">
                <a16:creationId xmlns:a16="http://schemas.microsoft.com/office/drawing/2014/main" id="{F57EB784-69A6-8645-8D64-FE0DA6536E76}"/>
              </a:ext>
            </a:extLst>
          </p:cNvPr>
          <p:cNvPicPr>
            <a:picLocks noChangeAspect="1"/>
          </p:cNvPicPr>
          <p:nvPr/>
        </p:nvPicPr>
        <p:blipFill>
          <a:blip r:embed="rId3"/>
          <a:stretch>
            <a:fillRect/>
          </a:stretch>
        </p:blipFill>
        <p:spPr>
          <a:xfrm>
            <a:off x="2035983" y="1422323"/>
            <a:ext cx="4791021" cy="3182357"/>
          </a:xfrm>
          <a:prstGeom prst="rect">
            <a:avLst/>
          </a:prstGeom>
        </p:spPr>
      </p:pic>
    </p:spTree>
    <p:extLst>
      <p:ext uri="{BB962C8B-B14F-4D97-AF65-F5344CB8AC3E}">
        <p14:creationId xmlns:p14="http://schemas.microsoft.com/office/powerpoint/2010/main" val="148783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54500" y="382437"/>
            <a:ext cx="4762500" cy="5300635"/>
          </a:xfrm>
          <a:prstGeom prst="rect">
            <a:avLst/>
          </a:prstGeom>
          <a:solidFill>
            <a:srgbClr val="FFFFFF"/>
          </a:solidFill>
        </p:spPr>
      </p:pic>
      <p:sp>
        <p:nvSpPr>
          <p:cNvPr id="7" name="Rectangle 6"/>
          <p:cNvSpPr>
            <a:spLocks noChangeArrowheads="1"/>
          </p:cNvSpPr>
          <p:nvPr/>
        </p:nvSpPr>
        <p:spPr bwMode="auto">
          <a:xfrm>
            <a:off x="101600" y="5807059"/>
            <a:ext cx="8915400" cy="769441"/>
          </a:xfrm>
          <a:prstGeom prst="rect">
            <a:avLst/>
          </a:prstGeom>
          <a:noFill/>
          <a:ln w="9525">
            <a:solidFill>
              <a:srgbClr val="CCFFCC"/>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r>
              <a:rPr lang="en-US" sz="2200" dirty="0" err="1">
                <a:solidFill>
                  <a:schemeClr val="bg1"/>
                </a:solidFill>
              </a:rPr>
              <a:t>Optogenetics</a:t>
            </a:r>
            <a:r>
              <a:rPr lang="en-US" sz="2200" dirty="0">
                <a:solidFill>
                  <a:schemeClr val="bg1"/>
                </a:solidFill>
              </a:rPr>
              <a:t> enables terminal-specific modulation of neural activity—an unprecedented technical achievement in neuroscience. </a:t>
            </a:r>
          </a:p>
        </p:txBody>
      </p:sp>
      <p:pic>
        <p:nvPicPr>
          <p:cNvPr id="2" name="Picture 1"/>
          <p:cNvPicPr>
            <a:picLocks noChangeAspect="1"/>
          </p:cNvPicPr>
          <p:nvPr/>
        </p:nvPicPr>
        <p:blipFill>
          <a:blip r:embed="rId3"/>
          <a:stretch>
            <a:fillRect/>
          </a:stretch>
        </p:blipFill>
        <p:spPr>
          <a:xfrm>
            <a:off x="190500" y="382437"/>
            <a:ext cx="3962400" cy="5118100"/>
          </a:xfrm>
          <a:prstGeom prst="rect">
            <a:avLst/>
          </a:prstGeom>
        </p:spPr>
      </p:pic>
    </p:spTree>
    <p:extLst>
      <p:ext uri="{BB962C8B-B14F-4D97-AF65-F5344CB8AC3E}">
        <p14:creationId xmlns:p14="http://schemas.microsoft.com/office/powerpoint/2010/main" val="33050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154360</TotalTime>
  <Words>1826</Words>
  <Application>Microsoft Macintosh PowerPoint</Application>
  <PresentationFormat>On-screen Show (4:3)</PresentationFormat>
  <Paragraphs>228</Paragraphs>
  <Slides>58</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Wingdings</vt:lpstr>
      <vt:lpstr>Zapf Dingbats</vt:lpstr>
      <vt:lpstr>Office Theme</vt:lpstr>
      <vt:lpstr>The optogenetic revolution</vt:lpstr>
      <vt:lpstr>PowerPoint Presentation</vt:lpstr>
      <vt:lpstr>PowerPoint Presentation</vt:lpstr>
      <vt:lpstr>PowerPoint Presentation</vt:lpstr>
      <vt:lpstr>PowerPoint Presentation</vt:lpstr>
      <vt:lpstr>PowerPoint Presentation</vt:lpstr>
      <vt:lpstr>PowerPoint Presentation</vt:lpstr>
      <vt:lpstr>Mind control? </vt:lpstr>
      <vt:lpstr>PowerPoint Presentation</vt:lpstr>
      <vt:lpstr>Targeting the targets of brain cells</vt:lpstr>
      <vt:lpstr>A study in manipulating cell bodies</vt:lpstr>
      <vt:lpstr>Systems Consolidation of Memory</vt:lpstr>
      <vt:lpstr>Goshen et al. Cell, 2011</vt:lpstr>
      <vt:lpstr>Goshen et al. Cell, 2011</vt:lpstr>
      <vt:lpstr>PowerPoint Presentation</vt:lpstr>
      <vt:lpstr>PowerPoint Presentation</vt:lpstr>
      <vt:lpstr>Measurements of depression-like behavior</vt:lpstr>
      <vt:lpstr>PowerPoint Presentation</vt:lpstr>
      <vt:lpstr>An example of terminal-specific control of behavior</vt:lpstr>
      <vt:lpstr>An example of terminal-specific control of behavior</vt:lpstr>
      <vt:lpstr>PowerPoint Presentation</vt:lpstr>
      <vt:lpstr>Summary of terminal-specific studies</vt:lpstr>
      <vt:lpstr>PowerPoint Presentation</vt:lpstr>
      <vt:lpstr>PowerPoint Presentation</vt:lpstr>
      <vt:lpstr>PowerPoint Presentation</vt:lpstr>
      <vt:lpstr>PowerPoint Presentation</vt:lpstr>
      <vt:lpstr>PowerPoint Presentation</vt:lpstr>
      <vt:lpstr>Summary of terminal-specific studies</vt:lpstr>
      <vt:lpstr>PowerPoint Presentation</vt:lpstr>
      <vt:lpstr>PowerPoint Presentation</vt:lpstr>
      <vt:lpstr>PowerPoint Presentation</vt:lpstr>
      <vt:lpstr>PowerPoint Presentation</vt:lpstr>
      <vt:lpstr>PowerPoint Presentation</vt:lpstr>
      <vt:lpstr>PowerPoint Presentation</vt:lpstr>
      <vt:lpstr>Summary of terminal-specific studies</vt:lpstr>
      <vt:lpstr>Memory Engrams in the Brain</vt:lpstr>
      <vt:lpstr>PowerPoint Presentation</vt:lpstr>
      <vt:lpstr>PowerPoint Presentation</vt:lpstr>
      <vt:lpstr>PowerPoint Presentation</vt:lpstr>
      <vt:lpstr>Penfield: The Neural Cartographer</vt:lpstr>
      <vt:lpstr>Hypothesis</vt:lpstr>
      <vt:lpstr>Activity-dependent and inducible optogenetics</vt:lpstr>
      <vt:lpstr>PowerPoint Presentation</vt:lpstr>
      <vt:lpstr>PowerPoint Presentation</vt:lpstr>
      <vt:lpstr>PowerPoint Presentation</vt:lpstr>
      <vt:lpstr>PowerPoint Presentation</vt:lpstr>
      <vt:lpstr>Behavior Videos</vt:lpstr>
      <vt:lpstr>Memory consolidation requires  protein synthesis…. OR DOES IT? </vt:lpstr>
      <vt:lpstr>PowerPoint Presentation</vt:lpstr>
      <vt:lpstr>PowerPoint Presentation</vt:lpstr>
      <vt:lpstr>PowerPoint Presentation</vt:lpstr>
      <vt:lpstr>PowerPoint Presentation</vt:lpstr>
      <vt:lpstr>Memory Extinction</vt:lpstr>
      <vt:lpstr>PowerPoint Presentation</vt:lpstr>
      <vt:lpstr>CLARITY and Takashi</vt:lpstr>
      <vt:lpstr>PowerPoint Presentation</vt:lpstr>
      <vt:lpstr>PowerPoint Presentation</vt:lpstr>
      <vt:lpstr>PowerPoint Presentation</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of the Engrams</dc:title>
  <dc:creator>Steve Ramirez</dc:creator>
  <cp:lastModifiedBy>Ramirez, Steve</cp:lastModifiedBy>
  <cp:revision>1025</cp:revision>
  <cp:lastPrinted>2020-03-26T15:51:06Z</cp:lastPrinted>
  <dcterms:created xsi:type="dcterms:W3CDTF">2011-05-18T14:41:05Z</dcterms:created>
  <dcterms:modified xsi:type="dcterms:W3CDTF">2021-11-18T18:46:12Z</dcterms:modified>
</cp:coreProperties>
</file>