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38"/>
  </p:notesMasterIdLst>
  <p:sldIdLst>
    <p:sldId id="464" r:id="rId2"/>
    <p:sldId id="465" r:id="rId3"/>
    <p:sldId id="763" r:id="rId4"/>
    <p:sldId id="756" r:id="rId5"/>
    <p:sldId id="781" r:id="rId6"/>
    <p:sldId id="769" r:id="rId7"/>
    <p:sldId id="770" r:id="rId8"/>
    <p:sldId id="767" r:id="rId9"/>
    <p:sldId id="771" r:id="rId10"/>
    <p:sldId id="755" r:id="rId11"/>
    <p:sldId id="720" r:id="rId12"/>
    <p:sldId id="780" r:id="rId13"/>
    <p:sldId id="660" r:id="rId14"/>
    <p:sldId id="661" r:id="rId15"/>
    <p:sldId id="663" r:id="rId16"/>
    <p:sldId id="516" r:id="rId17"/>
    <p:sldId id="772" r:id="rId18"/>
    <p:sldId id="757" r:id="rId19"/>
    <p:sldId id="782" r:id="rId20"/>
    <p:sldId id="761" r:id="rId21"/>
    <p:sldId id="760" r:id="rId22"/>
    <p:sldId id="773" r:id="rId23"/>
    <p:sldId id="768" r:id="rId24"/>
    <p:sldId id="777" r:id="rId25"/>
    <p:sldId id="778" r:id="rId26"/>
    <p:sldId id="764" r:id="rId27"/>
    <p:sldId id="754" r:id="rId28"/>
    <p:sldId id="765" r:id="rId29"/>
    <p:sldId id="744" r:id="rId30"/>
    <p:sldId id="745" r:id="rId31"/>
    <p:sldId id="779" r:id="rId32"/>
    <p:sldId id="264" r:id="rId33"/>
    <p:sldId id="759" r:id="rId34"/>
    <p:sldId id="411" r:id="rId35"/>
    <p:sldId id="742" r:id="rId36"/>
    <p:sldId id="410" r:id="rId3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08E0"/>
    <a:srgbClr val="32A5DD"/>
    <a:srgbClr val="2A92DD"/>
    <a:srgbClr val="78DDDD"/>
    <a:srgbClr val="1A3AFF"/>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7" autoAdjust="0"/>
    <p:restoredTop sz="92653"/>
  </p:normalViewPr>
  <p:slideViewPr>
    <p:cSldViewPr snapToGrid="0" snapToObjects="1">
      <p:cViewPr varScale="1">
        <p:scale>
          <a:sx n="118" d="100"/>
          <a:sy n="118" d="100"/>
        </p:scale>
        <p:origin x="180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6" d="100"/>
          <a:sy n="76" d="100"/>
        </p:scale>
        <p:origin x="-252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E033561-5D60-CA49-BD52-318A60F229C8}" type="datetimeFigureOut">
              <a:rPr lang="en-US"/>
              <a:pPr>
                <a:defRPr/>
              </a:pPr>
              <a:t>3/8/23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97F51868-3EE7-FD47-B282-8080F3216F94}" type="slidenum">
              <a:rPr lang="en-US"/>
              <a:pPr>
                <a:defRPr/>
              </a:pPr>
              <a:t>‹#›</a:t>
            </a:fld>
            <a:endParaRPr lang="en-US"/>
          </a:p>
        </p:txBody>
      </p:sp>
    </p:spTree>
    <p:extLst>
      <p:ext uri="{BB962C8B-B14F-4D97-AF65-F5344CB8AC3E}">
        <p14:creationId xmlns:p14="http://schemas.microsoft.com/office/powerpoint/2010/main" val="293078118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1966, University of Texas Tower and killed more than a dozen people</a:t>
            </a:r>
          </a:p>
        </p:txBody>
      </p:sp>
      <p:sp>
        <p:nvSpPr>
          <p:cNvPr id="4" name="Slide Number Placeholder 3"/>
          <p:cNvSpPr>
            <a:spLocks noGrp="1"/>
          </p:cNvSpPr>
          <p:nvPr>
            <p:ph type="sldNum" sz="quarter" idx="5"/>
          </p:nvPr>
        </p:nvSpPr>
        <p:spPr/>
        <p:txBody>
          <a:bodyPr/>
          <a:lstStyle/>
          <a:p>
            <a:pPr>
              <a:defRPr/>
            </a:pPr>
            <a:fld id="{3DBE288C-B832-DD4F-AC19-BB2C6B98CCA7}" type="slidenum">
              <a:rPr lang="en-US" smtClean="0"/>
              <a:pPr>
                <a:defRPr/>
              </a:pPr>
              <a:t>1</a:t>
            </a:fld>
            <a:endParaRPr lang="en-US"/>
          </a:p>
        </p:txBody>
      </p:sp>
    </p:spTree>
    <p:extLst>
      <p:ext uri="{BB962C8B-B14F-4D97-AF65-F5344CB8AC3E}">
        <p14:creationId xmlns:p14="http://schemas.microsoft.com/office/powerpoint/2010/main" val="2033650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7F51868-3EE7-FD47-B282-8080F3216F94}" type="slidenum">
              <a:rPr lang="en-US" smtClean="0"/>
              <a:pPr>
                <a:defRPr/>
              </a:pPr>
              <a:t>12</a:t>
            </a:fld>
            <a:endParaRPr lang="en-US"/>
          </a:p>
        </p:txBody>
      </p:sp>
    </p:spTree>
    <p:extLst>
      <p:ext uri="{BB962C8B-B14F-4D97-AF65-F5344CB8AC3E}">
        <p14:creationId xmlns:p14="http://schemas.microsoft.com/office/powerpoint/2010/main" val="3502586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928CF27-D519-7344-B094-B0C2C03A8ACA}"/>
              </a:ext>
            </a:extLst>
          </p:cNvPr>
          <p:cNvSpPr>
            <a:spLocks noGrp="1" noRot="1" noChangeAspect="1" noChangeArrowheads="1"/>
          </p:cNvSpPr>
          <p:nvPr>
            <p:ph type="sldImg"/>
          </p:nvPr>
        </p:nvSpPr>
        <p:spPr>
          <a:xfrm>
            <a:off x="1143000" y="685800"/>
            <a:ext cx="4572000" cy="3429000"/>
          </a:xfrm>
          <a:solidFill>
            <a:srgbClr val="FFFFFF"/>
          </a:solidFill>
          <a:ln w="12700">
            <a:solidFill>
              <a:srgbClr val="000000"/>
            </a:solidFill>
            <a:miter lim="800000"/>
            <a:headEnd/>
            <a:tailEnd/>
          </a:ln>
        </p:spPr>
      </p:sp>
      <p:sp>
        <p:nvSpPr>
          <p:cNvPr id="43011" name="Rectangle 3">
            <a:extLst>
              <a:ext uri="{FF2B5EF4-FFF2-40B4-BE49-F238E27FC236}">
                <a16:creationId xmlns:a16="http://schemas.microsoft.com/office/drawing/2014/main" id="{9C93C297-5BEA-5345-90CA-5ADC9C6E22A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r>
              <a:rPr lang="en-US" altLang="en-US" sz="1800" dirty="0">
                <a:latin typeface="Times New Roman" panose="02020603050405020304" pitchFamily="18" charset="0"/>
                <a:ea typeface="ＭＳ Ｐゴシック" panose="020B0600070205080204" pitchFamily="34" charset="-128"/>
              </a:rPr>
              <a:t>To examine learning, participants performed a serial reaction time (SRT) task, pressing the key at the same location as on the screen.</a:t>
            </a:r>
          </a:p>
          <a:p>
            <a:pPr algn="just"/>
            <a:endParaRPr lang="en-US" altLang="en-US" sz="1800" dirty="0">
              <a:latin typeface="Times New Roman" panose="02020603050405020304" pitchFamily="18" charset="0"/>
              <a:ea typeface="ＭＳ Ｐゴシック" panose="020B0600070205080204" pitchFamily="34" charset="-128"/>
            </a:endParaRPr>
          </a:p>
          <a:p>
            <a:pPr algn="just"/>
            <a:r>
              <a:rPr lang="en-US" altLang="en-US" sz="1800" dirty="0">
                <a:latin typeface="Times New Roman" panose="02020603050405020304" pitchFamily="18" charset="0"/>
                <a:ea typeface="ＭＳ Ｐゴシック" panose="020B0600070205080204" pitchFamily="34" charset="-128"/>
              </a:rPr>
              <a:t>For example, during the next slide, try moving your fingers in response to the locations on the screen</a:t>
            </a:r>
          </a:p>
          <a:p>
            <a:endParaRPr lang="en-US" altLang="en-US" sz="32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40471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F39D858-04F3-6844-B661-1CA9D429A1E7}"/>
              </a:ext>
            </a:extLst>
          </p:cNvPr>
          <p:cNvSpPr>
            <a:spLocks noGrp="1" noRot="1" noChangeAspect="1" noChangeArrowheads="1"/>
          </p:cNvSpPr>
          <p:nvPr>
            <p:ph type="sldImg"/>
          </p:nvPr>
        </p:nvSpPr>
        <p:spPr>
          <a:xfrm>
            <a:off x="1143000" y="685800"/>
            <a:ext cx="4572000" cy="3429000"/>
          </a:xfrm>
          <a:solidFill>
            <a:srgbClr val="FFFFFF"/>
          </a:solidFill>
          <a:ln w="12700">
            <a:solidFill>
              <a:srgbClr val="000000"/>
            </a:solidFill>
            <a:miter lim="800000"/>
            <a:headEnd/>
            <a:tailEnd/>
          </a:ln>
        </p:spPr>
      </p:sp>
      <p:sp>
        <p:nvSpPr>
          <p:cNvPr id="47107" name="Rectangle 3">
            <a:extLst>
              <a:ext uri="{FF2B5EF4-FFF2-40B4-BE49-F238E27FC236}">
                <a16:creationId xmlns:a16="http://schemas.microsoft.com/office/drawing/2014/main" id="{94C70653-210A-D747-9D09-34C805CF4E0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sz="16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79618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18</a:t>
            </a:fld>
            <a:endParaRPr lang="en-US"/>
          </a:p>
        </p:txBody>
      </p:sp>
    </p:spTree>
    <p:extLst>
      <p:ext uri="{BB962C8B-B14F-4D97-AF65-F5344CB8AC3E}">
        <p14:creationId xmlns:p14="http://schemas.microsoft.com/office/powerpoint/2010/main" val="2698062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19</a:t>
            </a:fld>
            <a:endParaRPr lang="en-US"/>
          </a:p>
        </p:txBody>
      </p:sp>
    </p:spTree>
    <p:extLst>
      <p:ext uri="{BB962C8B-B14F-4D97-AF65-F5344CB8AC3E}">
        <p14:creationId xmlns:p14="http://schemas.microsoft.com/office/powerpoint/2010/main" val="3861618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20</a:t>
            </a:fld>
            <a:endParaRPr lang="en-US"/>
          </a:p>
        </p:txBody>
      </p:sp>
    </p:spTree>
    <p:extLst>
      <p:ext uri="{BB962C8B-B14F-4D97-AF65-F5344CB8AC3E}">
        <p14:creationId xmlns:p14="http://schemas.microsoft.com/office/powerpoint/2010/main" val="1669657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21</a:t>
            </a:fld>
            <a:endParaRPr lang="en-US"/>
          </a:p>
        </p:txBody>
      </p:sp>
    </p:spTree>
    <p:extLst>
      <p:ext uri="{BB962C8B-B14F-4D97-AF65-F5344CB8AC3E}">
        <p14:creationId xmlns:p14="http://schemas.microsoft.com/office/powerpoint/2010/main" val="793577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23</a:t>
            </a:fld>
            <a:endParaRPr lang="en-US"/>
          </a:p>
        </p:txBody>
      </p:sp>
    </p:spTree>
    <p:extLst>
      <p:ext uri="{BB962C8B-B14F-4D97-AF65-F5344CB8AC3E}">
        <p14:creationId xmlns:p14="http://schemas.microsoft.com/office/powerpoint/2010/main" val="846956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24</a:t>
            </a:fld>
            <a:endParaRPr lang="en-US"/>
          </a:p>
        </p:txBody>
      </p:sp>
    </p:spTree>
    <p:extLst>
      <p:ext uri="{BB962C8B-B14F-4D97-AF65-F5344CB8AC3E}">
        <p14:creationId xmlns:p14="http://schemas.microsoft.com/office/powerpoint/2010/main" val="3605884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25</a:t>
            </a:fld>
            <a:endParaRPr lang="en-US"/>
          </a:p>
        </p:txBody>
      </p:sp>
    </p:spTree>
    <p:extLst>
      <p:ext uri="{BB962C8B-B14F-4D97-AF65-F5344CB8AC3E}">
        <p14:creationId xmlns:p14="http://schemas.microsoft.com/office/powerpoint/2010/main" val="22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Hypothalamus: 4 F’s </a:t>
            </a:r>
          </a:p>
        </p:txBody>
      </p:sp>
      <p:sp>
        <p:nvSpPr>
          <p:cNvPr id="4" name="Slide Number Placeholder 3"/>
          <p:cNvSpPr>
            <a:spLocks noGrp="1"/>
          </p:cNvSpPr>
          <p:nvPr>
            <p:ph type="sldNum" sz="quarter" idx="5"/>
          </p:nvPr>
        </p:nvSpPr>
        <p:spPr/>
        <p:txBody>
          <a:bodyPr/>
          <a:lstStyle/>
          <a:p>
            <a:pPr>
              <a:defRPr/>
            </a:pPr>
            <a:fld id="{B582B9C6-1BED-AA48-BBAD-C5A8C380903D}" type="slidenum">
              <a:rPr lang="en-US" smtClean="0"/>
              <a:pPr>
                <a:defRPr/>
              </a:pPr>
              <a:t>2</a:t>
            </a:fld>
            <a:endParaRPr lang="en-US"/>
          </a:p>
        </p:txBody>
      </p:sp>
    </p:spTree>
    <p:extLst>
      <p:ext uri="{BB962C8B-B14F-4D97-AF65-F5344CB8AC3E}">
        <p14:creationId xmlns:p14="http://schemas.microsoft.com/office/powerpoint/2010/main" val="126308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51D04B-1D46-4738-9B20-DB2356A32E17}" type="slidenum">
              <a:rPr lang="en-US" smtClean="0"/>
              <a:t>32</a:t>
            </a:fld>
            <a:endParaRPr lang="en-US"/>
          </a:p>
        </p:txBody>
      </p:sp>
    </p:spTree>
    <p:extLst>
      <p:ext uri="{BB962C8B-B14F-4D97-AF65-F5344CB8AC3E}">
        <p14:creationId xmlns:p14="http://schemas.microsoft.com/office/powerpoint/2010/main" val="2875078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51D04B-1D46-4738-9B20-DB2356A32E17}" type="slidenum">
              <a:rPr lang="en-US" smtClean="0"/>
              <a:t>33</a:t>
            </a:fld>
            <a:endParaRPr lang="en-US"/>
          </a:p>
        </p:txBody>
      </p:sp>
    </p:spTree>
    <p:extLst>
      <p:ext uri="{BB962C8B-B14F-4D97-AF65-F5344CB8AC3E}">
        <p14:creationId xmlns:p14="http://schemas.microsoft.com/office/powerpoint/2010/main" val="3010874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3</a:t>
            </a:fld>
            <a:endParaRPr lang="en-US"/>
          </a:p>
        </p:txBody>
      </p:sp>
    </p:spTree>
    <p:extLst>
      <p:ext uri="{BB962C8B-B14F-4D97-AF65-F5344CB8AC3E}">
        <p14:creationId xmlns:p14="http://schemas.microsoft.com/office/powerpoint/2010/main" val="2627549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EARLY, rats use HIPPOCAMPAL STRATEGY. If we run it long enough, it becomes overlearned and they switch to STRIATAL strategy. </a:t>
            </a:r>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4</a:t>
            </a:fld>
            <a:endParaRPr lang="en-US"/>
          </a:p>
        </p:txBody>
      </p:sp>
    </p:spTree>
    <p:extLst>
      <p:ext uri="{BB962C8B-B14F-4D97-AF65-F5344CB8AC3E}">
        <p14:creationId xmlns:p14="http://schemas.microsoft.com/office/powerpoint/2010/main" val="95986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performance of the win-shift task requires rats to obtain the food pellet at the end of each arm without reentering arms. This requires spatial (or S-S) information processing. Performance of this task was impaired by lesions of fimbria-fornix (FF), but not by caudate nucleus (CN) or amygdala (AM) lesions. The win-stay task requires a simple association between a cue light and the arm entry response, reinforced by eating the food at the end of the lit arms. A different set of four arms is lit and baited on each daily trial. This is an instance of S-R information processing. Performance on this task was impaired by lesions of the caudate nucleus but not by lesions of fimbria-fornix or amygdala. The improved performance on this task produced by fimbria-fornix lesions is explained in Figure 5. In the conditioned cue preference (CCP) task, the rats acquire an S-</a:t>
            </a:r>
            <a:r>
              <a:rPr lang="en-US" dirty="0" err="1"/>
              <a:t>Rf</a:t>
            </a:r>
            <a:r>
              <a:rPr lang="en-US" dirty="0"/>
              <a:t> association between the light and the food reinforcer, causing the light to acquire conditioned stimulus properties. This results in a preference for the food-paired arm even when no food is present on the test trial. Performance on this task was impaired by lesions of the amygdala, but not by lesions of fimbria-fornix or caudate nucleus.</a:t>
            </a:r>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6</a:t>
            </a:fld>
            <a:endParaRPr lang="en-US"/>
          </a:p>
        </p:txBody>
      </p:sp>
    </p:spTree>
    <p:extLst>
      <p:ext uri="{BB962C8B-B14F-4D97-AF65-F5344CB8AC3E}">
        <p14:creationId xmlns:p14="http://schemas.microsoft.com/office/powerpoint/2010/main" val="1103543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performance of the win-shift task requires rats to obtain the food pellet at the end of each arm without reentering arms. This requires spatial (or S-S) information processing. Performance of this task was impaired by lesions of fimbria-fornix (FF), but not by caudate nucleus (CN) or amygdala (AM) lesions. The win-stay task requires a simple association between a cue light and the arm entry response, reinforced by eating the food at the end of the lit arms. A different set of four arms is lit and baited on each daily trial. This is an instance of S-R information processing. Performance on this task was impaired by lesions of the caudate nucleus but not by lesions of fimbria-fornix or amygdala. The improved performance on this task produced by fimbria-fornix lesions is explained in Figure 5. In the conditioned cue preference (CCP) task, the rats acquire an S-</a:t>
            </a:r>
            <a:r>
              <a:rPr lang="en-US" dirty="0" err="1"/>
              <a:t>Rf</a:t>
            </a:r>
            <a:r>
              <a:rPr lang="en-US" dirty="0"/>
              <a:t> association between the light and the food reinforcer, causing the light to acquire conditioned stimulus properties. This results in a preference for the food-paired arm even when no food is present on the test trial. Performance on this task was impaired by lesions of the amygdala, but not by lesions of fimbria-fornix or caudate nucleus.</a:t>
            </a:r>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7</a:t>
            </a:fld>
            <a:endParaRPr lang="en-US"/>
          </a:p>
        </p:txBody>
      </p:sp>
    </p:spTree>
    <p:extLst>
      <p:ext uri="{BB962C8B-B14F-4D97-AF65-F5344CB8AC3E}">
        <p14:creationId xmlns:p14="http://schemas.microsoft.com/office/powerpoint/2010/main" val="183117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performance of the win-shift task requires rats to obtain the food pellet at the end of each arm without reentering arms. This requires spatial (or S-S) information processing. Performance of this task was impaired by lesions of fimbria-fornix (FF), but not by caudate nucleus (CN) or amygdala (AM) lesions. The win-stay task requires a simple association between a cue light and the arm entry response, reinforced by eating the food at the end of the lit arms. A different set of four arms is lit and baited on each daily trial. This is an instance of S-R information processing. Performance on this task was impaired by lesions of the caudate nucleus but not by lesions of fimbria-fornix or amygdala. The improved performance on this task produced by fimbria-fornix lesions is explained in Figure 5. In the conditioned cue preference (CCP) task, the rats acquire an S-</a:t>
            </a:r>
            <a:r>
              <a:rPr lang="en-US" dirty="0" err="1"/>
              <a:t>Rf</a:t>
            </a:r>
            <a:r>
              <a:rPr lang="en-US" dirty="0"/>
              <a:t> association between the light and the food reinforcer, causing the light to acquire conditioned stimulus properties. This results in a preference for the food-paired arm even when no food is present on the test trial. Performance on this task was impaired by lesions of the amygdala, but not by lesions of fimbria-fornix or caudate nucleus.</a:t>
            </a:r>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8</a:t>
            </a:fld>
            <a:endParaRPr lang="en-US"/>
          </a:p>
        </p:txBody>
      </p:sp>
    </p:spTree>
    <p:extLst>
      <p:ext uri="{BB962C8B-B14F-4D97-AF65-F5344CB8AC3E}">
        <p14:creationId xmlns:p14="http://schemas.microsoft.com/office/powerpoint/2010/main" val="2287713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performance of the win-shift task requires rats to obtain the food pellet at the end of each arm without reentering arms. This requires spatial (or S-S) information processing. Performance of this task was impaired by lesions of fimbria-fornix (FF), but not by caudate nucleus (CN) or amygdala (AM) lesions. The win-stay task requires a simple association between a cue light and the arm entry response, reinforced by eating the food at the end of the lit arms. A different set of four arms is lit and baited on each daily trial. This is an instance of S-R information processing. Performance on this task was impaired by lesions of the caudate nucleus but not by lesions of fimbria-fornix or amygdala. The improved performance on this task produced by fimbria-fornix lesions is explained in Figure 5. In the conditioned cue preference (CCP) task, the rats acquire an S-</a:t>
            </a:r>
            <a:r>
              <a:rPr lang="en-US" dirty="0" err="1"/>
              <a:t>Rf</a:t>
            </a:r>
            <a:r>
              <a:rPr lang="en-US" dirty="0"/>
              <a:t> association between the light and the food reinforcer, causing the light to acquire conditioned stimulus properties. This results in a preference for the food-paired arm even when no food is present on the test trial. Performance on this task was impaired by lesions of the amygdala, but not by lesions of fimbria-fornix or caudate nucleus.</a:t>
            </a:r>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9</a:t>
            </a:fld>
            <a:endParaRPr lang="en-US"/>
          </a:p>
        </p:txBody>
      </p:sp>
    </p:spTree>
    <p:extLst>
      <p:ext uri="{BB962C8B-B14F-4D97-AF65-F5344CB8AC3E}">
        <p14:creationId xmlns:p14="http://schemas.microsoft.com/office/powerpoint/2010/main" val="148960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correct performance of the win-shift task requires rats to obtain the food pellet at the end of each arm without reentering arms. This requires spatial (or S-S) information processing. Performance of this task was impaired by lesions of fimbria-fornix (FF), but not by caudate nucleus (CN) or amygdala (AM) lesions. The win-stay task requires a simple association between a cue light and the arm entry response, reinforced by eating the food at the end of the lit arms. A different set of four arms is lit and baited on each daily trial. This is an instance of S-R information processing. Performance on this task was impaired by lesions of the caudate nucleus but not by lesions of fimbria-fornix or amygdala. The improved performance on this task produced by fimbria-fornix lesions is explained in Figure 5. In the conditioned cue preference (CCP) task, the rats acquire an S-</a:t>
            </a:r>
            <a:r>
              <a:rPr lang="en-US" dirty="0" err="1"/>
              <a:t>Rf</a:t>
            </a:r>
            <a:r>
              <a:rPr lang="en-US" dirty="0"/>
              <a:t> association between the light and the food reinforcer, causing the light to acquire conditioned stimulus properties. This results in a preference for the food-paired arm even when no food is present on the test trial. Performance on this task was impaired by lesions of the amygdala, but not by lesions of fimbria-fornix or caudate nucleus.</a:t>
            </a:r>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10</a:t>
            </a:fld>
            <a:endParaRPr lang="en-US"/>
          </a:p>
        </p:txBody>
      </p:sp>
    </p:spTree>
    <p:extLst>
      <p:ext uri="{BB962C8B-B14F-4D97-AF65-F5344CB8AC3E}">
        <p14:creationId xmlns:p14="http://schemas.microsoft.com/office/powerpoint/2010/main" val="300299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5F36380-C45B-DE47-9959-2198F14041F1}" type="datetimeFigureOut">
              <a:rPr lang="en-US"/>
              <a:pPr>
                <a:defRPr/>
              </a:pPr>
              <a:t>3/8/23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5E7A3E-FC28-5E42-A36A-EB19377BCE1C}" type="slidenum">
              <a:rPr lang="en-US"/>
              <a:pPr>
                <a:defRPr/>
              </a:pPr>
              <a:t>‹#›</a:t>
            </a:fld>
            <a:endParaRPr lang="en-US"/>
          </a:p>
        </p:txBody>
      </p:sp>
    </p:spTree>
    <p:extLst>
      <p:ext uri="{BB962C8B-B14F-4D97-AF65-F5344CB8AC3E}">
        <p14:creationId xmlns:p14="http://schemas.microsoft.com/office/powerpoint/2010/main" val="1818689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6C60EC-DBAF-5D47-9341-2D501F039148}" type="datetimeFigureOut">
              <a:rPr lang="en-US"/>
              <a:pPr>
                <a:defRPr/>
              </a:pPr>
              <a:t>3/8/23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C02387-E2A0-324C-B67F-562BE27B7291}" type="slidenum">
              <a:rPr lang="en-US"/>
              <a:pPr>
                <a:defRPr/>
              </a:pPr>
              <a:t>‹#›</a:t>
            </a:fld>
            <a:endParaRPr lang="en-US"/>
          </a:p>
        </p:txBody>
      </p:sp>
    </p:spTree>
    <p:extLst>
      <p:ext uri="{BB962C8B-B14F-4D97-AF65-F5344CB8AC3E}">
        <p14:creationId xmlns:p14="http://schemas.microsoft.com/office/powerpoint/2010/main" val="1414919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E10C31-1975-7343-89CE-C9187AFA0FE6}" type="datetimeFigureOut">
              <a:rPr lang="en-US"/>
              <a:pPr>
                <a:defRPr/>
              </a:pPr>
              <a:t>3/8/23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BE0517-9D85-F845-8368-0B409AE891C9}" type="slidenum">
              <a:rPr lang="en-US"/>
              <a:pPr>
                <a:defRPr/>
              </a:pPr>
              <a:t>‹#›</a:t>
            </a:fld>
            <a:endParaRPr lang="en-US"/>
          </a:p>
        </p:txBody>
      </p:sp>
    </p:spTree>
    <p:extLst>
      <p:ext uri="{BB962C8B-B14F-4D97-AF65-F5344CB8AC3E}">
        <p14:creationId xmlns:p14="http://schemas.microsoft.com/office/powerpoint/2010/main" val="101053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923A58-744E-F94F-8EA7-02032A9AA9F1}" type="datetimeFigureOut">
              <a:rPr lang="en-US"/>
              <a:pPr>
                <a:defRPr/>
              </a:pPr>
              <a:t>3/8/23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616A8C-A762-EC4C-B3F0-6DA1BD846D72}" type="slidenum">
              <a:rPr lang="en-US"/>
              <a:pPr>
                <a:defRPr/>
              </a:pPr>
              <a:t>‹#›</a:t>
            </a:fld>
            <a:endParaRPr lang="en-US"/>
          </a:p>
        </p:txBody>
      </p:sp>
    </p:spTree>
    <p:extLst>
      <p:ext uri="{BB962C8B-B14F-4D97-AF65-F5344CB8AC3E}">
        <p14:creationId xmlns:p14="http://schemas.microsoft.com/office/powerpoint/2010/main" val="302525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E9D90CE-27C3-4047-9F3B-0063A7C69DFD}" type="datetimeFigureOut">
              <a:rPr lang="en-US"/>
              <a:pPr>
                <a:defRPr/>
              </a:pPr>
              <a:t>3/8/23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EA7F46-E758-DD4D-8149-8E6ACD7AF416}" type="slidenum">
              <a:rPr lang="en-US"/>
              <a:pPr>
                <a:defRPr/>
              </a:pPr>
              <a:t>‹#›</a:t>
            </a:fld>
            <a:endParaRPr lang="en-US"/>
          </a:p>
        </p:txBody>
      </p:sp>
    </p:spTree>
    <p:extLst>
      <p:ext uri="{BB962C8B-B14F-4D97-AF65-F5344CB8AC3E}">
        <p14:creationId xmlns:p14="http://schemas.microsoft.com/office/powerpoint/2010/main" val="344921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6A34670-FC4A-2B49-BB90-C77D1596935A}" type="datetimeFigureOut">
              <a:rPr lang="en-US"/>
              <a:pPr>
                <a:defRPr/>
              </a:pPr>
              <a:t>3/8/23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5121A1-9173-0A4E-85CC-89142A257834}" type="slidenum">
              <a:rPr lang="en-US"/>
              <a:pPr>
                <a:defRPr/>
              </a:pPr>
              <a:t>‹#›</a:t>
            </a:fld>
            <a:endParaRPr lang="en-US"/>
          </a:p>
        </p:txBody>
      </p:sp>
    </p:spTree>
    <p:extLst>
      <p:ext uri="{BB962C8B-B14F-4D97-AF65-F5344CB8AC3E}">
        <p14:creationId xmlns:p14="http://schemas.microsoft.com/office/powerpoint/2010/main" val="330427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D20DF50-AD17-1F47-BD42-A4841CD88175}" type="datetimeFigureOut">
              <a:rPr lang="en-US"/>
              <a:pPr>
                <a:defRPr/>
              </a:pPr>
              <a:t>3/8/23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8953FC9-3209-CB4E-B8BD-ED0A6AE8CA31}" type="slidenum">
              <a:rPr lang="en-US"/>
              <a:pPr>
                <a:defRPr/>
              </a:pPr>
              <a:t>‹#›</a:t>
            </a:fld>
            <a:endParaRPr lang="en-US"/>
          </a:p>
        </p:txBody>
      </p:sp>
    </p:spTree>
    <p:extLst>
      <p:ext uri="{BB962C8B-B14F-4D97-AF65-F5344CB8AC3E}">
        <p14:creationId xmlns:p14="http://schemas.microsoft.com/office/powerpoint/2010/main" val="1790963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C842AA3-7468-3745-8CBC-11C1B1816AD9}" type="datetimeFigureOut">
              <a:rPr lang="en-US"/>
              <a:pPr>
                <a:defRPr/>
              </a:pPr>
              <a:t>3/8/23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9DB8CC4-6B5B-A847-B280-CE2B5D7312F4}" type="slidenum">
              <a:rPr lang="en-US"/>
              <a:pPr>
                <a:defRPr/>
              </a:pPr>
              <a:t>‹#›</a:t>
            </a:fld>
            <a:endParaRPr lang="en-US"/>
          </a:p>
        </p:txBody>
      </p:sp>
    </p:spTree>
    <p:extLst>
      <p:ext uri="{BB962C8B-B14F-4D97-AF65-F5344CB8AC3E}">
        <p14:creationId xmlns:p14="http://schemas.microsoft.com/office/powerpoint/2010/main" val="344363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F5286A3-E94C-1843-B220-E5613C04FF21}" type="datetimeFigureOut">
              <a:rPr lang="en-US"/>
              <a:pPr>
                <a:defRPr/>
              </a:pPr>
              <a:t>3/8/23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1D2F31F-1173-7247-AE63-59503A231DB3}" type="slidenum">
              <a:rPr lang="en-US"/>
              <a:pPr>
                <a:defRPr/>
              </a:pPr>
              <a:t>‹#›</a:t>
            </a:fld>
            <a:endParaRPr lang="en-US"/>
          </a:p>
        </p:txBody>
      </p:sp>
    </p:spTree>
    <p:extLst>
      <p:ext uri="{BB962C8B-B14F-4D97-AF65-F5344CB8AC3E}">
        <p14:creationId xmlns:p14="http://schemas.microsoft.com/office/powerpoint/2010/main" val="89452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BD1B6C5-172A-8441-846C-27E245AF0E7A}" type="datetimeFigureOut">
              <a:rPr lang="en-US"/>
              <a:pPr>
                <a:defRPr/>
              </a:pPr>
              <a:t>3/8/23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F2D5C9-B25D-2A4D-8037-30E8B70C8001}" type="slidenum">
              <a:rPr lang="en-US"/>
              <a:pPr>
                <a:defRPr/>
              </a:pPr>
              <a:t>‹#›</a:t>
            </a:fld>
            <a:endParaRPr lang="en-US"/>
          </a:p>
        </p:txBody>
      </p:sp>
    </p:spTree>
    <p:extLst>
      <p:ext uri="{BB962C8B-B14F-4D97-AF65-F5344CB8AC3E}">
        <p14:creationId xmlns:p14="http://schemas.microsoft.com/office/powerpoint/2010/main" val="4074129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3EA93-3CA6-0D4D-965D-3899B44C3AB1}" type="datetimeFigureOut">
              <a:rPr lang="en-US"/>
              <a:pPr>
                <a:defRPr/>
              </a:pPr>
              <a:t>3/8/23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2E526B-87B5-E040-88FB-113526925E49}" type="slidenum">
              <a:rPr lang="en-US"/>
              <a:pPr>
                <a:defRPr/>
              </a:pPr>
              <a:t>‹#›</a:t>
            </a:fld>
            <a:endParaRPr lang="en-US"/>
          </a:p>
        </p:txBody>
      </p:sp>
    </p:spTree>
    <p:extLst>
      <p:ext uri="{BB962C8B-B14F-4D97-AF65-F5344CB8AC3E}">
        <p14:creationId xmlns:p14="http://schemas.microsoft.com/office/powerpoint/2010/main" val="3452937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E9B7829E-D3A1-A642-856C-BB5E3C32DD53}" type="datetimeFigureOut">
              <a:rPr lang="en-US"/>
              <a:pPr>
                <a:defRPr/>
              </a:pPr>
              <a:t>3/8/23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87E7181-D6D5-CB4B-A94C-01717EE298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theatlantic.com/magazine/archive/2011/07/the-brain-on-trial/30852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ted.com/talks/daniel_wolpert_the_real_reason_for_brains?language=enYouTub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ChangeArrowheads="1"/>
          </p:cNvSpPr>
          <p:nvPr/>
        </p:nvSpPr>
        <p:spPr bwMode="auto">
          <a:xfrm>
            <a:off x="708025" y="2868613"/>
            <a:ext cx="77724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i="1" dirty="0">
                <a:solidFill>
                  <a:srgbClr val="FFFFFF"/>
                </a:solidFill>
              </a:rPr>
              <a:t>“I don’t really understand myself these days. I am supposed to be an average reasonable and intelligent young man. However, lately (I can’t recall when it started) I have been a victim of many unusual and irrational thoughts.</a:t>
            </a:r>
          </a:p>
        </p:txBody>
      </p:sp>
      <p:sp>
        <p:nvSpPr>
          <p:cNvPr id="5" name="Rectangle 4"/>
          <p:cNvSpPr>
            <a:spLocks noChangeArrowheads="1"/>
          </p:cNvSpPr>
          <p:nvPr/>
        </p:nvSpPr>
        <p:spPr bwMode="auto">
          <a:xfrm>
            <a:off x="708025" y="4124325"/>
            <a:ext cx="77724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i="1" dirty="0">
                <a:solidFill>
                  <a:srgbClr val="FFFFFF"/>
                </a:solidFill>
              </a:rPr>
              <a:t>It was after much thought that I decided to kill my wife, Kathy, tonight … I love her dearly, and she has been as fine a wife to me as any man could ever hope to have. I cannot rationally pinpoint any specific reason for doing this …</a:t>
            </a:r>
          </a:p>
        </p:txBody>
      </p:sp>
      <p:sp>
        <p:nvSpPr>
          <p:cNvPr id="6" name="Rectangle 5"/>
          <p:cNvSpPr>
            <a:spLocks noChangeArrowheads="1"/>
          </p:cNvSpPr>
          <p:nvPr/>
        </p:nvSpPr>
        <p:spPr bwMode="auto">
          <a:xfrm>
            <a:off x="708025" y="5334000"/>
            <a:ext cx="77724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i="1">
                <a:solidFill>
                  <a:srgbClr val="FFFFFF"/>
                </a:solidFill>
              </a:rPr>
              <a:t>I talked with a Doctor once for about two hours and tried to convey to him my fears that I felt [overcome by] overwhelming violent impulses. After one session I never saw the Doctor again, and since then I have been fighting my mental turmoil alone, and seemingly to no avail.”</a:t>
            </a:r>
          </a:p>
        </p:txBody>
      </p:sp>
      <p:sp>
        <p:nvSpPr>
          <p:cNvPr id="16388" name="Rectangle 9"/>
          <p:cNvSpPr>
            <a:spLocks noChangeArrowheads="1"/>
          </p:cNvSpPr>
          <p:nvPr/>
        </p:nvSpPr>
        <p:spPr bwMode="auto">
          <a:xfrm>
            <a:off x="708025" y="290513"/>
            <a:ext cx="7138988" cy="554037"/>
          </a:xfrm>
          <a:prstGeom prst="rect">
            <a:avLst/>
          </a:prstGeom>
          <a:noFill/>
          <a:ln w="9525">
            <a:solidFill>
              <a:srgbClr val="4F81BD"/>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a:r>
              <a:rPr lang="en-US" sz="3000">
                <a:solidFill>
                  <a:srgbClr val="FFFF00"/>
                </a:solidFill>
              </a:rPr>
              <a:t>The case of Charles Whitman </a:t>
            </a:r>
            <a:endParaRPr lang="en-US" sz="2000">
              <a:solidFill>
                <a:srgbClr val="FFFF00"/>
              </a:solidFill>
            </a:endParaRPr>
          </a:p>
        </p:txBody>
      </p:sp>
      <p:pic>
        <p:nvPicPr>
          <p:cNvPr id="1638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2763" y="984250"/>
            <a:ext cx="2312987"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3900" y="984250"/>
            <a:ext cx="1277938" cy="171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0313" y="962025"/>
            <a:ext cx="1268412" cy="173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1347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1D2BB-AA94-D442-996A-F1D1EB744326}"/>
              </a:ext>
            </a:extLst>
          </p:cNvPr>
          <p:cNvPicPr>
            <a:picLocks noChangeAspect="1"/>
          </p:cNvPicPr>
          <p:nvPr/>
        </p:nvPicPr>
        <p:blipFill>
          <a:blip r:embed="rId3"/>
          <a:stretch>
            <a:fillRect/>
          </a:stretch>
        </p:blipFill>
        <p:spPr>
          <a:xfrm>
            <a:off x="2655371" y="107950"/>
            <a:ext cx="4050030" cy="2230017"/>
          </a:xfrm>
          <a:prstGeom prst="rect">
            <a:avLst/>
          </a:prstGeom>
        </p:spPr>
      </p:pic>
      <p:grpSp>
        <p:nvGrpSpPr>
          <p:cNvPr id="7" name="Group 6">
            <a:extLst>
              <a:ext uri="{FF2B5EF4-FFF2-40B4-BE49-F238E27FC236}">
                <a16:creationId xmlns:a16="http://schemas.microsoft.com/office/drawing/2014/main" id="{731B1DA3-0EB1-0B43-9470-05E3E023E826}"/>
              </a:ext>
            </a:extLst>
          </p:cNvPr>
          <p:cNvGrpSpPr/>
          <p:nvPr/>
        </p:nvGrpSpPr>
        <p:grpSpPr>
          <a:xfrm>
            <a:off x="1516250" y="2455060"/>
            <a:ext cx="6042790" cy="4278556"/>
            <a:chOff x="860930" y="1168400"/>
            <a:chExt cx="7038470" cy="4983541"/>
          </a:xfrm>
        </p:grpSpPr>
        <p:grpSp>
          <p:nvGrpSpPr>
            <p:cNvPr id="8" name="Group 7">
              <a:extLst>
                <a:ext uri="{FF2B5EF4-FFF2-40B4-BE49-F238E27FC236}">
                  <a16:creationId xmlns:a16="http://schemas.microsoft.com/office/drawing/2014/main" id="{9E156D47-226D-6B46-B51D-D2E8C6C11D05}"/>
                </a:ext>
              </a:extLst>
            </p:cNvPr>
            <p:cNvGrpSpPr/>
            <p:nvPr/>
          </p:nvGrpSpPr>
          <p:grpSpPr>
            <a:xfrm>
              <a:off x="860930" y="1168400"/>
              <a:ext cx="7038470" cy="4970841"/>
              <a:chOff x="860930" y="1168400"/>
              <a:chExt cx="7038470" cy="4970841"/>
            </a:xfrm>
          </p:grpSpPr>
          <p:pic>
            <p:nvPicPr>
              <p:cNvPr id="11" name="Picture 10">
                <a:extLst>
                  <a:ext uri="{FF2B5EF4-FFF2-40B4-BE49-F238E27FC236}">
                    <a16:creationId xmlns:a16="http://schemas.microsoft.com/office/drawing/2014/main" id="{485CCE4C-6F12-A242-98A3-DB29553DC2DD}"/>
                  </a:ext>
                </a:extLst>
              </p:cNvPr>
              <p:cNvPicPr>
                <a:picLocks noChangeAspect="1"/>
              </p:cNvPicPr>
              <p:nvPr/>
            </p:nvPicPr>
            <p:blipFill>
              <a:blip r:embed="rId4"/>
              <a:stretch>
                <a:fillRect/>
              </a:stretch>
            </p:blipFill>
            <p:spPr>
              <a:xfrm>
                <a:off x="860930" y="1168400"/>
                <a:ext cx="7038470" cy="4965700"/>
              </a:xfrm>
              <a:prstGeom prst="rect">
                <a:avLst/>
              </a:prstGeom>
            </p:spPr>
          </p:pic>
          <p:sp>
            <p:nvSpPr>
              <p:cNvPr id="12" name="TextBox 11">
                <a:extLst>
                  <a:ext uri="{FF2B5EF4-FFF2-40B4-BE49-F238E27FC236}">
                    <a16:creationId xmlns:a16="http://schemas.microsoft.com/office/drawing/2014/main" id="{D1CA848E-43A8-304D-A2D6-D6CDF3E042EE}"/>
                  </a:ext>
                </a:extLst>
              </p:cNvPr>
              <p:cNvSpPr txBox="1"/>
              <p:nvPr/>
            </p:nvSpPr>
            <p:spPr>
              <a:xfrm>
                <a:off x="1420242" y="5816600"/>
                <a:ext cx="1934872" cy="322641"/>
              </a:xfrm>
              <a:prstGeom prst="rect">
                <a:avLst/>
              </a:prstGeom>
              <a:solidFill>
                <a:srgbClr val="FFFFFF"/>
              </a:solidFill>
            </p:spPr>
            <p:txBody>
              <a:bodyPr wrap="square" rtlCol="0">
                <a:spAutoFit/>
              </a:bodyPr>
              <a:lstStyle/>
              <a:p>
                <a:r>
                  <a:rPr lang="en-US" sz="1200" dirty="0">
                    <a:solidFill>
                      <a:srgbClr val="2A92DD"/>
                    </a:solidFill>
                  </a:rPr>
                  <a:t>Ctrl</a:t>
                </a:r>
                <a:r>
                  <a:rPr lang="en-US" sz="1200" dirty="0">
                    <a:solidFill>
                      <a:schemeClr val="tx1">
                        <a:lumMod val="65000"/>
                        <a:lumOff val="35000"/>
                      </a:schemeClr>
                    </a:solidFill>
                  </a:rPr>
                  <a:t> |</a:t>
                </a:r>
                <a:r>
                  <a:rPr lang="en-US" sz="1200" dirty="0">
                    <a:solidFill>
                      <a:srgbClr val="2A92DD"/>
                    </a:solidFill>
                  </a:rPr>
                  <a:t>HPC </a:t>
                </a:r>
                <a:r>
                  <a:rPr lang="en-US" sz="1200" dirty="0">
                    <a:solidFill>
                      <a:schemeClr val="tx1">
                        <a:lumMod val="65000"/>
                        <a:lumOff val="35000"/>
                      </a:schemeClr>
                    </a:solidFill>
                  </a:rPr>
                  <a:t>| </a:t>
                </a:r>
                <a:r>
                  <a:rPr lang="en-US" sz="1200" dirty="0" err="1">
                    <a:solidFill>
                      <a:srgbClr val="2A92DD"/>
                    </a:solidFill>
                  </a:rPr>
                  <a:t>Str</a:t>
                </a:r>
                <a:r>
                  <a:rPr lang="en-US" sz="1200" dirty="0">
                    <a:solidFill>
                      <a:srgbClr val="2A92DD"/>
                    </a:solidFill>
                  </a:rPr>
                  <a:t> </a:t>
                </a:r>
                <a:r>
                  <a:rPr lang="en-US" sz="1200" dirty="0">
                    <a:solidFill>
                      <a:schemeClr val="tx1">
                        <a:lumMod val="65000"/>
                        <a:lumOff val="35000"/>
                      </a:schemeClr>
                    </a:solidFill>
                  </a:rPr>
                  <a:t>| </a:t>
                </a:r>
                <a:r>
                  <a:rPr lang="en-US" sz="1200" dirty="0" err="1">
                    <a:solidFill>
                      <a:srgbClr val="2A92DD"/>
                    </a:solidFill>
                  </a:rPr>
                  <a:t>Amg</a:t>
                </a:r>
                <a:r>
                  <a:rPr lang="en-US" sz="1200" dirty="0">
                    <a:solidFill>
                      <a:srgbClr val="2A92DD"/>
                    </a:solidFill>
                  </a:rPr>
                  <a:t> </a:t>
                </a:r>
              </a:p>
            </p:txBody>
          </p:sp>
        </p:grpSp>
        <p:sp>
          <p:nvSpPr>
            <p:cNvPr id="9" name="TextBox 8">
              <a:extLst>
                <a:ext uri="{FF2B5EF4-FFF2-40B4-BE49-F238E27FC236}">
                  <a16:creationId xmlns:a16="http://schemas.microsoft.com/office/drawing/2014/main" id="{8B8207AF-88DF-024D-A036-F034AD3A7D45}"/>
                </a:ext>
              </a:extLst>
            </p:cNvPr>
            <p:cNvSpPr txBox="1"/>
            <p:nvPr/>
          </p:nvSpPr>
          <p:spPr>
            <a:xfrm>
              <a:off x="3745638" y="5816599"/>
              <a:ext cx="1828365" cy="322641"/>
            </a:xfrm>
            <a:prstGeom prst="rect">
              <a:avLst/>
            </a:prstGeom>
            <a:solidFill>
              <a:srgbClr val="FFFFFF"/>
            </a:solidFill>
          </p:spPr>
          <p:txBody>
            <a:bodyPr wrap="square" rtlCol="0">
              <a:spAutoFit/>
            </a:bodyPr>
            <a:lstStyle/>
            <a:p>
              <a:r>
                <a:rPr lang="en-US" sz="1200" dirty="0">
                  <a:solidFill>
                    <a:srgbClr val="2A92DD"/>
                  </a:solidFill>
                </a:rPr>
                <a:t>Ctrl</a:t>
              </a:r>
              <a:r>
                <a:rPr lang="en-US" sz="1200" dirty="0">
                  <a:solidFill>
                    <a:schemeClr val="tx1">
                      <a:lumMod val="65000"/>
                      <a:lumOff val="35000"/>
                    </a:schemeClr>
                  </a:solidFill>
                </a:rPr>
                <a:t> |</a:t>
              </a:r>
              <a:r>
                <a:rPr lang="en-US" sz="1200" dirty="0">
                  <a:solidFill>
                    <a:srgbClr val="2A92DD"/>
                  </a:solidFill>
                </a:rPr>
                <a:t>HPC </a:t>
              </a:r>
              <a:r>
                <a:rPr lang="en-US" sz="1200" dirty="0">
                  <a:solidFill>
                    <a:schemeClr val="tx1">
                      <a:lumMod val="65000"/>
                      <a:lumOff val="35000"/>
                    </a:schemeClr>
                  </a:solidFill>
                </a:rPr>
                <a:t>| </a:t>
              </a:r>
              <a:r>
                <a:rPr lang="en-US" sz="1200" dirty="0" err="1">
                  <a:solidFill>
                    <a:srgbClr val="2A92DD"/>
                  </a:solidFill>
                </a:rPr>
                <a:t>Str</a:t>
              </a:r>
              <a:r>
                <a:rPr lang="en-US" sz="1200" dirty="0">
                  <a:solidFill>
                    <a:srgbClr val="2A92DD"/>
                  </a:solidFill>
                </a:rPr>
                <a:t> </a:t>
              </a:r>
              <a:r>
                <a:rPr lang="en-US" sz="1200" dirty="0">
                  <a:solidFill>
                    <a:schemeClr val="tx1">
                      <a:lumMod val="65000"/>
                      <a:lumOff val="35000"/>
                    </a:schemeClr>
                  </a:solidFill>
                </a:rPr>
                <a:t>| </a:t>
              </a:r>
              <a:r>
                <a:rPr lang="en-US" sz="1200" dirty="0" err="1">
                  <a:solidFill>
                    <a:srgbClr val="2A92DD"/>
                  </a:solidFill>
                </a:rPr>
                <a:t>Amg</a:t>
              </a:r>
              <a:r>
                <a:rPr lang="en-US" sz="1200" dirty="0">
                  <a:solidFill>
                    <a:srgbClr val="2A92DD"/>
                  </a:solidFill>
                </a:rPr>
                <a:t> </a:t>
              </a:r>
            </a:p>
          </p:txBody>
        </p:sp>
        <p:sp>
          <p:nvSpPr>
            <p:cNvPr id="10" name="TextBox 9">
              <a:extLst>
                <a:ext uri="{FF2B5EF4-FFF2-40B4-BE49-F238E27FC236}">
                  <a16:creationId xmlns:a16="http://schemas.microsoft.com/office/drawing/2014/main" id="{0F59FFB0-8FF8-1E48-AB13-53E372EF3880}"/>
                </a:ext>
              </a:extLst>
            </p:cNvPr>
            <p:cNvSpPr txBox="1"/>
            <p:nvPr/>
          </p:nvSpPr>
          <p:spPr>
            <a:xfrm>
              <a:off x="5946777" y="5829300"/>
              <a:ext cx="1792631" cy="322641"/>
            </a:xfrm>
            <a:prstGeom prst="rect">
              <a:avLst/>
            </a:prstGeom>
            <a:solidFill>
              <a:srgbClr val="FFFFFF"/>
            </a:solidFill>
          </p:spPr>
          <p:txBody>
            <a:bodyPr wrap="square" rtlCol="0">
              <a:spAutoFit/>
            </a:bodyPr>
            <a:lstStyle/>
            <a:p>
              <a:r>
                <a:rPr lang="en-US" sz="1200" dirty="0">
                  <a:solidFill>
                    <a:srgbClr val="2A92DD"/>
                  </a:solidFill>
                </a:rPr>
                <a:t>Ctrl</a:t>
              </a:r>
              <a:r>
                <a:rPr lang="en-US" sz="1200" dirty="0">
                  <a:solidFill>
                    <a:schemeClr val="tx1">
                      <a:lumMod val="65000"/>
                      <a:lumOff val="35000"/>
                    </a:schemeClr>
                  </a:solidFill>
                </a:rPr>
                <a:t> |</a:t>
              </a:r>
              <a:r>
                <a:rPr lang="en-US" sz="1200" dirty="0">
                  <a:solidFill>
                    <a:srgbClr val="2A92DD"/>
                  </a:solidFill>
                </a:rPr>
                <a:t>HPC </a:t>
              </a:r>
              <a:r>
                <a:rPr lang="en-US" sz="1200" dirty="0">
                  <a:solidFill>
                    <a:schemeClr val="tx1">
                      <a:lumMod val="65000"/>
                      <a:lumOff val="35000"/>
                    </a:schemeClr>
                  </a:solidFill>
                </a:rPr>
                <a:t>| </a:t>
              </a:r>
              <a:r>
                <a:rPr lang="en-US" sz="1200" dirty="0" err="1">
                  <a:solidFill>
                    <a:srgbClr val="2A92DD"/>
                  </a:solidFill>
                </a:rPr>
                <a:t>Str</a:t>
              </a:r>
              <a:r>
                <a:rPr lang="en-US" sz="1200" dirty="0">
                  <a:solidFill>
                    <a:srgbClr val="2A92DD"/>
                  </a:solidFill>
                </a:rPr>
                <a:t> </a:t>
              </a:r>
              <a:r>
                <a:rPr lang="en-US" sz="1200" dirty="0">
                  <a:solidFill>
                    <a:schemeClr val="tx1">
                      <a:lumMod val="65000"/>
                      <a:lumOff val="35000"/>
                    </a:schemeClr>
                  </a:solidFill>
                </a:rPr>
                <a:t>| </a:t>
              </a:r>
              <a:r>
                <a:rPr lang="en-US" sz="1200" dirty="0" err="1">
                  <a:solidFill>
                    <a:srgbClr val="2A92DD"/>
                  </a:solidFill>
                </a:rPr>
                <a:t>Amg</a:t>
              </a:r>
              <a:r>
                <a:rPr lang="en-US" sz="1200" dirty="0">
                  <a:solidFill>
                    <a:srgbClr val="2A92DD"/>
                  </a:solidFill>
                </a:rPr>
                <a:t> </a:t>
              </a:r>
            </a:p>
          </p:txBody>
        </p:sp>
      </p:grpSp>
      <p:pic>
        <p:nvPicPr>
          <p:cNvPr id="2" name="Picture 1">
            <a:extLst>
              <a:ext uri="{FF2B5EF4-FFF2-40B4-BE49-F238E27FC236}">
                <a16:creationId xmlns:a16="http://schemas.microsoft.com/office/drawing/2014/main" id="{CFC50AF7-422D-BD41-B253-5293397212CE}"/>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457104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7AAE1C3-E53F-D64D-8323-D8928EABDF5C}"/>
              </a:ext>
            </a:extLst>
          </p:cNvPr>
          <p:cNvSpPr>
            <a:spLocks noGrp="1" noChangeArrowheads="1"/>
          </p:cNvSpPr>
          <p:nvPr>
            <p:ph type="title"/>
          </p:nvPr>
        </p:nvSpPr>
        <p:spPr>
          <a:xfrm>
            <a:off x="677332" y="221827"/>
            <a:ext cx="7789333" cy="1016000"/>
          </a:xfrm>
        </p:spPr>
        <p:txBody>
          <a:bodyPr anchor="t"/>
          <a:lstStyle/>
          <a:p>
            <a:pPr eaLnBrk="1" hangingPunct="1"/>
            <a:r>
              <a:rPr lang="en-US" altLang="en-US" dirty="0">
                <a:solidFill>
                  <a:schemeClr val="bg1"/>
                </a:solidFill>
                <a:ea typeface="ヒラギノ角ゴ Pro W3" panose="020B0300000000000000" pitchFamily="34" charset="-128"/>
              </a:rPr>
              <a:t>Procedural Memory</a:t>
            </a:r>
            <a:br>
              <a:rPr lang="en-US" altLang="en-US" dirty="0">
                <a:solidFill>
                  <a:schemeClr val="bg1"/>
                </a:solidFill>
                <a:ea typeface="ヒラギノ角ゴ Pro W3" panose="020B0300000000000000" pitchFamily="34" charset="-128"/>
              </a:rPr>
            </a:br>
            <a:br>
              <a:rPr lang="en-US" altLang="en-US" dirty="0">
                <a:solidFill>
                  <a:schemeClr val="bg1"/>
                </a:solidFill>
                <a:ea typeface="ヒラギノ角ゴ Pro W3" panose="020B0300000000000000" pitchFamily="34" charset="-128"/>
              </a:rPr>
            </a:br>
            <a:endParaRPr lang="en-US" altLang="en-US" dirty="0">
              <a:solidFill>
                <a:schemeClr val="bg1"/>
              </a:solidFill>
              <a:ea typeface="ヒラギノ角ゴ Pro W3" panose="020B0300000000000000" pitchFamily="34" charset="-128"/>
            </a:endParaRPr>
          </a:p>
        </p:txBody>
      </p:sp>
      <p:sp>
        <p:nvSpPr>
          <p:cNvPr id="20483" name="Rectangle 3">
            <a:extLst>
              <a:ext uri="{FF2B5EF4-FFF2-40B4-BE49-F238E27FC236}">
                <a16:creationId xmlns:a16="http://schemas.microsoft.com/office/drawing/2014/main" id="{70A1099B-B5B4-D44A-988E-6AB7F1F74540}"/>
              </a:ext>
            </a:extLst>
          </p:cNvPr>
          <p:cNvSpPr>
            <a:spLocks noGrp="1" noChangeArrowheads="1"/>
          </p:cNvSpPr>
          <p:nvPr>
            <p:ph idx="1"/>
          </p:nvPr>
        </p:nvSpPr>
        <p:spPr>
          <a:xfrm>
            <a:off x="677332" y="1237827"/>
            <a:ext cx="7789333" cy="3657600"/>
          </a:xfrm>
          <a:ln w="25400"/>
        </p:spPr>
        <p:txBody>
          <a:bodyPr>
            <a:noAutofit/>
          </a:bodyPr>
          <a:lstStyle/>
          <a:p>
            <a:pPr eaLnBrk="1" hangingPunct="1">
              <a:lnSpc>
                <a:spcPct val="110000"/>
              </a:lnSpc>
            </a:pPr>
            <a:r>
              <a:rPr lang="en-US" altLang="en-US" sz="2200" dirty="0">
                <a:solidFill>
                  <a:schemeClr val="bg1"/>
                </a:solidFill>
                <a:ea typeface="ヒラギノ角ゴ Pro W3" panose="020B0300000000000000" pitchFamily="34" charset="-128"/>
              </a:rPr>
              <a:t>The Striatum is important for the acquisition of specific Stimulus-Response associations.</a:t>
            </a:r>
            <a:br>
              <a:rPr lang="en-US" altLang="en-US" sz="2200" dirty="0">
                <a:solidFill>
                  <a:schemeClr val="bg1"/>
                </a:solidFill>
                <a:ea typeface="ヒラギノ角ゴ Pro W3" panose="020B0300000000000000" pitchFamily="34" charset="-128"/>
              </a:rPr>
            </a:br>
            <a:endParaRPr lang="en-US" altLang="en-US" sz="2200" dirty="0">
              <a:solidFill>
                <a:schemeClr val="bg1"/>
              </a:solidFill>
              <a:ea typeface="ヒラギノ角ゴ Pro W3" panose="020B0300000000000000" pitchFamily="34" charset="-128"/>
            </a:endParaRPr>
          </a:p>
          <a:p>
            <a:pPr eaLnBrk="1" hangingPunct="1">
              <a:lnSpc>
                <a:spcPct val="110000"/>
              </a:lnSpc>
            </a:pPr>
            <a:endParaRPr lang="en-US" altLang="en-US" sz="2200" dirty="0">
              <a:solidFill>
                <a:schemeClr val="bg1"/>
              </a:solidFill>
              <a:ea typeface="ヒラギノ角ゴ Pro W3" panose="020B0300000000000000" pitchFamily="34" charset="-128"/>
            </a:endParaRPr>
          </a:p>
          <a:p>
            <a:pPr eaLnBrk="1" hangingPunct="1">
              <a:lnSpc>
                <a:spcPct val="110000"/>
              </a:lnSpc>
            </a:pPr>
            <a:r>
              <a:rPr lang="en-US" altLang="en-US" sz="2200" dirty="0">
                <a:solidFill>
                  <a:schemeClr val="bg1"/>
                </a:solidFill>
                <a:ea typeface="ヒラギノ角ゴ Pro W3" panose="020B0300000000000000" pitchFamily="34" charset="-128"/>
              </a:rPr>
              <a:t>This is on contrast to the Hippocampus system, which is important for the acquisition of stimulus-stimulus associations.</a:t>
            </a:r>
            <a:br>
              <a:rPr lang="en-US" altLang="en-US" sz="2200" dirty="0">
                <a:solidFill>
                  <a:schemeClr val="bg1"/>
                </a:solidFill>
                <a:ea typeface="ヒラギノ角ゴ Pro W3" panose="020B0300000000000000" pitchFamily="34" charset="-128"/>
              </a:rPr>
            </a:br>
            <a:endParaRPr lang="en-US" altLang="en-US" sz="2200" dirty="0">
              <a:solidFill>
                <a:schemeClr val="bg1"/>
              </a:solidFill>
              <a:ea typeface="ヒラギノ角ゴ Pro W3" panose="020B0300000000000000" pitchFamily="34" charset="-128"/>
            </a:endParaRPr>
          </a:p>
          <a:p>
            <a:pPr eaLnBrk="1" hangingPunct="1">
              <a:lnSpc>
                <a:spcPct val="110000"/>
              </a:lnSpc>
            </a:pPr>
            <a:endParaRPr lang="en-US" altLang="en-US" sz="2200" dirty="0">
              <a:solidFill>
                <a:schemeClr val="bg1"/>
              </a:solidFill>
              <a:ea typeface="ヒラギノ角ゴ Pro W3" panose="020B0300000000000000" pitchFamily="34" charset="-128"/>
            </a:endParaRPr>
          </a:p>
          <a:p>
            <a:pPr eaLnBrk="1" hangingPunct="1">
              <a:lnSpc>
                <a:spcPct val="110000"/>
              </a:lnSpc>
            </a:pPr>
            <a:r>
              <a:rPr lang="en-US" altLang="en-US" sz="2200" dirty="0">
                <a:solidFill>
                  <a:schemeClr val="bg1"/>
                </a:solidFill>
                <a:ea typeface="ヒラギノ角ゴ Pro W3" panose="020B0300000000000000" pitchFamily="34" charset="-128"/>
              </a:rPr>
              <a:t>The speed of learning differs across systems:</a:t>
            </a:r>
            <a:br>
              <a:rPr lang="en-US" altLang="en-US" sz="2200" dirty="0">
                <a:solidFill>
                  <a:schemeClr val="bg1"/>
                </a:solidFill>
                <a:ea typeface="ヒラギノ角ゴ Pro W3" panose="020B0300000000000000" pitchFamily="34" charset="-128"/>
              </a:rPr>
            </a:br>
            <a:r>
              <a:rPr lang="en-US" altLang="en-US" sz="2200" dirty="0">
                <a:solidFill>
                  <a:schemeClr val="bg1"/>
                </a:solidFill>
                <a:ea typeface="ヒラギノ角ゴ Pro W3" panose="020B0300000000000000" pitchFamily="34" charset="-128"/>
              </a:rPr>
              <a:t> (Hippocampus fast; Striatal system slow)</a:t>
            </a:r>
          </a:p>
          <a:p>
            <a:pPr eaLnBrk="1" hangingPunct="1">
              <a:lnSpc>
                <a:spcPct val="110000"/>
              </a:lnSpc>
            </a:pPr>
            <a:endParaRPr lang="en-US" altLang="en-US" sz="2200" dirty="0">
              <a:solidFill>
                <a:schemeClr val="bg1"/>
              </a:solidFill>
              <a:ea typeface="ヒラギノ角ゴ Pro W3" panose="020B0300000000000000" pitchFamily="34" charset="-128"/>
            </a:endParaRPr>
          </a:p>
          <a:p>
            <a:pPr eaLnBrk="1" hangingPunct="1">
              <a:lnSpc>
                <a:spcPct val="110000"/>
              </a:lnSpc>
            </a:pPr>
            <a:r>
              <a:rPr lang="en-US" altLang="en-US" sz="2200" dirty="0">
                <a:solidFill>
                  <a:schemeClr val="bg1"/>
                </a:solidFill>
                <a:ea typeface="ヒラギノ角ゴ Pro W3" panose="020B0300000000000000" pitchFamily="34" charset="-128"/>
              </a:rPr>
              <a:t>Episodic and motor learning have different flexibilities: (Hippocampus flexible; Striatal system not flexible)</a:t>
            </a:r>
          </a:p>
        </p:txBody>
      </p:sp>
    </p:spTree>
    <p:extLst>
      <p:ext uri="{BB962C8B-B14F-4D97-AF65-F5344CB8AC3E}">
        <p14:creationId xmlns:p14="http://schemas.microsoft.com/office/powerpoint/2010/main" val="2379957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DA8A89-533E-D241-9F4F-50C81EEFCDD7}"/>
              </a:ext>
            </a:extLst>
          </p:cNvPr>
          <p:cNvSpPr/>
          <p:nvPr/>
        </p:nvSpPr>
        <p:spPr>
          <a:xfrm>
            <a:off x="2200940" y="5246340"/>
            <a:ext cx="4572000" cy="1200329"/>
          </a:xfrm>
          <a:prstGeom prst="rect">
            <a:avLst/>
          </a:prstGeom>
        </p:spPr>
        <p:txBody>
          <a:bodyPr>
            <a:spAutoFit/>
          </a:bodyPr>
          <a:lstStyle/>
          <a:p>
            <a:r>
              <a:rPr lang="en-US" dirty="0">
                <a:solidFill>
                  <a:schemeClr val="bg1"/>
                </a:solidFill>
              </a:rPr>
              <a:t>Motor Memory and Expectations: 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=Xnk4seEHmgw</a:t>
            </a:r>
          </a:p>
        </p:txBody>
      </p:sp>
      <p:pic>
        <p:nvPicPr>
          <p:cNvPr id="5" name="Picture 4">
            <a:extLst>
              <a:ext uri="{FF2B5EF4-FFF2-40B4-BE49-F238E27FC236}">
                <a16:creationId xmlns:a16="http://schemas.microsoft.com/office/drawing/2014/main" id="{1C367631-D640-1845-8A59-4C04704ED235}"/>
              </a:ext>
            </a:extLst>
          </p:cNvPr>
          <p:cNvPicPr>
            <a:picLocks noChangeAspect="1"/>
          </p:cNvPicPr>
          <p:nvPr/>
        </p:nvPicPr>
        <p:blipFill>
          <a:blip r:embed="rId3"/>
          <a:stretch>
            <a:fillRect/>
          </a:stretch>
        </p:blipFill>
        <p:spPr>
          <a:xfrm>
            <a:off x="422940" y="377456"/>
            <a:ext cx="8128000" cy="4572000"/>
          </a:xfrm>
          <a:prstGeom prst="rect">
            <a:avLst/>
          </a:prstGeom>
        </p:spPr>
      </p:pic>
    </p:spTree>
    <p:extLst>
      <p:ext uri="{BB962C8B-B14F-4D97-AF65-F5344CB8AC3E}">
        <p14:creationId xmlns:p14="http://schemas.microsoft.com/office/powerpoint/2010/main" val="118615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4">
            <a:extLst>
              <a:ext uri="{FF2B5EF4-FFF2-40B4-BE49-F238E27FC236}">
                <a16:creationId xmlns:a16="http://schemas.microsoft.com/office/drawing/2014/main" id="{14535431-4778-954A-BBE3-74570F98B364}"/>
              </a:ext>
            </a:extLst>
          </p:cNvPr>
          <p:cNvSpPr>
            <a:spLocks noChangeArrowheads="1"/>
          </p:cNvSpPr>
          <p:nvPr/>
        </p:nvSpPr>
        <p:spPr bwMode="auto">
          <a:xfrm>
            <a:off x="828605" y="1246803"/>
            <a:ext cx="778933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defTabSz="1033463">
              <a:defRPr sz="2400">
                <a:solidFill>
                  <a:schemeClr val="accent2"/>
                </a:solidFill>
                <a:latin typeface="Times" pitchFamily="2" charset="0"/>
                <a:ea typeface="ヒラギノ角ゴ Pro W3" panose="020B0300000000000000" pitchFamily="34" charset="-128"/>
              </a:defRPr>
            </a:lvl1pPr>
            <a:lvl2pPr marL="37931725" indent="-37474525" defTabSz="1033463">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pPr algn="ctr">
              <a:lnSpc>
                <a:spcPct val="85000"/>
              </a:lnSpc>
            </a:pPr>
            <a:r>
              <a:rPr lang="en-US" altLang="en-US" sz="3644" b="1" dirty="0">
                <a:solidFill>
                  <a:schemeClr val="tx2"/>
                </a:solidFill>
                <a:latin typeface="Helvetica" pitchFamily="2" charset="0"/>
              </a:rPr>
              <a:t>An fMRI Study of the role of the</a:t>
            </a:r>
            <a:br>
              <a:rPr lang="en-US" altLang="en-US" sz="3644" b="1" dirty="0">
                <a:solidFill>
                  <a:schemeClr val="tx2"/>
                </a:solidFill>
                <a:latin typeface="Helvetica" pitchFamily="2" charset="0"/>
              </a:rPr>
            </a:br>
            <a:r>
              <a:rPr lang="en-US" altLang="en-US" sz="3644" b="1" dirty="0">
                <a:solidFill>
                  <a:schemeClr val="tx2"/>
                </a:solidFill>
                <a:latin typeface="Helvetica" pitchFamily="2" charset="0"/>
              </a:rPr>
              <a:t>medial temporal lobe</a:t>
            </a:r>
            <a:br>
              <a:rPr lang="en-US" altLang="en-US" sz="3644" b="1" dirty="0">
                <a:solidFill>
                  <a:schemeClr val="tx2"/>
                </a:solidFill>
                <a:latin typeface="Helvetica" pitchFamily="2" charset="0"/>
              </a:rPr>
            </a:br>
            <a:r>
              <a:rPr lang="en-US" altLang="en-US" sz="3644" b="1" dirty="0">
                <a:solidFill>
                  <a:schemeClr val="tx2"/>
                </a:solidFill>
                <a:latin typeface="Helvetica" pitchFamily="2" charset="0"/>
              </a:rPr>
              <a:t>in implicit and explicit </a:t>
            </a:r>
            <a:br>
              <a:rPr lang="en-US" altLang="en-US" sz="3644" b="1" dirty="0">
                <a:solidFill>
                  <a:schemeClr val="tx2"/>
                </a:solidFill>
                <a:latin typeface="Helvetica" pitchFamily="2" charset="0"/>
              </a:rPr>
            </a:br>
            <a:r>
              <a:rPr lang="en-US" altLang="en-US" sz="3644" b="1" dirty="0">
                <a:solidFill>
                  <a:schemeClr val="tx2"/>
                </a:solidFill>
                <a:latin typeface="Helvetica" pitchFamily="2" charset="0"/>
              </a:rPr>
              <a:t>sequence learning</a:t>
            </a:r>
            <a:br>
              <a:rPr lang="en-US" altLang="en-US" sz="3644" b="1" dirty="0">
                <a:solidFill>
                  <a:schemeClr val="tx2"/>
                </a:solidFill>
                <a:latin typeface="Helvetica" pitchFamily="2" charset="0"/>
              </a:rPr>
            </a:br>
            <a:endParaRPr lang="en-US" altLang="en-US" sz="3644" b="1" dirty="0">
              <a:solidFill>
                <a:schemeClr val="tx2"/>
              </a:solidFill>
              <a:latin typeface="Helvetica" pitchFamily="2" charset="0"/>
            </a:endParaRPr>
          </a:p>
        </p:txBody>
      </p:sp>
      <p:sp>
        <p:nvSpPr>
          <p:cNvPr id="40963" name="Text Box 8">
            <a:extLst>
              <a:ext uri="{FF2B5EF4-FFF2-40B4-BE49-F238E27FC236}">
                <a16:creationId xmlns:a16="http://schemas.microsoft.com/office/drawing/2014/main" id="{FDD5D389-2DBD-A246-B143-4CDF915806E9}"/>
              </a:ext>
            </a:extLst>
          </p:cNvPr>
          <p:cNvSpPr txBox="1">
            <a:spLocks noChangeArrowheads="1"/>
          </p:cNvSpPr>
          <p:nvPr/>
        </p:nvSpPr>
        <p:spPr bwMode="auto">
          <a:xfrm>
            <a:off x="1902178" y="2022123"/>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0964" name="Rectangle 9">
            <a:extLst>
              <a:ext uri="{FF2B5EF4-FFF2-40B4-BE49-F238E27FC236}">
                <a16:creationId xmlns:a16="http://schemas.microsoft.com/office/drawing/2014/main" id="{8363FA6A-ABDB-DE41-BF36-A82A6D0CB2C7}"/>
              </a:ext>
            </a:extLst>
          </p:cNvPr>
          <p:cNvSpPr>
            <a:spLocks noChangeArrowheads="1"/>
          </p:cNvSpPr>
          <p:nvPr/>
        </p:nvSpPr>
        <p:spPr bwMode="auto">
          <a:xfrm>
            <a:off x="681003" y="6019518"/>
            <a:ext cx="7655277"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pPr algn="ctr">
              <a:lnSpc>
                <a:spcPct val="100000"/>
              </a:lnSpc>
            </a:pPr>
            <a:r>
              <a:rPr lang="en-US" altLang="en-US" sz="2133" b="1" dirty="0" err="1">
                <a:solidFill>
                  <a:schemeClr val="tx2"/>
                </a:solidFill>
                <a:latin typeface="Arial" panose="020B0604020202020204" pitchFamily="34" charset="0"/>
              </a:rPr>
              <a:t>Schendan</a:t>
            </a:r>
            <a:r>
              <a:rPr lang="en-US" altLang="en-US" sz="2133" b="1" dirty="0">
                <a:solidFill>
                  <a:schemeClr val="tx2"/>
                </a:solidFill>
                <a:latin typeface="Arial" panose="020B0604020202020204" pitchFamily="34" charset="0"/>
              </a:rPr>
              <a:t>, </a:t>
            </a:r>
            <a:r>
              <a:rPr lang="en-US" altLang="en-US" sz="2133" b="1" dirty="0" err="1">
                <a:solidFill>
                  <a:schemeClr val="tx2"/>
                </a:solidFill>
                <a:latin typeface="Arial" panose="020B0604020202020204" pitchFamily="34" charset="0"/>
              </a:rPr>
              <a:t>Searl</a:t>
            </a:r>
            <a:r>
              <a:rPr lang="en-US" altLang="en-US" sz="2133" b="1" dirty="0">
                <a:solidFill>
                  <a:schemeClr val="tx2"/>
                </a:solidFill>
                <a:latin typeface="Arial" panose="020B0604020202020204" pitchFamily="34" charset="0"/>
              </a:rPr>
              <a:t>, Melrose,  Stern, Neuron, 2003</a:t>
            </a:r>
            <a:endParaRPr lang="en-US" altLang="en-US" sz="2489"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621889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ext Box 2">
            <a:extLst>
              <a:ext uri="{FF2B5EF4-FFF2-40B4-BE49-F238E27FC236}">
                <a16:creationId xmlns:a16="http://schemas.microsoft.com/office/drawing/2014/main" id="{7F645275-B9D1-1945-A7EE-FB168386B40B}"/>
              </a:ext>
            </a:extLst>
          </p:cNvPr>
          <p:cNvSpPr txBox="1">
            <a:spLocks noChangeArrowheads="1"/>
          </p:cNvSpPr>
          <p:nvPr/>
        </p:nvSpPr>
        <p:spPr bwMode="auto">
          <a:xfrm>
            <a:off x="3479800" y="584200"/>
            <a:ext cx="2235200" cy="5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lIns="81270" tIns="40635" rIns="81270" bIns="40635">
            <a:spAutoFit/>
          </a:bodyP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pPr algn="ctr">
              <a:lnSpc>
                <a:spcPct val="100000"/>
              </a:lnSpc>
            </a:pPr>
            <a:r>
              <a:rPr lang="en-US" altLang="en-US" sz="2844" b="1">
                <a:solidFill>
                  <a:srgbClr val="FF0000"/>
                </a:solidFill>
                <a:latin typeface="Helvetica" pitchFamily="2" charset="0"/>
              </a:rPr>
              <a:t>SRT Task</a:t>
            </a:r>
          </a:p>
        </p:txBody>
      </p:sp>
      <p:sp>
        <p:nvSpPr>
          <p:cNvPr id="41987" name="Rectangle 3">
            <a:extLst>
              <a:ext uri="{FF2B5EF4-FFF2-40B4-BE49-F238E27FC236}">
                <a16:creationId xmlns:a16="http://schemas.microsoft.com/office/drawing/2014/main" id="{24F34EB7-C697-1540-ADAE-63A9EC11433C}"/>
              </a:ext>
            </a:extLst>
          </p:cNvPr>
          <p:cNvSpPr>
            <a:spLocks noChangeArrowheads="1"/>
          </p:cNvSpPr>
          <p:nvPr/>
        </p:nvSpPr>
        <p:spPr bwMode="auto">
          <a:xfrm>
            <a:off x="3429000" y="2683933"/>
            <a:ext cx="2743200" cy="1151467"/>
          </a:xfrm>
          <a:prstGeom prst="rect">
            <a:avLst/>
          </a:prstGeom>
          <a:noFill/>
          <a:ln w="28575"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1988" name="Line 4">
            <a:extLst>
              <a:ext uri="{FF2B5EF4-FFF2-40B4-BE49-F238E27FC236}">
                <a16:creationId xmlns:a16="http://schemas.microsoft.com/office/drawing/2014/main" id="{67A9CA58-2158-3C4F-8EEF-2748985F11CD}"/>
              </a:ext>
            </a:extLst>
          </p:cNvPr>
          <p:cNvSpPr>
            <a:spLocks noChangeShapeType="1"/>
          </p:cNvSpPr>
          <p:nvPr/>
        </p:nvSpPr>
        <p:spPr bwMode="auto">
          <a:xfrm>
            <a:off x="5486400" y="1401234"/>
            <a:ext cx="1405467" cy="1213556"/>
          </a:xfrm>
          <a:prstGeom prst="line">
            <a:avLst/>
          </a:prstGeom>
          <a:noFill/>
          <a:ln w="381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sz="2133"/>
          </a:p>
        </p:txBody>
      </p:sp>
      <p:sp>
        <p:nvSpPr>
          <p:cNvPr id="41989" name="Text Box 5">
            <a:extLst>
              <a:ext uri="{FF2B5EF4-FFF2-40B4-BE49-F238E27FC236}">
                <a16:creationId xmlns:a16="http://schemas.microsoft.com/office/drawing/2014/main" id="{ED9531DC-BAB4-DC45-9366-4A03867F592D}"/>
              </a:ext>
            </a:extLst>
          </p:cNvPr>
          <p:cNvSpPr txBox="1">
            <a:spLocks noChangeArrowheads="1"/>
          </p:cNvSpPr>
          <p:nvPr/>
        </p:nvSpPr>
        <p:spPr bwMode="auto">
          <a:xfrm>
            <a:off x="5637389" y="1202267"/>
            <a:ext cx="641522" cy="338554"/>
          </a:xfrm>
          <a:prstGeom prst="rect">
            <a:avLst/>
          </a:prstGeom>
          <a:noFill/>
          <a:ln w="12700"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pPr>
              <a:lnSpc>
                <a:spcPct val="100000"/>
              </a:lnSpc>
            </a:pPr>
            <a:r>
              <a:rPr lang="en-US" altLang="en-US" sz="1600">
                <a:solidFill>
                  <a:schemeClr val="tx1"/>
                </a:solidFill>
                <a:latin typeface="Palatino" pitchFamily="2" charset="77"/>
              </a:rPr>
              <a:t>msec</a:t>
            </a:r>
          </a:p>
        </p:txBody>
      </p:sp>
      <p:sp>
        <p:nvSpPr>
          <p:cNvPr id="41990" name="Text Box 6">
            <a:extLst>
              <a:ext uri="{FF2B5EF4-FFF2-40B4-BE49-F238E27FC236}">
                <a16:creationId xmlns:a16="http://schemas.microsoft.com/office/drawing/2014/main" id="{C90E309B-B6E4-5944-BBC5-E23E004D9691}"/>
              </a:ext>
            </a:extLst>
          </p:cNvPr>
          <p:cNvSpPr txBox="1">
            <a:spLocks noChangeArrowheads="1"/>
          </p:cNvSpPr>
          <p:nvPr/>
        </p:nvSpPr>
        <p:spPr bwMode="auto">
          <a:xfrm>
            <a:off x="6678790" y="2079978"/>
            <a:ext cx="595035" cy="338554"/>
          </a:xfrm>
          <a:prstGeom prst="rect">
            <a:avLst/>
          </a:prstGeom>
          <a:noFill/>
          <a:ln w="12700"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pPr>
              <a:lnSpc>
                <a:spcPct val="100000"/>
              </a:lnSpc>
            </a:pPr>
            <a:r>
              <a:rPr lang="en-US" altLang="en-US" sz="1600">
                <a:solidFill>
                  <a:schemeClr val="tx1"/>
                </a:solidFill>
                <a:latin typeface="Palatino" pitchFamily="2" charset="77"/>
              </a:rPr>
              <a:t>2500</a:t>
            </a:r>
          </a:p>
        </p:txBody>
      </p:sp>
      <p:sp>
        <p:nvSpPr>
          <p:cNvPr id="41991" name="Text Box 7">
            <a:extLst>
              <a:ext uri="{FF2B5EF4-FFF2-40B4-BE49-F238E27FC236}">
                <a16:creationId xmlns:a16="http://schemas.microsoft.com/office/drawing/2014/main" id="{D07DE565-DBC6-A047-8DEA-5047167BBE89}"/>
              </a:ext>
            </a:extLst>
          </p:cNvPr>
          <p:cNvSpPr txBox="1">
            <a:spLocks noChangeArrowheads="1"/>
          </p:cNvSpPr>
          <p:nvPr/>
        </p:nvSpPr>
        <p:spPr bwMode="auto">
          <a:xfrm>
            <a:off x="6169378" y="1615723"/>
            <a:ext cx="595035" cy="338554"/>
          </a:xfrm>
          <a:prstGeom prst="rect">
            <a:avLst/>
          </a:prstGeom>
          <a:noFill/>
          <a:ln w="12700"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pPr>
              <a:lnSpc>
                <a:spcPct val="100000"/>
              </a:lnSpc>
            </a:pPr>
            <a:r>
              <a:rPr lang="en-US" altLang="en-US" sz="1600">
                <a:solidFill>
                  <a:schemeClr val="tx1"/>
                </a:solidFill>
                <a:latin typeface="Palatino" pitchFamily="2" charset="77"/>
              </a:rPr>
              <a:t>1000</a:t>
            </a:r>
          </a:p>
        </p:txBody>
      </p:sp>
      <p:sp>
        <p:nvSpPr>
          <p:cNvPr id="41992" name="Freeform 8">
            <a:extLst>
              <a:ext uri="{FF2B5EF4-FFF2-40B4-BE49-F238E27FC236}">
                <a16:creationId xmlns:a16="http://schemas.microsoft.com/office/drawing/2014/main" id="{249DFE13-BAA8-AD49-AD59-CFF310F71A45}"/>
              </a:ext>
            </a:extLst>
          </p:cNvPr>
          <p:cNvSpPr>
            <a:spLocks/>
          </p:cNvSpPr>
          <p:nvPr/>
        </p:nvSpPr>
        <p:spPr bwMode="auto">
          <a:xfrm>
            <a:off x="3532012" y="4157133"/>
            <a:ext cx="2002366" cy="2061634"/>
          </a:xfrm>
          <a:custGeom>
            <a:avLst/>
            <a:gdLst>
              <a:gd name="T0" fmla="*/ 2147483647 w 989"/>
              <a:gd name="T1" fmla="*/ 2147483647 h 1265"/>
              <a:gd name="T2" fmla="*/ 2147483647 w 989"/>
              <a:gd name="T3" fmla="*/ 2147483647 h 1265"/>
              <a:gd name="T4" fmla="*/ 2147483647 w 989"/>
              <a:gd name="T5" fmla="*/ 2147483647 h 1265"/>
              <a:gd name="T6" fmla="*/ 2147483647 w 989"/>
              <a:gd name="T7" fmla="*/ 2147483647 h 1265"/>
              <a:gd name="T8" fmla="*/ 2147483647 w 989"/>
              <a:gd name="T9" fmla="*/ 2147483647 h 1265"/>
              <a:gd name="T10" fmla="*/ 2147483647 w 989"/>
              <a:gd name="T11" fmla="*/ 2147483647 h 1265"/>
              <a:gd name="T12" fmla="*/ 2147483647 w 989"/>
              <a:gd name="T13" fmla="*/ 2147483647 h 1265"/>
              <a:gd name="T14" fmla="*/ 2147483647 w 989"/>
              <a:gd name="T15" fmla="*/ 2147483647 h 1265"/>
              <a:gd name="T16" fmla="*/ 2147483647 w 989"/>
              <a:gd name="T17" fmla="*/ 2147483647 h 1265"/>
              <a:gd name="T18" fmla="*/ 2147483647 w 989"/>
              <a:gd name="T19" fmla="*/ 2147483647 h 1265"/>
              <a:gd name="T20" fmla="*/ 2147483647 w 989"/>
              <a:gd name="T21" fmla="*/ 2147483647 h 1265"/>
              <a:gd name="T22" fmla="*/ 2147483647 w 989"/>
              <a:gd name="T23" fmla="*/ 2147483647 h 1265"/>
              <a:gd name="T24" fmla="*/ 2147483647 w 989"/>
              <a:gd name="T25" fmla="*/ 2147483647 h 1265"/>
              <a:gd name="T26" fmla="*/ 2147483647 w 989"/>
              <a:gd name="T27" fmla="*/ 2147483647 h 1265"/>
              <a:gd name="T28" fmla="*/ 2147483647 w 989"/>
              <a:gd name="T29" fmla="*/ 2147483647 h 1265"/>
              <a:gd name="T30" fmla="*/ 2147483647 w 989"/>
              <a:gd name="T31" fmla="*/ 2147483647 h 1265"/>
              <a:gd name="T32" fmla="*/ 2147483647 w 989"/>
              <a:gd name="T33" fmla="*/ 2147483647 h 1265"/>
              <a:gd name="T34" fmla="*/ 2147483647 w 989"/>
              <a:gd name="T35" fmla="*/ 2147483647 h 1265"/>
              <a:gd name="T36" fmla="*/ 2147483647 w 989"/>
              <a:gd name="T37" fmla="*/ 2147483647 h 1265"/>
              <a:gd name="T38" fmla="*/ 2147483647 w 989"/>
              <a:gd name="T39" fmla="*/ 2147483647 h 1265"/>
              <a:gd name="T40" fmla="*/ 2147483647 w 989"/>
              <a:gd name="T41" fmla="*/ 2147483647 h 1265"/>
              <a:gd name="T42" fmla="*/ 2147483647 w 989"/>
              <a:gd name="T43" fmla="*/ 2147483647 h 1265"/>
              <a:gd name="T44" fmla="*/ 2147483647 w 989"/>
              <a:gd name="T45" fmla="*/ 2147483647 h 1265"/>
              <a:gd name="T46" fmla="*/ 2147483647 w 989"/>
              <a:gd name="T47" fmla="*/ 2147483647 h 1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89"/>
              <a:gd name="T73" fmla="*/ 0 h 1265"/>
              <a:gd name="T74" fmla="*/ 989 w 989"/>
              <a:gd name="T75" fmla="*/ 1265 h 1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89" h="1265">
                <a:moveTo>
                  <a:pt x="415" y="1265"/>
                </a:moveTo>
                <a:cubicBezTo>
                  <a:pt x="394" y="1178"/>
                  <a:pt x="374" y="1092"/>
                  <a:pt x="330" y="1035"/>
                </a:cubicBezTo>
                <a:cubicBezTo>
                  <a:pt x="286" y="978"/>
                  <a:pt x="205" y="999"/>
                  <a:pt x="151" y="925"/>
                </a:cubicBezTo>
                <a:cubicBezTo>
                  <a:pt x="97" y="851"/>
                  <a:pt x="12" y="648"/>
                  <a:pt x="6" y="593"/>
                </a:cubicBezTo>
                <a:cubicBezTo>
                  <a:pt x="0" y="538"/>
                  <a:pt x="82" y="565"/>
                  <a:pt x="117" y="593"/>
                </a:cubicBezTo>
                <a:cubicBezTo>
                  <a:pt x="152" y="621"/>
                  <a:pt x="179" y="732"/>
                  <a:pt x="219" y="763"/>
                </a:cubicBezTo>
                <a:cubicBezTo>
                  <a:pt x="259" y="794"/>
                  <a:pt x="341" y="866"/>
                  <a:pt x="355" y="780"/>
                </a:cubicBezTo>
                <a:cubicBezTo>
                  <a:pt x="369" y="694"/>
                  <a:pt x="318" y="345"/>
                  <a:pt x="304" y="244"/>
                </a:cubicBezTo>
                <a:cubicBezTo>
                  <a:pt x="290" y="143"/>
                  <a:pt x="257" y="195"/>
                  <a:pt x="270" y="176"/>
                </a:cubicBezTo>
                <a:cubicBezTo>
                  <a:pt x="283" y="157"/>
                  <a:pt x="344" y="82"/>
                  <a:pt x="381" y="133"/>
                </a:cubicBezTo>
                <a:cubicBezTo>
                  <a:pt x="418" y="184"/>
                  <a:pt x="472" y="486"/>
                  <a:pt x="492" y="482"/>
                </a:cubicBezTo>
                <a:cubicBezTo>
                  <a:pt x="512" y="478"/>
                  <a:pt x="492" y="180"/>
                  <a:pt x="500" y="108"/>
                </a:cubicBezTo>
                <a:cubicBezTo>
                  <a:pt x="508" y="36"/>
                  <a:pt x="522" y="54"/>
                  <a:pt x="543" y="48"/>
                </a:cubicBezTo>
                <a:cubicBezTo>
                  <a:pt x="564" y="42"/>
                  <a:pt x="614" y="0"/>
                  <a:pt x="628" y="74"/>
                </a:cubicBezTo>
                <a:cubicBezTo>
                  <a:pt x="642" y="148"/>
                  <a:pt x="618" y="488"/>
                  <a:pt x="628" y="491"/>
                </a:cubicBezTo>
                <a:cubicBezTo>
                  <a:pt x="638" y="494"/>
                  <a:pt x="656" y="153"/>
                  <a:pt x="687" y="91"/>
                </a:cubicBezTo>
                <a:cubicBezTo>
                  <a:pt x="718" y="29"/>
                  <a:pt x="801" y="38"/>
                  <a:pt x="815" y="116"/>
                </a:cubicBezTo>
                <a:cubicBezTo>
                  <a:pt x="829" y="194"/>
                  <a:pt x="758" y="545"/>
                  <a:pt x="772" y="559"/>
                </a:cubicBezTo>
                <a:cubicBezTo>
                  <a:pt x="786" y="573"/>
                  <a:pt x="864" y="248"/>
                  <a:pt x="900" y="201"/>
                </a:cubicBezTo>
                <a:cubicBezTo>
                  <a:pt x="936" y="154"/>
                  <a:pt x="981" y="200"/>
                  <a:pt x="985" y="278"/>
                </a:cubicBezTo>
                <a:cubicBezTo>
                  <a:pt x="989" y="356"/>
                  <a:pt x="949" y="540"/>
                  <a:pt x="926" y="669"/>
                </a:cubicBezTo>
                <a:cubicBezTo>
                  <a:pt x="903" y="798"/>
                  <a:pt x="870" y="975"/>
                  <a:pt x="849" y="1052"/>
                </a:cubicBezTo>
                <a:cubicBezTo>
                  <a:pt x="828" y="1129"/>
                  <a:pt x="811" y="1094"/>
                  <a:pt x="798" y="1129"/>
                </a:cubicBezTo>
                <a:cubicBezTo>
                  <a:pt x="785" y="1164"/>
                  <a:pt x="776" y="1242"/>
                  <a:pt x="772" y="1265"/>
                </a:cubicBezTo>
              </a:path>
            </a:pathLst>
          </a:cu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1993" name="Line 9">
            <a:extLst>
              <a:ext uri="{FF2B5EF4-FFF2-40B4-BE49-F238E27FC236}">
                <a16:creationId xmlns:a16="http://schemas.microsoft.com/office/drawing/2014/main" id="{527EC8F0-33AF-BF45-AF34-12FDC1F3BC16}"/>
              </a:ext>
            </a:extLst>
          </p:cNvPr>
          <p:cNvSpPr>
            <a:spLocks noChangeShapeType="1"/>
          </p:cNvSpPr>
          <p:nvPr/>
        </p:nvSpPr>
        <p:spPr bwMode="auto">
          <a:xfrm>
            <a:off x="5040489" y="3431823"/>
            <a:ext cx="0" cy="732367"/>
          </a:xfrm>
          <a:prstGeom prst="line">
            <a:avLst/>
          </a:prstGeom>
          <a:noFill/>
          <a:ln w="38100"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133"/>
          </a:p>
        </p:txBody>
      </p:sp>
      <p:grpSp>
        <p:nvGrpSpPr>
          <p:cNvPr id="41994" name="Group 10">
            <a:extLst>
              <a:ext uri="{FF2B5EF4-FFF2-40B4-BE49-F238E27FC236}">
                <a16:creationId xmlns:a16="http://schemas.microsoft.com/office/drawing/2014/main" id="{49E0FBD3-6D28-7D4F-AE45-89B2A19060DB}"/>
              </a:ext>
            </a:extLst>
          </p:cNvPr>
          <p:cNvGrpSpPr>
            <a:grpSpLocks/>
          </p:cNvGrpSpPr>
          <p:nvPr/>
        </p:nvGrpSpPr>
        <p:grpSpPr bwMode="auto">
          <a:xfrm>
            <a:off x="3925711" y="2980267"/>
            <a:ext cx="1755422" cy="287867"/>
            <a:chOff x="2473" y="1842"/>
            <a:chExt cx="1106" cy="204"/>
          </a:xfrm>
        </p:grpSpPr>
        <p:sp>
          <p:nvSpPr>
            <p:cNvPr id="42004" name="Rectangle 11">
              <a:extLst>
                <a:ext uri="{FF2B5EF4-FFF2-40B4-BE49-F238E27FC236}">
                  <a16:creationId xmlns:a16="http://schemas.microsoft.com/office/drawing/2014/main" id="{4F5DE092-8DFA-7A46-B20D-36E171E3030C}"/>
                </a:ext>
              </a:extLst>
            </p:cNvPr>
            <p:cNvSpPr>
              <a:spLocks noChangeArrowheads="1"/>
            </p:cNvSpPr>
            <p:nvPr/>
          </p:nvSpPr>
          <p:spPr bwMode="auto">
            <a:xfrm>
              <a:off x="3367" y="1842"/>
              <a:ext cx="212" cy="20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2005" name="Rectangle 12">
              <a:extLst>
                <a:ext uri="{FF2B5EF4-FFF2-40B4-BE49-F238E27FC236}">
                  <a16:creationId xmlns:a16="http://schemas.microsoft.com/office/drawing/2014/main" id="{B7895B49-70F8-9D41-8FB3-112B022D887D}"/>
                </a:ext>
              </a:extLst>
            </p:cNvPr>
            <p:cNvSpPr>
              <a:spLocks noChangeArrowheads="1"/>
            </p:cNvSpPr>
            <p:nvPr/>
          </p:nvSpPr>
          <p:spPr bwMode="auto">
            <a:xfrm>
              <a:off x="3069" y="1842"/>
              <a:ext cx="212" cy="20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2006" name="Rectangle 13">
              <a:extLst>
                <a:ext uri="{FF2B5EF4-FFF2-40B4-BE49-F238E27FC236}">
                  <a16:creationId xmlns:a16="http://schemas.microsoft.com/office/drawing/2014/main" id="{385F150E-9E83-E84F-BDA4-F49B49CD447D}"/>
                </a:ext>
              </a:extLst>
            </p:cNvPr>
            <p:cNvSpPr>
              <a:spLocks noChangeArrowheads="1"/>
            </p:cNvSpPr>
            <p:nvPr/>
          </p:nvSpPr>
          <p:spPr bwMode="auto">
            <a:xfrm>
              <a:off x="2771" y="1842"/>
              <a:ext cx="212" cy="20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2007" name="Rectangle 14">
              <a:extLst>
                <a:ext uri="{FF2B5EF4-FFF2-40B4-BE49-F238E27FC236}">
                  <a16:creationId xmlns:a16="http://schemas.microsoft.com/office/drawing/2014/main" id="{F61F96E9-2AAB-284D-AF22-20A5F8361F52}"/>
                </a:ext>
              </a:extLst>
            </p:cNvPr>
            <p:cNvSpPr>
              <a:spLocks noChangeArrowheads="1"/>
            </p:cNvSpPr>
            <p:nvPr/>
          </p:nvSpPr>
          <p:spPr bwMode="auto">
            <a:xfrm>
              <a:off x="2473" y="1842"/>
              <a:ext cx="212" cy="20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grpSp>
      <p:grpSp>
        <p:nvGrpSpPr>
          <p:cNvPr id="41995" name="Group 15">
            <a:extLst>
              <a:ext uri="{FF2B5EF4-FFF2-40B4-BE49-F238E27FC236}">
                <a16:creationId xmlns:a16="http://schemas.microsoft.com/office/drawing/2014/main" id="{3F526583-9DF5-614A-859D-9D9AD343A111}"/>
              </a:ext>
            </a:extLst>
          </p:cNvPr>
          <p:cNvGrpSpPr>
            <a:grpSpLocks/>
          </p:cNvGrpSpPr>
          <p:nvPr/>
        </p:nvGrpSpPr>
        <p:grpSpPr bwMode="auto">
          <a:xfrm>
            <a:off x="3321756" y="1433689"/>
            <a:ext cx="1755422" cy="287867"/>
            <a:chOff x="2473" y="1842"/>
            <a:chExt cx="1106" cy="204"/>
          </a:xfrm>
        </p:grpSpPr>
        <p:sp>
          <p:nvSpPr>
            <p:cNvPr id="42000" name="Rectangle 16">
              <a:extLst>
                <a:ext uri="{FF2B5EF4-FFF2-40B4-BE49-F238E27FC236}">
                  <a16:creationId xmlns:a16="http://schemas.microsoft.com/office/drawing/2014/main" id="{C8C7463D-AED2-9C40-B0A8-55041262EAAB}"/>
                </a:ext>
              </a:extLst>
            </p:cNvPr>
            <p:cNvSpPr>
              <a:spLocks noChangeArrowheads="1"/>
            </p:cNvSpPr>
            <p:nvPr/>
          </p:nvSpPr>
          <p:spPr bwMode="auto">
            <a:xfrm>
              <a:off x="3367" y="1842"/>
              <a:ext cx="212" cy="20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2001" name="Rectangle 17">
              <a:extLst>
                <a:ext uri="{FF2B5EF4-FFF2-40B4-BE49-F238E27FC236}">
                  <a16:creationId xmlns:a16="http://schemas.microsoft.com/office/drawing/2014/main" id="{1C16D079-86A1-DC48-9353-80693E1DD8C0}"/>
                </a:ext>
              </a:extLst>
            </p:cNvPr>
            <p:cNvSpPr>
              <a:spLocks noChangeArrowheads="1"/>
            </p:cNvSpPr>
            <p:nvPr/>
          </p:nvSpPr>
          <p:spPr bwMode="auto">
            <a:xfrm>
              <a:off x="3069" y="1842"/>
              <a:ext cx="212" cy="20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2002" name="Rectangle 18">
              <a:extLst>
                <a:ext uri="{FF2B5EF4-FFF2-40B4-BE49-F238E27FC236}">
                  <a16:creationId xmlns:a16="http://schemas.microsoft.com/office/drawing/2014/main" id="{0F960069-A078-9141-9191-357894C5AD08}"/>
                </a:ext>
              </a:extLst>
            </p:cNvPr>
            <p:cNvSpPr>
              <a:spLocks noChangeArrowheads="1"/>
            </p:cNvSpPr>
            <p:nvPr/>
          </p:nvSpPr>
          <p:spPr bwMode="auto">
            <a:xfrm>
              <a:off x="2771" y="1842"/>
              <a:ext cx="212" cy="20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2003" name="Rectangle 19">
              <a:extLst>
                <a:ext uri="{FF2B5EF4-FFF2-40B4-BE49-F238E27FC236}">
                  <a16:creationId xmlns:a16="http://schemas.microsoft.com/office/drawing/2014/main" id="{4EBABBDC-2A19-5749-850E-49A78D88AEA6}"/>
                </a:ext>
              </a:extLst>
            </p:cNvPr>
            <p:cNvSpPr>
              <a:spLocks noChangeArrowheads="1"/>
            </p:cNvSpPr>
            <p:nvPr/>
          </p:nvSpPr>
          <p:spPr bwMode="auto">
            <a:xfrm>
              <a:off x="2473" y="1842"/>
              <a:ext cx="212" cy="20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grpSp>
      <p:sp>
        <p:nvSpPr>
          <p:cNvPr id="41996" name="Rectangle 20">
            <a:extLst>
              <a:ext uri="{FF2B5EF4-FFF2-40B4-BE49-F238E27FC236}">
                <a16:creationId xmlns:a16="http://schemas.microsoft.com/office/drawing/2014/main" id="{D2ACC25A-3AFA-E34F-80B6-837D6AB41E42}"/>
              </a:ext>
            </a:extLst>
          </p:cNvPr>
          <p:cNvSpPr>
            <a:spLocks noChangeArrowheads="1"/>
          </p:cNvSpPr>
          <p:nvPr/>
        </p:nvSpPr>
        <p:spPr bwMode="auto">
          <a:xfrm>
            <a:off x="5254978" y="2034822"/>
            <a:ext cx="335844" cy="28786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1997" name="Rectangle 21">
            <a:extLst>
              <a:ext uri="{FF2B5EF4-FFF2-40B4-BE49-F238E27FC236}">
                <a16:creationId xmlns:a16="http://schemas.microsoft.com/office/drawing/2014/main" id="{753D7D5A-4B2A-1A4F-B1A0-4FB87DEC931A}"/>
              </a:ext>
            </a:extLst>
          </p:cNvPr>
          <p:cNvSpPr>
            <a:spLocks noChangeArrowheads="1"/>
          </p:cNvSpPr>
          <p:nvPr/>
        </p:nvSpPr>
        <p:spPr bwMode="auto">
          <a:xfrm>
            <a:off x="4782257" y="2034822"/>
            <a:ext cx="335844" cy="287867"/>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1998" name="Rectangle 22">
            <a:extLst>
              <a:ext uri="{FF2B5EF4-FFF2-40B4-BE49-F238E27FC236}">
                <a16:creationId xmlns:a16="http://schemas.microsoft.com/office/drawing/2014/main" id="{97A6363C-03CC-F64E-95D4-E751A3D835F5}"/>
              </a:ext>
            </a:extLst>
          </p:cNvPr>
          <p:cNvSpPr>
            <a:spLocks noChangeArrowheads="1"/>
          </p:cNvSpPr>
          <p:nvPr/>
        </p:nvSpPr>
        <p:spPr bwMode="auto">
          <a:xfrm>
            <a:off x="4308123" y="2034822"/>
            <a:ext cx="337255" cy="28786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
        <p:nvSpPr>
          <p:cNvPr id="41999" name="Rectangle 23">
            <a:extLst>
              <a:ext uri="{FF2B5EF4-FFF2-40B4-BE49-F238E27FC236}">
                <a16:creationId xmlns:a16="http://schemas.microsoft.com/office/drawing/2014/main" id="{95992FF5-4E14-6A4B-9892-33129E62C638}"/>
              </a:ext>
            </a:extLst>
          </p:cNvPr>
          <p:cNvSpPr>
            <a:spLocks noChangeArrowheads="1"/>
          </p:cNvSpPr>
          <p:nvPr/>
        </p:nvSpPr>
        <p:spPr bwMode="auto">
          <a:xfrm>
            <a:off x="3835400" y="2034822"/>
            <a:ext cx="337256" cy="28786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Times" pitchFamily="2" charset="0"/>
                <a:ea typeface="ヒラギノ角ゴ Pro W3" panose="020B0300000000000000" pitchFamily="34" charset="-128"/>
              </a:defRPr>
            </a:lvl1pPr>
            <a:lvl2pPr marL="37931725" indent="-37474525">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endParaRPr lang="en-US" altLang="en-US" sz="1600"/>
          </a:p>
        </p:txBody>
      </p:sp>
    </p:spTree>
    <p:extLst>
      <p:ext uri="{BB962C8B-B14F-4D97-AF65-F5344CB8AC3E}">
        <p14:creationId xmlns:p14="http://schemas.microsoft.com/office/powerpoint/2010/main" val="2513169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F41EC645-B588-BC48-A953-6D6D15E86D94}"/>
              </a:ext>
            </a:extLst>
          </p:cNvPr>
          <p:cNvSpPr txBox="1">
            <a:spLocks noChangeArrowheads="1"/>
          </p:cNvSpPr>
          <p:nvPr/>
        </p:nvSpPr>
        <p:spPr bwMode="auto">
          <a:xfrm>
            <a:off x="587022" y="874889"/>
            <a:ext cx="8026400" cy="5006938"/>
          </a:xfrm>
          <a:prstGeom prst="rect">
            <a:avLst/>
          </a:prstGeom>
          <a:noFill/>
          <a:ln w="101600" cmpd="thickThin">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1270" tIns="40635" rIns="81270" bIns="40635">
            <a:spAutoFit/>
          </a:bodyPr>
          <a:lstStyle>
            <a:lvl1pPr>
              <a:defRPr sz="2400">
                <a:solidFill>
                  <a:schemeClr val="accent2"/>
                </a:solidFill>
                <a:latin typeface="Times" pitchFamily="2" charset="0"/>
                <a:ea typeface="ヒラギノ角ゴ Pro W3" panose="020B0300000000000000" pitchFamily="34" charset="-128"/>
              </a:defRPr>
            </a:lvl1pPr>
            <a:lvl2pPr marL="342900">
              <a:defRPr sz="2400">
                <a:solidFill>
                  <a:schemeClr val="accent2"/>
                </a:solidFill>
                <a:latin typeface="Times" pitchFamily="2" charset="0"/>
                <a:ea typeface="ヒラギノ角ゴ Pro W3" panose="020B0300000000000000" pitchFamily="34" charset="-128"/>
              </a:defRPr>
            </a:lvl2pPr>
            <a:lvl3pPr>
              <a:defRPr sz="2400">
                <a:solidFill>
                  <a:schemeClr val="accent2"/>
                </a:solidFill>
                <a:latin typeface="Times" pitchFamily="2" charset="0"/>
                <a:ea typeface="ヒラギノ角ゴ Pro W3" panose="020B0300000000000000" pitchFamily="34" charset="-128"/>
              </a:defRPr>
            </a:lvl3pPr>
            <a:lvl4pPr>
              <a:defRPr sz="2400">
                <a:solidFill>
                  <a:schemeClr val="accent2"/>
                </a:solidFill>
                <a:latin typeface="Times" pitchFamily="2" charset="0"/>
                <a:ea typeface="ヒラギノ角ゴ Pro W3" panose="020B0300000000000000" pitchFamily="34" charset="-128"/>
              </a:defRPr>
            </a:lvl4pPr>
            <a:lvl5pPr>
              <a:defRPr sz="2400">
                <a:solidFill>
                  <a:schemeClr val="accent2"/>
                </a:solidFill>
                <a:latin typeface="Times" pitchFamily="2" charset="0"/>
                <a:ea typeface="ヒラギノ角ゴ Pro W3" panose="020B0300000000000000" pitchFamily="34" charset="-128"/>
              </a:defRPr>
            </a:lvl5pPr>
            <a:lvl6pPr marL="4572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6pPr>
            <a:lvl7pPr marL="9144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7pPr>
            <a:lvl8pPr marL="13716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8pPr>
            <a:lvl9pPr marL="1828800" eaLnBrk="0" fontAlgn="base" hangingPunct="0">
              <a:lnSpc>
                <a:spcPct val="90000"/>
              </a:lnSpc>
              <a:spcBef>
                <a:spcPct val="0"/>
              </a:spcBef>
              <a:spcAft>
                <a:spcPct val="0"/>
              </a:spcAft>
              <a:defRPr sz="2400">
                <a:solidFill>
                  <a:schemeClr val="accent2"/>
                </a:solidFill>
                <a:latin typeface="Times" pitchFamily="2" charset="0"/>
                <a:ea typeface="ヒラギノ角ゴ Pro W3" panose="020B0300000000000000" pitchFamily="34" charset="-128"/>
              </a:defRPr>
            </a:lvl9pPr>
          </a:lstStyle>
          <a:p>
            <a:pPr>
              <a:lnSpc>
                <a:spcPct val="100000"/>
              </a:lnSpc>
            </a:pPr>
            <a:r>
              <a:rPr lang="en-US" altLang="en-US" sz="2489" b="1" dirty="0">
                <a:solidFill>
                  <a:schemeClr val="tx2"/>
                </a:solidFill>
                <a:latin typeface="Helvetica" pitchFamily="2" charset="0"/>
              </a:rPr>
              <a:t>Motor vs. Memory Accounts:</a:t>
            </a:r>
            <a:endParaRPr lang="en-US" altLang="en-US" sz="2489" b="1" dirty="0">
              <a:solidFill>
                <a:srgbClr val="0000EF"/>
              </a:solidFill>
              <a:latin typeface="Helvetica" pitchFamily="2" charset="0"/>
            </a:endParaRPr>
          </a:p>
          <a:p>
            <a:pPr lvl="1">
              <a:lnSpc>
                <a:spcPct val="100000"/>
              </a:lnSpc>
            </a:pPr>
            <a:endParaRPr lang="en-US" altLang="en-US" sz="2133" b="1" i="1" dirty="0">
              <a:solidFill>
                <a:srgbClr val="FFCC66"/>
              </a:solidFill>
              <a:latin typeface="Palatino" pitchFamily="2" charset="77"/>
            </a:endParaRPr>
          </a:p>
          <a:p>
            <a:pPr lvl="1">
              <a:lnSpc>
                <a:spcPct val="100000"/>
              </a:lnSpc>
            </a:pPr>
            <a:r>
              <a:rPr lang="en-US" altLang="en-US" sz="2489" b="1" dirty="0">
                <a:solidFill>
                  <a:schemeClr val="tx1"/>
                </a:solidFill>
                <a:latin typeface="Palatino" pitchFamily="2" charset="77"/>
              </a:rPr>
              <a:t>If SRT task is purely a “Motor” or “Procedural” learning task then the “motor” account predicts the striatum will be active but NOT the hippocampus</a:t>
            </a:r>
            <a:endParaRPr lang="en-US" altLang="en-US" sz="2489" dirty="0">
              <a:solidFill>
                <a:schemeClr val="tx1"/>
              </a:solidFill>
              <a:latin typeface="Palatino" pitchFamily="2" charset="77"/>
            </a:endParaRPr>
          </a:p>
          <a:p>
            <a:pPr lvl="1">
              <a:lnSpc>
                <a:spcPct val="100000"/>
              </a:lnSpc>
              <a:buFontTx/>
              <a:buChar char="•"/>
            </a:pPr>
            <a:endParaRPr lang="en-US" altLang="en-US" sz="2489" b="1" dirty="0">
              <a:solidFill>
                <a:schemeClr val="tx1"/>
              </a:solidFill>
              <a:latin typeface="Helvetica" pitchFamily="2" charset="0"/>
            </a:endParaRPr>
          </a:p>
          <a:p>
            <a:pPr lvl="1">
              <a:lnSpc>
                <a:spcPct val="100000"/>
              </a:lnSpc>
              <a:buFontTx/>
              <a:buChar char="•"/>
            </a:pPr>
            <a:r>
              <a:rPr lang="en-US" altLang="en-US" sz="2489" b="1" dirty="0">
                <a:solidFill>
                  <a:schemeClr val="tx1"/>
                </a:solidFill>
                <a:latin typeface="Palatino" pitchFamily="2" charset="77"/>
              </a:rPr>
              <a:t>Amnesic patients with hippocampus damage CAN do the SRT task</a:t>
            </a:r>
          </a:p>
          <a:p>
            <a:pPr lvl="1">
              <a:lnSpc>
                <a:spcPct val="100000"/>
              </a:lnSpc>
              <a:buFontTx/>
              <a:buChar char="•"/>
            </a:pPr>
            <a:endParaRPr lang="en-US" altLang="en-US" sz="2489" b="1" dirty="0">
              <a:solidFill>
                <a:schemeClr val="tx1"/>
              </a:solidFill>
              <a:latin typeface="Palatino" pitchFamily="2" charset="77"/>
            </a:endParaRPr>
          </a:p>
          <a:p>
            <a:pPr lvl="1">
              <a:lnSpc>
                <a:spcPct val="100000"/>
              </a:lnSpc>
              <a:buFontTx/>
              <a:buChar char="•"/>
            </a:pPr>
            <a:r>
              <a:rPr lang="en-US" altLang="en-US" sz="2489" b="1" dirty="0">
                <a:solidFill>
                  <a:schemeClr val="tx1"/>
                </a:solidFill>
                <a:latin typeface="Palatino" pitchFamily="2" charset="77"/>
              </a:rPr>
              <a:t>Parkinson’s patients with striatal damage are IMPAIRED on the SRT task</a:t>
            </a:r>
          </a:p>
          <a:p>
            <a:pPr lvl="1">
              <a:lnSpc>
                <a:spcPct val="100000"/>
              </a:lnSpc>
              <a:buFontTx/>
              <a:buChar char="•"/>
            </a:pPr>
            <a:endParaRPr lang="en-US" altLang="en-US" sz="2489" dirty="0">
              <a:solidFill>
                <a:srgbClr val="FFFF66"/>
              </a:solidFill>
              <a:latin typeface="Palatino" pitchFamily="2" charset="77"/>
            </a:endParaRPr>
          </a:p>
          <a:p>
            <a:pPr lvl="1">
              <a:lnSpc>
                <a:spcPct val="100000"/>
              </a:lnSpc>
            </a:pPr>
            <a:endParaRPr lang="en-US" altLang="en-US" sz="2489" dirty="0">
              <a:solidFill>
                <a:srgbClr val="FFFF66"/>
              </a:solidFill>
              <a:latin typeface="Times New Roman" panose="02020603050405020304" pitchFamily="18" charset="0"/>
            </a:endParaRPr>
          </a:p>
        </p:txBody>
      </p:sp>
    </p:spTree>
    <p:extLst>
      <p:ext uri="{BB962C8B-B14F-4D97-AF65-F5344CB8AC3E}">
        <p14:creationId xmlns:p14="http://schemas.microsoft.com/office/powerpoint/2010/main" val="225034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AFA891E-3939-0040-B69D-5F94B4929A0F}"/>
              </a:ext>
            </a:extLst>
          </p:cNvPr>
          <p:cNvSpPr>
            <a:spLocks noGrp="1" noChangeArrowheads="1"/>
          </p:cNvSpPr>
          <p:nvPr>
            <p:ph type="title" idx="4294967295"/>
          </p:nvPr>
        </p:nvSpPr>
        <p:spPr>
          <a:xfrm>
            <a:off x="0" y="-228600"/>
            <a:ext cx="914400" cy="76200"/>
          </a:xfrm>
        </p:spPr>
        <p:txBody>
          <a:bodyPr>
            <a:normAutofit fontScale="90000"/>
          </a:bodyPr>
          <a:lstStyle/>
          <a:p>
            <a:pPr eaLnBrk="1" hangingPunct="1"/>
            <a:r>
              <a:rPr lang="en-US" altLang="en-US" sz="800">
                <a:ea typeface="ヒラギノ角ゴ Pro W3" panose="020B0300000000000000" pitchFamily="34" charset="-128"/>
              </a:rPr>
              <a:t>12-02</a:t>
            </a:r>
          </a:p>
        </p:txBody>
      </p:sp>
      <p:sp>
        <p:nvSpPr>
          <p:cNvPr id="19460" name="Text Box 4">
            <a:extLst>
              <a:ext uri="{FF2B5EF4-FFF2-40B4-BE49-F238E27FC236}">
                <a16:creationId xmlns:a16="http://schemas.microsoft.com/office/drawing/2014/main" id="{74892420-982B-694B-9E51-93589205BA78}"/>
              </a:ext>
            </a:extLst>
          </p:cNvPr>
          <p:cNvSpPr txBox="1">
            <a:spLocks noChangeArrowheads="1"/>
          </p:cNvSpPr>
          <p:nvPr/>
        </p:nvSpPr>
        <p:spPr bwMode="auto">
          <a:xfrm rot="-5400000">
            <a:off x="5463381" y="3213894"/>
            <a:ext cx="6858001"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 charset="0"/>
                <a:ea typeface="ヒラギノ角ゴ Pro W3" panose="020B0300000000000000" pitchFamily="34" charset="-128"/>
              </a:defRPr>
            </a:lvl1pPr>
            <a:lvl2pPr marL="37931725" indent="-37474525">
              <a:defRPr sz="2800">
                <a:solidFill>
                  <a:schemeClr val="tx1"/>
                </a:solidFill>
                <a:latin typeface="Times" pitchFamily="2" charset="0"/>
                <a:ea typeface="ヒラギノ角ゴ Pro W3" panose="020B0300000000000000" pitchFamily="34" charset="-128"/>
              </a:defRPr>
            </a:lvl2pPr>
            <a:lvl3pPr>
              <a:defRPr sz="2800">
                <a:solidFill>
                  <a:schemeClr val="tx1"/>
                </a:solidFill>
                <a:latin typeface="Times" pitchFamily="2" charset="0"/>
                <a:ea typeface="ヒラギノ角ゴ Pro W3" panose="020B0300000000000000" pitchFamily="34" charset="-128"/>
              </a:defRPr>
            </a:lvl3pPr>
            <a:lvl4pPr>
              <a:defRPr sz="2800">
                <a:solidFill>
                  <a:schemeClr val="tx1"/>
                </a:solidFill>
                <a:latin typeface="Times" pitchFamily="2" charset="0"/>
                <a:ea typeface="ヒラギノ角ゴ Pro W3" panose="020B0300000000000000" pitchFamily="34" charset="-128"/>
              </a:defRPr>
            </a:lvl4pPr>
            <a:lvl5pPr>
              <a:defRPr sz="2800">
                <a:solidFill>
                  <a:schemeClr val="tx1"/>
                </a:solidFill>
                <a:latin typeface="Times" pitchFamily="2" charset="0"/>
                <a:ea typeface="ヒラギノ角ゴ Pro W3" panose="020B0300000000000000" pitchFamily="34" charset="-128"/>
              </a:defRPr>
            </a:lvl5pPr>
            <a:lvl6pPr marL="4572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9144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1371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18288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pPr algn="r" eaLnBrk="1" hangingPunct="1">
              <a:spcBef>
                <a:spcPct val="50000"/>
              </a:spcBef>
            </a:pPr>
            <a:r>
              <a:rPr lang="en-US" altLang="en-US" sz="1200">
                <a:solidFill>
                  <a:schemeClr val="accent2"/>
                </a:solidFill>
                <a:latin typeface="Times New Roman" panose="02020603050405020304" pitchFamily="18" charset="0"/>
              </a:rPr>
              <a:t> </a:t>
            </a:r>
          </a:p>
        </p:txBody>
      </p:sp>
      <p:pic>
        <p:nvPicPr>
          <p:cNvPr id="3" name="Steve">
            <a:hlinkClick r:id="" action="ppaction://media"/>
            <a:extLst>
              <a:ext uri="{FF2B5EF4-FFF2-40B4-BE49-F238E27FC236}">
                <a16:creationId xmlns:a16="http://schemas.microsoft.com/office/drawing/2014/main" id="{202D4198-3D28-9144-90C8-B64ACC05BA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4603" y="30996"/>
            <a:ext cx="3857625" cy="6858000"/>
          </a:xfrm>
          <a:prstGeom prst="rect">
            <a:avLst/>
          </a:prstGeom>
        </p:spPr>
      </p:pic>
    </p:spTree>
    <p:extLst>
      <p:ext uri="{BB962C8B-B14F-4D97-AF65-F5344CB8AC3E}">
        <p14:creationId xmlns:p14="http://schemas.microsoft.com/office/powerpoint/2010/main" val="3662385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567061-4A84-E246-95CB-878FB1C658FC}"/>
              </a:ext>
            </a:extLst>
          </p:cNvPr>
          <p:cNvSpPr/>
          <p:nvPr/>
        </p:nvSpPr>
        <p:spPr>
          <a:xfrm>
            <a:off x="2186247" y="6027003"/>
            <a:ext cx="4572000" cy="830997"/>
          </a:xfrm>
          <a:prstGeom prst="rect">
            <a:avLst/>
          </a:prstGeom>
        </p:spPr>
        <p:txBody>
          <a:bodyPr>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=AEMgNMNeBr4</a:t>
            </a:r>
          </a:p>
        </p:txBody>
      </p:sp>
      <p:pic>
        <p:nvPicPr>
          <p:cNvPr id="5" name="Picture 4">
            <a:extLst>
              <a:ext uri="{FF2B5EF4-FFF2-40B4-BE49-F238E27FC236}">
                <a16:creationId xmlns:a16="http://schemas.microsoft.com/office/drawing/2014/main" id="{B620084D-3F8D-9E46-B804-E49BB962EEF0}"/>
              </a:ext>
            </a:extLst>
          </p:cNvPr>
          <p:cNvPicPr>
            <a:picLocks noChangeAspect="1"/>
          </p:cNvPicPr>
          <p:nvPr/>
        </p:nvPicPr>
        <p:blipFill>
          <a:blip r:embed="rId2"/>
          <a:stretch>
            <a:fillRect/>
          </a:stretch>
        </p:blipFill>
        <p:spPr>
          <a:xfrm>
            <a:off x="0" y="0"/>
            <a:ext cx="9144000" cy="5438996"/>
          </a:xfrm>
          <a:prstGeom prst="rect">
            <a:avLst/>
          </a:prstGeom>
        </p:spPr>
      </p:pic>
    </p:spTree>
    <p:extLst>
      <p:ext uri="{BB962C8B-B14F-4D97-AF65-F5344CB8AC3E}">
        <p14:creationId xmlns:p14="http://schemas.microsoft.com/office/powerpoint/2010/main" val="197622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CE3EE2-4FD1-9A41-87D4-09C99A20F7BE}"/>
              </a:ext>
            </a:extLst>
          </p:cNvPr>
          <p:cNvSpPr txBox="1"/>
          <p:nvPr/>
        </p:nvSpPr>
        <p:spPr>
          <a:xfrm>
            <a:off x="1061356" y="5827876"/>
            <a:ext cx="7819697" cy="461665"/>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=6Y4vbS6c4p4</a:t>
            </a:r>
          </a:p>
        </p:txBody>
      </p:sp>
      <p:pic>
        <p:nvPicPr>
          <p:cNvPr id="2050" name="Picture 2" descr="Muscle Memory - Ancient Aliens | Meme Generator">
            <a:extLst>
              <a:ext uri="{FF2B5EF4-FFF2-40B4-BE49-F238E27FC236}">
                <a16:creationId xmlns:a16="http://schemas.microsoft.com/office/drawing/2014/main" id="{32CAB5E0-A540-0A4A-9847-03B3559DF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356" y="576568"/>
            <a:ext cx="5213131" cy="456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154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B59A97-8EEC-8845-9F33-7B57AD901C1C}"/>
              </a:ext>
            </a:extLst>
          </p:cNvPr>
          <p:cNvPicPr>
            <a:picLocks noChangeAspect="1"/>
          </p:cNvPicPr>
          <p:nvPr/>
        </p:nvPicPr>
        <p:blipFill>
          <a:blip r:embed="rId3"/>
          <a:stretch>
            <a:fillRect/>
          </a:stretch>
        </p:blipFill>
        <p:spPr>
          <a:xfrm>
            <a:off x="0" y="0"/>
            <a:ext cx="9144000" cy="6850834"/>
          </a:xfrm>
          <a:prstGeom prst="rect">
            <a:avLst/>
          </a:prstGeom>
        </p:spPr>
      </p:pic>
    </p:spTree>
    <p:extLst>
      <p:ext uri="{BB962C8B-B14F-4D97-AF65-F5344CB8AC3E}">
        <p14:creationId xmlns:p14="http://schemas.microsoft.com/office/powerpoint/2010/main" val="884168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573088" y="1595438"/>
            <a:ext cx="3136900"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solidFill>
                  <a:srgbClr val="FFFFFF"/>
                </a:solidFill>
              </a:rPr>
              <a:t> “This tumor had blossomed from beneath a structure the thalamus, impinged on the hypothalamus, and compressed a third region called the amygdala”</a:t>
            </a:r>
          </a:p>
          <a:p>
            <a:endParaRPr lang="en-US" dirty="0">
              <a:solidFill>
                <a:srgbClr val="FFFFFF"/>
              </a:solidFill>
            </a:endParaRPr>
          </a:p>
          <a:p>
            <a:r>
              <a:rPr lang="en-US" dirty="0">
                <a:solidFill>
                  <a:srgbClr val="FFFFFF"/>
                </a:solidFill>
              </a:rPr>
              <a:t>Was Charles Whitman responsible? </a:t>
            </a:r>
          </a:p>
        </p:txBody>
      </p:sp>
      <p:sp>
        <p:nvSpPr>
          <p:cNvPr id="18434" name="Rectangle 9"/>
          <p:cNvSpPr>
            <a:spLocks noChangeArrowheads="1"/>
          </p:cNvSpPr>
          <p:nvPr/>
        </p:nvSpPr>
        <p:spPr bwMode="auto">
          <a:xfrm>
            <a:off x="708025" y="290513"/>
            <a:ext cx="7138988" cy="554037"/>
          </a:xfrm>
          <a:prstGeom prst="rect">
            <a:avLst/>
          </a:prstGeom>
          <a:noFill/>
          <a:ln w="9525">
            <a:solidFill>
              <a:srgbClr val="4F81BD"/>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a:r>
              <a:rPr lang="en-US" sz="3000" dirty="0">
                <a:solidFill>
                  <a:srgbClr val="FFFF00"/>
                </a:solidFill>
              </a:rPr>
              <a:t>Does a tumor exonerate an evil act? </a:t>
            </a:r>
            <a:endParaRPr lang="en-US" sz="2000" dirty="0">
              <a:solidFill>
                <a:srgbClr val="FFFF00"/>
              </a:solidFill>
            </a:endParaRPr>
          </a:p>
        </p:txBody>
      </p:sp>
      <p:pic>
        <p:nvPicPr>
          <p:cNvPr id="1843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9988" y="1595438"/>
            <a:ext cx="5068887"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TextBox 8"/>
          <p:cNvSpPr txBox="1">
            <a:spLocks noChangeArrowheads="1"/>
          </p:cNvSpPr>
          <p:nvPr/>
        </p:nvSpPr>
        <p:spPr bwMode="auto">
          <a:xfrm>
            <a:off x="7085013" y="6581775"/>
            <a:ext cx="20589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(Eagleman, </a:t>
            </a:r>
            <a:r>
              <a:rPr lang="en-US" sz="1200" i="1"/>
              <a:t>The Brain on Trial</a:t>
            </a:r>
            <a:r>
              <a:rPr lang="en-US" sz="1200"/>
              <a:t>)</a:t>
            </a:r>
          </a:p>
        </p:txBody>
      </p:sp>
      <p:sp>
        <p:nvSpPr>
          <p:cNvPr id="2" name="TextBox 1">
            <a:extLst>
              <a:ext uri="{FF2B5EF4-FFF2-40B4-BE49-F238E27FC236}">
                <a16:creationId xmlns:a16="http://schemas.microsoft.com/office/drawing/2014/main" id="{C0947949-CB74-2746-B48F-1F29805B8922}"/>
              </a:ext>
            </a:extLst>
          </p:cNvPr>
          <p:cNvSpPr txBox="1"/>
          <p:nvPr/>
        </p:nvSpPr>
        <p:spPr>
          <a:xfrm>
            <a:off x="1326776" y="5985302"/>
            <a:ext cx="5758237" cy="830997"/>
          </a:xfrm>
          <a:prstGeom prst="rect">
            <a:avLst/>
          </a:prstGeom>
          <a:noFill/>
        </p:spPr>
        <p:txBody>
          <a:bodyPr wrap="square" rtlCol="0">
            <a:spAutoFit/>
          </a:bodyPr>
          <a:lstStyle/>
          <a:p>
            <a:r>
              <a:rPr lang="en-US" dirty="0">
                <a:hlinkClick r:id="rId4"/>
              </a:rPr>
              <a:t>https://www.theatlantic.com/magazine/archive/2011/07/the-brain-on-trial/308520/</a:t>
            </a:r>
            <a:endParaRPr lang="en-US" dirty="0"/>
          </a:p>
        </p:txBody>
      </p:sp>
    </p:spTree>
    <p:extLst>
      <p:ext uri="{BB962C8B-B14F-4D97-AF65-F5344CB8AC3E}">
        <p14:creationId xmlns:p14="http://schemas.microsoft.com/office/powerpoint/2010/main" val="409816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PT - Basal Ganglia and Parkinson's Disease PowerPoint Presentation, free  download - ID:6091844">
            <a:extLst>
              <a:ext uri="{FF2B5EF4-FFF2-40B4-BE49-F238E27FC236}">
                <a16:creationId xmlns:a16="http://schemas.microsoft.com/office/drawing/2014/main" id="{A8E956B2-2B3F-2F34-9C63-8CF01E7AC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451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37E90-8956-BC4D-BC79-880734CCB36E}"/>
              </a:ext>
            </a:extLst>
          </p:cNvPr>
          <p:cNvPicPr>
            <a:picLocks noChangeAspect="1"/>
          </p:cNvPicPr>
          <p:nvPr/>
        </p:nvPicPr>
        <p:blipFill>
          <a:blip r:embed="rId3"/>
          <a:stretch>
            <a:fillRect/>
          </a:stretch>
        </p:blipFill>
        <p:spPr>
          <a:xfrm>
            <a:off x="1799714" y="252249"/>
            <a:ext cx="5078730" cy="1889760"/>
          </a:xfrm>
          <a:prstGeom prst="rect">
            <a:avLst/>
          </a:prstGeom>
          <a:solidFill>
            <a:schemeClr val="bg1"/>
          </a:solidFill>
        </p:spPr>
      </p:pic>
      <p:sp>
        <p:nvSpPr>
          <p:cNvPr id="2" name="TextBox 1">
            <a:extLst>
              <a:ext uri="{FF2B5EF4-FFF2-40B4-BE49-F238E27FC236}">
                <a16:creationId xmlns:a16="http://schemas.microsoft.com/office/drawing/2014/main" id="{50C7EE41-AE08-0043-B8FE-CA572C5684F5}"/>
              </a:ext>
            </a:extLst>
          </p:cNvPr>
          <p:cNvSpPr txBox="1"/>
          <p:nvPr/>
        </p:nvSpPr>
        <p:spPr>
          <a:xfrm>
            <a:off x="1883797" y="3060594"/>
            <a:ext cx="4619297" cy="3046988"/>
          </a:xfrm>
          <a:prstGeom prst="rect">
            <a:avLst/>
          </a:prstGeom>
          <a:noFill/>
        </p:spPr>
        <p:txBody>
          <a:bodyPr wrap="square" rtlCol="0">
            <a:spAutoFit/>
          </a:bodyPr>
          <a:lstStyle/>
          <a:p>
            <a:r>
              <a:rPr lang="en-US" dirty="0">
                <a:solidFill>
                  <a:schemeClr val="bg1"/>
                </a:solidFill>
              </a:rPr>
              <a:t>The direct pathway helps promote</a:t>
            </a:r>
          </a:p>
          <a:p>
            <a:r>
              <a:rPr lang="en-US" dirty="0">
                <a:solidFill>
                  <a:schemeClr val="bg1"/>
                </a:solidFill>
              </a:rPr>
              <a:t>movements. </a:t>
            </a:r>
          </a:p>
          <a:p>
            <a:endParaRPr lang="en-US" dirty="0">
              <a:solidFill>
                <a:schemeClr val="bg1"/>
              </a:solidFill>
            </a:endParaRPr>
          </a:p>
          <a:p>
            <a:r>
              <a:rPr lang="en-US" dirty="0">
                <a:solidFill>
                  <a:schemeClr val="bg1"/>
                </a:solidFill>
              </a:rPr>
              <a:t>The indirect pathways counteracts movements to fine-tune them.  </a:t>
            </a:r>
          </a:p>
          <a:p>
            <a:endParaRPr lang="en-US" dirty="0">
              <a:solidFill>
                <a:schemeClr val="bg1"/>
              </a:solidFill>
            </a:endParaRPr>
          </a:p>
          <a:p>
            <a:r>
              <a:rPr lang="en-US" dirty="0">
                <a:solidFill>
                  <a:schemeClr val="bg1"/>
                </a:solidFill>
              </a:rPr>
              <a:t>Both involve an interplay of dopamine, glutamate, and GABA. </a:t>
            </a:r>
          </a:p>
        </p:txBody>
      </p:sp>
    </p:spTree>
    <p:extLst>
      <p:ext uri="{BB962C8B-B14F-4D97-AF65-F5344CB8AC3E}">
        <p14:creationId xmlns:p14="http://schemas.microsoft.com/office/powerpoint/2010/main" val="402240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402B63-3C1E-A74F-953F-A0D78E3F1145}"/>
              </a:ext>
            </a:extLst>
          </p:cNvPr>
          <p:cNvSpPr txBox="1"/>
          <p:nvPr/>
        </p:nvSpPr>
        <p:spPr>
          <a:xfrm>
            <a:off x="787225" y="5834348"/>
            <a:ext cx="6539226" cy="830997"/>
          </a:xfrm>
          <a:prstGeom prst="rect">
            <a:avLst/>
          </a:prstGeom>
          <a:noFill/>
        </p:spPr>
        <p:txBody>
          <a:bodyPr wrap="none" rtlCol="0">
            <a:spAutoFit/>
          </a:bodyPr>
          <a:lstStyle/>
          <a:p>
            <a:r>
              <a:rPr lang="en-US" dirty="0">
                <a:solidFill>
                  <a:schemeClr val="bg1"/>
                </a:solidFill>
              </a:rPr>
              <a:t>When the direct pathway wins out:</a:t>
            </a:r>
          </a:p>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=_</a:t>
            </a:r>
            <a:r>
              <a:rPr lang="en-US" dirty="0" err="1">
                <a:solidFill>
                  <a:schemeClr val="bg1"/>
                </a:solidFill>
              </a:rPr>
              <a:t>fyEarGbpXM</a:t>
            </a:r>
            <a:endParaRPr lang="en-US" dirty="0">
              <a:solidFill>
                <a:schemeClr val="bg1"/>
              </a:solidFill>
            </a:endParaRPr>
          </a:p>
        </p:txBody>
      </p:sp>
      <p:pic>
        <p:nvPicPr>
          <p:cNvPr id="6" name="Picture 5">
            <a:extLst>
              <a:ext uri="{FF2B5EF4-FFF2-40B4-BE49-F238E27FC236}">
                <a16:creationId xmlns:a16="http://schemas.microsoft.com/office/drawing/2014/main" id="{EB411208-A295-0145-8B45-F13695FA8C87}"/>
              </a:ext>
            </a:extLst>
          </p:cNvPr>
          <p:cNvPicPr>
            <a:picLocks noChangeAspect="1"/>
          </p:cNvPicPr>
          <p:nvPr/>
        </p:nvPicPr>
        <p:blipFill>
          <a:blip r:embed="rId2"/>
          <a:stretch>
            <a:fillRect/>
          </a:stretch>
        </p:blipFill>
        <p:spPr>
          <a:xfrm>
            <a:off x="-38693" y="218242"/>
            <a:ext cx="9182693" cy="4591347"/>
          </a:xfrm>
          <a:prstGeom prst="rect">
            <a:avLst/>
          </a:prstGeom>
        </p:spPr>
      </p:pic>
    </p:spTree>
    <p:extLst>
      <p:ext uri="{BB962C8B-B14F-4D97-AF65-F5344CB8AC3E}">
        <p14:creationId xmlns:p14="http://schemas.microsoft.com/office/powerpoint/2010/main" val="559910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E00D79-A50F-314A-AA92-B0B3F3149D3F}"/>
              </a:ext>
            </a:extLst>
          </p:cNvPr>
          <p:cNvSpPr/>
          <p:nvPr/>
        </p:nvSpPr>
        <p:spPr>
          <a:xfrm>
            <a:off x="807720" y="5663476"/>
            <a:ext cx="7040880" cy="830997"/>
          </a:xfrm>
          <a:prstGeom prst="rect">
            <a:avLst/>
          </a:prstGeom>
        </p:spPr>
        <p:txBody>
          <a:bodyPr wrap="square">
            <a:spAutoFit/>
          </a:bodyPr>
          <a:lstStyle/>
          <a:p>
            <a:r>
              <a:rPr lang="en-US" u="sng" dirty="0">
                <a:solidFill>
                  <a:schemeClr val="bg1"/>
                </a:solidFill>
                <a:latin typeface="Arial" panose="020B0604020202020204" pitchFamily="34" charset="0"/>
                <a:ea typeface="Times New Roman" panose="02020603050405020304" pitchFamily="18" charset="0"/>
                <a:hlinkClick r:id="rId3"/>
              </a:rPr>
              <a:t>https://www.ted.com/talks/daniel_wolpert_the_real_reason_for_brains?language=enYouTube</a:t>
            </a:r>
            <a:r>
              <a:rPr lang="en-US" dirty="0">
                <a:solidFill>
                  <a:schemeClr val="bg1"/>
                </a:solidFill>
                <a:latin typeface="Arial" panose="020B0604020202020204" pitchFamily="34" charset="0"/>
                <a:ea typeface="Times New Roman" panose="02020603050405020304" pitchFamily="18" charset="0"/>
              </a:rPr>
              <a:t> </a:t>
            </a:r>
            <a:endParaRPr lang="en-US" dirty="0">
              <a:solidFill>
                <a:schemeClr val="bg1"/>
              </a:solidFill>
            </a:endParaRPr>
          </a:p>
        </p:txBody>
      </p:sp>
      <p:pic>
        <p:nvPicPr>
          <p:cNvPr id="5" name="Picture 4">
            <a:extLst>
              <a:ext uri="{FF2B5EF4-FFF2-40B4-BE49-F238E27FC236}">
                <a16:creationId xmlns:a16="http://schemas.microsoft.com/office/drawing/2014/main" id="{1395F582-3F64-A346-9F0B-2E3A462090C9}"/>
              </a:ext>
            </a:extLst>
          </p:cNvPr>
          <p:cNvPicPr>
            <a:picLocks noChangeAspect="1"/>
          </p:cNvPicPr>
          <p:nvPr/>
        </p:nvPicPr>
        <p:blipFill>
          <a:blip r:embed="rId4"/>
          <a:stretch>
            <a:fillRect/>
          </a:stretch>
        </p:blipFill>
        <p:spPr>
          <a:xfrm>
            <a:off x="274320" y="0"/>
            <a:ext cx="8328935" cy="5236756"/>
          </a:xfrm>
          <a:prstGeom prst="rect">
            <a:avLst/>
          </a:prstGeom>
        </p:spPr>
      </p:pic>
    </p:spTree>
    <p:extLst>
      <p:ext uri="{BB962C8B-B14F-4D97-AF65-F5344CB8AC3E}">
        <p14:creationId xmlns:p14="http://schemas.microsoft.com/office/powerpoint/2010/main" val="1230882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F3BD3CB-55DB-4248-8062-01D87949EF18}"/>
              </a:ext>
            </a:extLst>
          </p:cNvPr>
          <p:cNvGrpSpPr/>
          <p:nvPr/>
        </p:nvGrpSpPr>
        <p:grpSpPr>
          <a:xfrm>
            <a:off x="851340" y="13396"/>
            <a:ext cx="7916072" cy="4871545"/>
            <a:chOff x="0" y="0"/>
            <a:chExt cx="9248227" cy="5691352"/>
          </a:xfrm>
        </p:grpSpPr>
        <p:pic>
          <p:nvPicPr>
            <p:cNvPr id="4" name="Picture 3">
              <a:extLst>
                <a:ext uri="{FF2B5EF4-FFF2-40B4-BE49-F238E27FC236}">
                  <a16:creationId xmlns:a16="http://schemas.microsoft.com/office/drawing/2014/main" id="{01A2BB16-7F7B-7B40-9C07-3B366C67C877}"/>
                </a:ext>
              </a:extLst>
            </p:cNvPr>
            <p:cNvPicPr>
              <a:picLocks noChangeAspect="1"/>
            </p:cNvPicPr>
            <p:nvPr/>
          </p:nvPicPr>
          <p:blipFill>
            <a:blip r:embed="rId3"/>
            <a:stretch>
              <a:fillRect/>
            </a:stretch>
          </p:blipFill>
          <p:spPr>
            <a:xfrm>
              <a:off x="0" y="0"/>
              <a:ext cx="6197600" cy="3695700"/>
            </a:xfrm>
            <a:prstGeom prst="rect">
              <a:avLst/>
            </a:prstGeom>
          </p:spPr>
        </p:pic>
        <p:pic>
          <p:nvPicPr>
            <p:cNvPr id="7" name="Picture 6">
              <a:extLst>
                <a:ext uri="{FF2B5EF4-FFF2-40B4-BE49-F238E27FC236}">
                  <a16:creationId xmlns:a16="http://schemas.microsoft.com/office/drawing/2014/main" id="{AE8C6163-0858-CC45-8A94-73A9F2B12D6E}"/>
                </a:ext>
              </a:extLst>
            </p:cNvPr>
            <p:cNvPicPr>
              <a:picLocks noChangeAspect="1"/>
            </p:cNvPicPr>
            <p:nvPr/>
          </p:nvPicPr>
          <p:blipFill>
            <a:blip r:embed="rId4"/>
            <a:stretch>
              <a:fillRect/>
            </a:stretch>
          </p:blipFill>
          <p:spPr>
            <a:xfrm>
              <a:off x="0" y="3695700"/>
              <a:ext cx="6198416" cy="1995652"/>
            </a:xfrm>
            <a:prstGeom prst="rect">
              <a:avLst/>
            </a:prstGeom>
          </p:spPr>
        </p:pic>
        <p:pic>
          <p:nvPicPr>
            <p:cNvPr id="9" name="Picture 8">
              <a:extLst>
                <a:ext uri="{FF2B5EF4-FFF2-40B4-BE49-F238E27FC236}">
                  <a16:creationId xmlns:a16="http://schemas.microsoft.com/office/drawing/2014/main" id="{B9D35782-2A3C-CD40-9733-777D56025614}"/>
                </a:ext>
              </a:extLst>
            </p:cNvPr>
            <p:cNvPicPr>
              <a:picLocks noChangeAspect="1"/>
            </p:cNvPicPr>
            <p:nvPr/>
          </p:nvPicPr>
          <p:blipFill>
            <a:blip r:embed="rId5"/>
            <a:stretch>
              <a:fillRect/>
            </a:stretch>
          </p:blipFill>
          <p:spPr>
            <a:xfrm>
              <a:off x="6197600" y="1355834"/>
              <a:ext cx="1639481" cy="4335518"/>
            </a:xfrm>
            <a:prstGeom prst="rect">
              <a:avLst/>
            </a:prstGeom>
          </p:spPr>
        </p:pic>
        <p:pic>
          <p:nvPicPr>
            <p:cNvPr id="11" name="Picture 10">
              <a:extLst>
                <a:ext uri="{FF2B5EF4-FFF2-40B4-BE49-F238E27FC236}">
                  <a16:creationId xmlns:a16="http://schemas.microsoft.com/office/drawing/2014/main" id="{B1098D13-69FD-4D4C-B86F-72C74E18E252}"/>
                </a:ext>
              </a:extLst>
            </p:cNvPr>
            <p:cNvPicPr>
              <a:picLocks noChangeAspect="1"/>
            </p:cNvPicPr>
            <p:nvPr/>
          </p:nvPicPr>
          <p:blipFill>
            <a:blip r:embed="rId6"/>
            <a:stretch>
              <a:fillRect/>
            </a:stretch>
          </p:blipFill>
          <p:spPr>
            <a:xfrm>
              <a:off x="6197600" y="0"/>
              <a:ext cx="3050627" cy="1355834"/>
            </a:xfrm>
            <a:prstGeom prst="rect">
              <a:avLst/>
            </a:prstGeom>
          </p:spPr>
        </p:pic>
      </p:grpSp>
      <p:sp>
        <p:nvSpPr>
          <p:cNvPr id="13" name="Rectangle 12">
            <a:extLst>
              <a:ext uri="{FF2B5EF4-FFF2-40B4-BE49-F238E27FC236}">
                <a16:creationId xmlns:a16="http://schemas.microsoft.com/office/drawing/2014/main" id="{4E17EF42-3F62-A44B-9D5C-EEF095B5DC2D}"/>
              </a:ext>
            </a:extLst>
          </p:cNvPr>
          <p:cNvSpPr/>
          <p:nvPr/>
        </p:nvSpPr>
        <p:spPr>
          <a:xfrm>
            <a:off x="286319" y="5089895"/>
            <a:ext cx="8600641" cy="769441"/>
          </a:xfrm>
          <a:prstGeom prst="rect">
            <a:avLst/>
          </a:prstGeom>
        </p:spPr>
        <p:txBody>
          <a:bodyPr wrap="square">
            <a:spAutoFit/>
          </a:bodyPr>
          <a:lstStyle/>
          <a:p>
            <a:pPr marL="342900" indent="-342900">
              <a:buFont typeface="Arial" panose="020B0604020202020204" pitchFamily="34" charset="0"/>
              <a:buChar char="•"/>
            </a:pPr>
            <a:r>
              <a:rPr lang="en-US" sz="2200" dirty="0">
                <a:solidFill>
                  <a:schemeClr val="bg1"/>
                </a:solidFill>
              </a:rPr>
              <a:t>Early on in learning, the prefrontal cortex is active, presumably processing us “thinking” of how to learn to move the arm</a:t>
            </a:r>
          </a:p>
        </p:txBody>
      </p:sp>
      <p:sp>
        <p:nvSpPr>
          <p:cNvPr id="14" name="Rectangle 13">
            <a:extLst>
              <a:ext uri="{FF2B5EF4-FFF2-40B4-BE49-F238E27FC236}">
                <a16:creationId xmlns:a16="http://schemas.microsoft.com/office/drawing/2014/main" id="{0AE4CC73-0404-F94F-8000-D6E76F2F22B6}"/>
              </a:ext>
            </a:extLst>
          </p:cNvPr>
          <p:cNvSpPr/>
          <p:nvPr/>
        </p:nvSpPr>
        <p:spPr>
          <a:xfrm>
            <a:off x="286319" y="5880877"/>
            <a:ext cx="8600641" cy="769441"/>
          </a:xfrm>
          <a:prstGeom prst="rect">
            <a:avLst/>
          </a:prstGeom>
        </p:spPr>
        <p:txBody>
          <a:bodyPr wrap="square">
            <a:spAutoFit/>
          </a:bodyPr>
          <a:lstStyle/>
          <a:p>
            <a:pPr marL="342900" indent="-342900">
              <a:buFont typeface="Arial" panose="020B0604020202020204" pitchFamily="34" charset="0"/>
              <a:buChar char="•"/>
            </a:pPr>
            <a:r>
              <a:rPr lang="en-US" sz="2200" dirty="0">
                <a:solidFill>
                  <a:schemeClr val="bg1"/>
                </a:solidFill>
              </a:rPr>
              <a:t>When the motor memory was fully formed, motor cortex and cerebellum became activated</a:t>
            </a:r>
          </a:p>
        </p:txBody>
      </p:sp>
    </p:spTree>
    <p:extLst>
      <p:ext uri="{BB962C8B-B14F-4D97-AF65-F5344CB8AC3E}">
        <p14:creationId xmlns:p14="http://schemas.microsoft.com/office/powerpoint/2010/main" val="831125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DEE7C-A27B-2546-AD84-AC06ACEE3245}"/>
              </a:ext>
            </a:extLst>
          </p:cNvPr>
          <p:cNvPicPr>
            <a:picLocks noChangeAspect="1"/>
          </p:cNvPicPr>
          <p:nvPr/>
        </p:nvPicPr>
        <p:blipFill>
          <a:blip r:embed="rId3"/>
          <a:stretch>
            <a:fillRect/>
          </a:stretch>
        </p:blipFill>
        <p:spPr>
          <a:xfrm>
            <a:off x="4282966" y="0"/>
            <a:ext cx="4603994" cy="4651953"/>
          </a:xfrm>
          <a:prstGeom prst="rect">
            <a:avLst/>
          </a:prstGeom>
        </p:spPr>
      </p:pic>
      <p:pic>
        <p:nvPicPr>
          <p:cNvPr id="6" name="Picture 5">
            <a:extLst>
              <a:ext uri="{FF2B5EF4-FFF2-40B4-BE49-F238E27FC236}">
                <a16:creationId xmlns:a16="http://schemas.microsoft.com/office/drawing/2014/main" id="{BFB4438F-D9D5-4B4F-92DF-80D103C172D5}"/>
              </a:ext>
            </a:extLst>
          </p:cNvPr>
          <p:cNvPicPr>
            <a:picLocks noChangeAspect="1"/>
          </p:cNvPicPr>
          <p:nvPr/>
        </p:nvPicPr>
        <p:blipFill>
          <a:blip r:embed="rId4"/>
          <a:stretch>
            <a:fillRect/>
          </a:stretch>
        </p:blipFill>
        <p:spPr>
          <a:xfrm>
            <a:off x="378372" y="0"/>
            <a:ext cx="4020207" cy="4651953"/>
          </a:xfrm>
          <a:prstGeom prst="rect">
            <a:avLst/>
          </a:prstGeom>
        </p:spPr>
      </p:pic>
      <p:sp>
        <p:nvSpPr>
          <p:cNvPr id="12" name="Rectangle 11">
            <a:extLst>
              <a:ext uri="{FF2B5EF4-FFF2-40B4-BE49-F238E27FC236}">
                <a16:creationId xmlns:a16="http://schemas.microsoft.com/office/drawing/2014/main" id="{FAE042EA-EDC6-3344-A974-0F80A012C382}"/>
              </a:ext>
            </a:extLst>
          </p:cNvPr>
          <p:cNvSpPr/>
          <p:nvPr/>
        </p:nvSpPr>
        <p:spPr>
          <a:xfrm>
            <a:off x="286319" y="4932239"/>
            <a:ext cx="8600641" cy="1785104"/>
          </a:xfrm>
          <a:prstGeom prst="rect">
            <a:avLst/>
          </a:prstGeom>
        </p:spPr>
        <p:txBody>
          <a:bodyPr wrap="square">
            <a:spAutoFit/>
          </a:bodyPr>
          <a:lstStyle/>
          <a:p>
            <a:pPr marL="342900" indent="-342900">
              <a:buFont typeface="Arial" panose="020B0604020202020204" pitchFamily="34" charset="0"/>
              <a:buChar char="•"/>
            </a:pPr>
            <a:r>
              <a:rPr lang="en-US" sz="2200" dirty="0">
                <a:solidFill>
                  <a:schemeClr val="bg1"/>
                </a:solidFill>
              </a:rPr>
              <a:t>Learning one motor task, followed by a second immediately after impaired later performance on the first task the next day. </a:t>
            </a:r>
            <a:br>
              <a:rPr lang="en-US" sz="2200" dirty="0">
                <a:solidFill>
                  <a:schemeClr val="bg1"/>
                </a:solidFill>
              </a:rPr>
            </a:br>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Learning one motor task, followed by a second one 4 hours later, did not impair performance on the first task the next day. </a:t>
            </a:r>
          </a:p>
        </p:txBody>
      </p:sp>
      <p:pic>
        <p:nvPicPr>
          <p:cNvPr id="13" name="Picture 12">
            <a:extLst>
              <a:ext uri="{FF2B5EF4-FFF2-40B4-BE49-F238E27FC236}">
                <a16:creationId xmlns:a16="http://schemas.microsoft.com/office/drawing/2014/main" id="{C5A7EE57-73FD-BC4B-934A-F9A34CD7DE23}"/>
              </a:ext>
            </a:extLst>
          </p:cNvPr>
          <p:cNvPicPr>
            <a:picLocks noChangeAspect="1"/>
          </p:cNvPicPr>
          <p:nvPr/>
        </p:nvPicPr>
        <p:blipFill rotWithShape="1">
          <a:blip r:embed="rId3"/>
          <a:srcRect l="75906" t="61115"/>
          <a:stretch/>
        </p:blipFill>
        <p:spPr>
          <a:xfrm>
            <a:off x="4282966" y="646948"/>
            <a:ext cx="762000" cy="3358055"/>
          </a:xfrm>
          <a:prstGeom prst="rect">
            <a:avLst/>
          </a:prstGeom>
        </p:spPr>
      </p:pic>
      <p:sp>
        <p:nvSpPr>
          <p:cNvPr id="10" name="TextBox 9">
            <a:extLst>
              <a:ext uri="{FF2B5EF4-FFF2-40B4-BE49-F238E27FC236}">
                <a16:creationId xmlns:a16="http://schemas.microsoft.com/office/drawing/2014/main" id="{2997180A-38DE-8C46-9959-30B72FEAD2C4}"/>
              </a:ext>
            </a:extLst>
          </p:cNvPr>
          <p:cNvSpPr txBox="1"/>
          <p:nvPr/>
        </p:nvSpPr>
        <p:spPr>
          <a:xfrm rot="16200000">
            <a:off x="3920336" y="2095143"/>
            <a:ext cx="1794274" cy="461665"/>
          </a:xfrm>
          <a:prstGeom prst="rect">
            <a:avLst/>
          </a:prstGeom>
          <a:noFill/>
        </p:spPr>
        <p:txBody>
          <a:bodyPr wrap="none" rtlCol="0">
            <a:spAutoFit/>
          </a:bodyPr>
          <a:lstStyle/>
          <a:p>
            <a:r>
              <a:rPr lang="en-US" dirty="0"/>
              <a:t>Performance</a:t>
            </a:r>
          </a:p>
        </p:txBody>
      </p:sp>
    </p:spTree>
    <p:extLst>
      <p:ext uri="{BB962C8B-B14F-4D97-AF65-F5344CB8AC3E}">
        <p14:creationId xmlns:p14="http://schemas.microsoft.com/office/powerpoint/2010/main" val="4231712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9D7042-AA4B-0C4A-ADEB-7953B804EF92}"/>
              </a:ext>
            </a:extLst>
          </p:cNvPr>
          <p:cNvPicPr>
            <a:picLocks noChangeAspect="1"/>
          </p:cNvPicPr>
          <p:nvPr/>
        </p:nvPicPr>
        <p:blipFill>
          <a:blip r:embed="rId2"/>
          <a:stretch>
            <a:fillRect/>
          </a:stretch>
        </p:blipFill>
        <p:spPr>
          <a:xfrm>
            <a:off x="1198880" y="0"/>
            <a:ext cx="5872480" cy="6828465"/>
          </a:xfrm>
          <a:prstGeom prst="rect">
            <a:avLst/>
          </a:prstGeom>
        </p:spPr>
      </p:pic>
    </p:spTree>
    <p:extLst>
      <p:ext uri="{BB962C8B-B14F-4D97-AF65-F5344CB8AC3E}">
        <p14:creationId xmlns:p14="http://schemas.microsoft.com/office/powerpoint/2010/main" val="781658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4C283F-582F-AD4F-891F-322D7D2C62A4}"/>
              </a:ext>
            </a:extLst>
          </p:cNvPr>
          <p:cNvGrpSpPr/>
          <p:nvPr/>
        </p:nvGrpSpPr>
        <p:grpSpPr>
          <a:xfrm>
            <a:off x="286319" y="152924"/>
            <a:ext cx="8487572" cy="6500123"/>
            <a:chOff x="743519" y="357877"/>
            <a:chExt cx="6627754" cy="5075800"/>
          </a:xfrm>
        </p:grpSpPr>
        <p:pic>
          <p:nvPicPr>
            <p:cNvPr id="5" name="Picture 4">
              <a:extLst>
                <a:ext uri="{FF2B5EF4-FFF2-40B4-BE49-F238E27FC236}">
                  <a16:creationId xmlns:a16="http://schemas.microsoft.com/office/drawing/2014/main" id="{E5ADE21D-F966-4343-AAFB-2231A920EE68}"/>
                </a:ext>
              </a:extLst>
            </p:cNvPr>
            <p:cNvPicPr>
              <a:picLocks noChangeAspect="1"/>
            </p:cNvPicPr>
            <p:nvPr/>
          </p:nvPicPr>
          <p:blipFill>
            <a:blip r:embed="rId2"/>
            <a:stretch>
              <a:fillRect/>
            </a:stretch>
          </p:blipFill>
          <p:spPr>
            <a:xfrm>
              <a:off x="743519" y="357878"/>
              <a:ext cx="6417892" cy="1031852"/>
            </a:xfrm>
            <a:prstGeom prst="rect">
              <a:avLst/>
            </a:prstGeom>
            <a:solidFill>
              <a:schemeClr val="bg1"/>
            </a:solidFill>
          </p:spPr>
        </p:pic>
        <p:pic>
          <p:nvPicPr>
            <p:cNvPr id="7" name="Picture 6">
              <a:extLst>
                <a:ext uri="{FF2B5EF4-FFF2-40B4-BE49-F238E27FC236}">
                  <a16:creationId xmlns:a16="http://schemas.microsoft.com/office/drawing/2014/main" id="{AFD3CC07-5BE1-D34E-AAC4-0715DD56B305}"/>
                </a:ext>
              </a:extLst>
            </p:cNvPr>
            <p:cNvPicPr>
              <a:picLocks noChangeAspect="1"/>
            </p:cNvPicPr>
            <p:nvPr/>
          </p:nvPicPr>
          <p:blipFill>
            <a:blip r:embed="rId3"/>
            <a:stretch>
              <a:fillRect/>
            </a:stretch>
          </p:blipFill>
          <p:spPr>
            <a:xfrm>
              <a:off x="743519" y="1389730"/>
              <a:ext cx="3957322" cy="1303989"/>
            </a:xfrm>
            <a:prstGeom prst="rect">
              <a:avLst/>
            </a:prstGeom>
            <a:solidFill>
              <a:schemeClr val="bg1"/>
            </a:solidFill>
          </p:spPr>
        </p:pic>
        <p:grpSp>
          <p:nvGrpSpPr>
            <p:cNvPr id="4" name="Group 3">
              <a:extLst>
                <a:ext uri="{FF2B5EF4-FFF2-40B4-BE49-F238E27FC236}">
                  <a16:creationId xmlns:a16="http://schemas.microsoft.com/office/drawing/2014/main" id="{472D84E2-46A9-6F45-863D-3D60F08B8D6B}"/>
                </a:ext>
              </a:extLst>
            </p:cNvPr>
            <p:cNvGrpSpPr/>
            <p:nvPr/>
          </p:nvGrpSpPr>
          <p:grpSpPr>
            <a:xfrm>
              <a:off x="4700841" y="357877"/>
              <a:ext cx="2670432" cy="5075800"/>
              <a:chOff x="5788662" y="594359"/>
              <a:chExt cx="2670432" cy="5075800"/>
            </a:xfrm>
          </p:grpSpPr>
          <p:pic>
            <p:nvPicPr>
              <p:cNvPr id="10" name="Picture 9">
                <a:extLst>
                  <a:ext uri="{FF2B5EF4-FFF2-40B4-BE49-F238E27FC236}">
                    <a16:creationId xmlns:a16="http://schemas.microsoft.com/office/drawing/2014/main" id="{84E56F12-120C-EB44-B3A5-1EB6532AFACC}"/>
                  </a:ext>
                </a:extLst>
              </p:cNvPr>
              <p:cNvPicPr>
                <a:picLocks noChangeAspect="1"/>
              </p:cNvPicPr>
              <p:nvPr/>
            </p:nvPicPr>
            <p:blipFill rotWithShape="1">
              <a:blip r:embed="rId2"/>
              <a:srcRect l="75818"/>
              <a:stretch/>
            </p:blipFill>
            <p:spPr>
              <a:xfrm>
                <a:off x="7473259" y="594359"/>
                <a:ext cx="985835" cy="5075799"/>
              </a:xfrm>
              <a:prstGeom prst="rect">
                <a:avLst/>
              </a:prstGeom>
              <a:solidFill>
                <a:schemeClr val="bg1"/>
              </a:solidFill>
            </p:spPr>
          </p:pic>
          <p:pic>
            <p:nvPicPr>
              <p:cNvPr id="6" name="Picture 5">
                <a:extLst>
                  <a:ext uri="{FF2B5EF4-FFF2-40B4-BE49-F238E27FC236}">
                    <a16:creationId xmlns:a16="http://schemas.microsoft.com/office/drawing/2014/main" id="{420D6994-13C2-AA47-A6D6-BC33A17AFC8C}"/>
                  </a:ext>
                </a:extLst>
              </p:cNvPr>
              <p:cNvPicPr>
                <a:picLocks noChangeAspect="1"/>
              </p:cNvPicPr>
              <p:nvPr/>
            </p:nvPicPr>
            <p:blipFill rotWithShape="1">
              <a:blip r:embed="rId4"/>
              <a:srcRect t="57199"/>
              <a:stretch/>
            </p:blipFill>
            <p:spPr>
              <a:xfrm>
                <a:off x="5788662" y="3503193"/>
                <a:ext cx="2526580" cy="2166966"/>
              </a:xfrm>
              <a:prstGeom prst="rect">
                <a:avLst/>
              </a:prstGeom>
              <a:solidFill>
                <a:schemeClr val="bg1"/>
              </a:solidFill>
            </p:spPr>
          </p:pic>
          <p:grpSp>
            <p:nvGrpSpPr>
              <p:cNvPr id="3" name="Group 2">
                <a:extLst>
                  <a:ext uri="{FF2B5EF4-FFF2-40B4-BE49-F238E27FC236}">
                    <a16:creationId xmlns:a16="http://schemas.microsoft.com/office/drawing/2014/main" id="{9D999FDC-D992-9945-B0EA-FB7B3FA68FB8}"/>
                  </a:ext>
                </a:extLst>
              </p:cNvPr>
              <p:cNvGrpSpPr/>
              <p:nvPr/>
            </p:nvGrpSpPr>
            <p:grpSpPr>
              <a:xfrm>
                <a:off x="5788662" y="1626212"/>
                <a:ext cx="2670432" cy="1876981"/>
                <a:chOff x="987168" y="3476855"/>
                <a:chExt cx="2670432" cy="1876981"/>
              </a:xfrm>
            </p:grpSpPr>
            <p:pic>
              <p:nvPicPr>
                <p:cNvPr id="8" name="Picture 7">
                  <a:extLst>
                    <a:ext uri="{FF2B5EF4-FFF2-40B4-BE49-F238E27FC236}">
                      <a16:creationId xmlns:a16="http://schemas.microsoft.com/office/drawing/2014/main" id="{063CCCBA-9A6A-0B45-A5BE-8247CB59BF18}"/>
                    </a:ext>
                  </a:extLst>
                </p:cNvPr>
                <p:cNvPicPr>
                  <a:picLocks noChangeAspect="1"/>
                </p:cNvPicPr>
                <p:nvPr/>
              </p:nvPicPr>
              <p:blipFill rotWithShape="1">
                <a:blip r:embed="rId4"/>
                <a:srcRect r="-1088" b="73106"/>
                <a:stretch/>
              </p:blipFill>
              <p:spPr>
                <a:xfrm>
                  <a:off x="987168" y="3476855"/>
                  <a:ext cx="2554054" cy="1361591"/>
                </a:xfrm>
                <a:prstGeom prst="rect">
                  <a:avLst/>
                </a:prstGeom>
                <a:solidFill>
                  <a:schemeClr val="bg1"/>
                </a:solidFill>
              </p:spPr>
            </p:pic>
            <p:pic>
              <p:nvPicPr>
                <p:cNvPr id="9" name="Picture 8">
                  <a:extLst>
                    <a:ext uri="{FF2B5EF4-FFF2-40B4-BE49-F238E27FC236}">
                      <a16:creationId xmlns:a16="http://schemas.microsoft.com/office/drawing/2014/main" id="{E9A67706-26AD-2D4F-B7A8-498E56C0FCC2}"/>
                    </a:ext>
                  </a:extLst>
                </p:cNvPr>
                <p:cNvPicPr>
                  <a:picLocks noChangeAspect="1"/>
                </p:cNvPicPr>
                <p:nvPr/>
              </p:nvPicPr>
              <p:blipFill rotWithShape="1">
                <a:blip r:embed="rId4"/>
                <a:srcRect l="-1" t="36785" r="-5693" b="53035"/>
                <a:stretch/>
              </p:blipFill>
              <p:spPr>
                <a:xfrm>
                  <a:off x="987168" y="4838446"/>
                  <a:ext cx="2670432" cy="515390"/>
                </a:xfrm>
                <a:prstGeom prst="rect">
                  <a:avLst/>
                </a:prstGeom>
                <a:solidFill>
                  <a:schemeClr val="bg1"/>
                </a:solidFill>
              </p:spPr>
            </p:pic>
          </p:grpSp>
        </p:grpSp>
      </p:grpSp>
      <p:sp>
        <p:nvSpPr>
          <p:cNvPr id="11" name="Rectangle 10">
            <a:extLst>
              <a:ext uri="{FF2B5EF4-FFF2-40B4-BE49-F238E27FC236}">
                <a16:creationId xmlns:a16="http://schemas.microsoft.com/office/drawing/2014/main" id="{88F5A27E-5401-4448-80DC-EAFE70AF176F}"/>
              </a:ext>
            </a:extLst>
          </p:cNvPr>
          <p:cNvSpPr/>
          <p:nvPr/>
        </p:nvSpPr>
        <p:spPr>
          <a:xfrm>
            <a:off x="286319" y="3402985"/>
            <a:ext cx="4459102" cy="3046988"/>
          </a:xfrm>
          <a:prstGeom prst="rect">
            <a:avLst/>
          </a:prstGeom>
        </p:spPr>
        <p:txBody>
          <a:bodyPr wrap="square">
            <a:spAutoFit/>
          </a:bodyPr>
          <a:lstStyle/>
          <a:p>
            <a:pPr marL="342900" indent="-342900">
              <a:buFont typeface="Arial" panose="020B0604020202020204" pitchFamily="34" charset="0"/>
              <a:buChar char="•"/>
            </a:pPr>
            <a:r>
              <a:rPr lang="en-US" dirty="0">
                <a:solidFill>
                  <a:schemeClr val="bg1"/>
                </a:solidFill>
              </a:rPr>
              <a:t>The cerebellum can “shape” hippocampus activity</a:t>
            </a:r>
            <a:br>
              <a:rPr lang="en-US" dirty="0">
                <a:solidFill>
                  <a:schemeClr val="bg1"/>
                </a:solidFill>
              </a:rPr>
            </a:br>
            <a:endParaRPr lang="en-US" dirty="0">
              <a:solidFill>
                <a:schemeClr val="bg1"/>
              </a:solidFill>
            </a:endParaRPr>
          </a:p>
          <a:p>
            <a:pPr marL="342900" indent="-342900">
              <a:buFont typeface="Arial" panose="020B0604020202020204" pitchFamily="34" charset="0"/>
              <a:buChar char="•"/>
            </a:pPr>
            <a:r>
              <a:rPr lang="en-US" dirty="0">
                <a:solidFill>
                  <a:schemeClr val="bg1"/>
                </a:solidFill>
              </a:rPr>
              <a:t>Inhibiting the cerebellum when animals are in the dark (and therefore need to use self-motion cues) impairs place cell activity </a:t>
            </a:r>
          </a:p>
        </p:txBody>
      </p:sp>
    </p:spTree>
    <p:extLst>
      <p:ext uri="{BB962C8B-B14F-4D97-AF65-F5344CB8AC3E}">
        <p14:creationId xmlns:p14="http://schemas.microsoft.com/office/powerpoint/2010/main" val="3124688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B3DC95-A673-7C46-A557-F8519432B7BE}"/>
              </a:ext>
            </a:extLst>
          </p:cNvPr>
          <p:cNvGrpSpPr/>
          <p:nvPr/>
        </p:nvGrpSpPr>
        <p:grpSpPr>
          <a:xfrm>
            <a:off x="641350" y="707390"/>
            <a:ext cx="7826106" cy="5281930"/>
            <a:chOff x="2348230" y="1652270"/>
            <a:chExt cx="5432548" cy="3666490"/>
          </a:xfrm>
        </p:grpSpPr>
        <p:pic>
          <p:nvPicPr>
            <p:cNvPr id="4" name="Picture 3">
              <a:extLst>
                <a:ext uri="{FF2B5EF4-FFF2-40B4-BE49-F238E27FC236}">
                  <a16:creationId xmlns:a16="http://schemas.microsoft.com/office/drawing/2014/main" id="{147BA89F-D8F0-8540-BB70-03499A3B0A80}"/>
                </a:ext>
              </a:extLst>
            </p:cNvPr>
            <p:cNvPicPr>
              <a:picLocks noChangeAspect="1"/>
            </p:cNvPicPr>
            <p:nvPr/>
          </p:nvPicPr>
          <p:blipFill>
            <a:blip r:embed="rId2"/>
            <a:stretch>
              <a:fillRect/>
            </a:stretch>
          </p:blipFill>
          <p:spPr>
            <a:xfrm>
              <a:off x="2348230" y="1652270"/>
              <a:ext cx="5432548" cy="3666490"/>
            </a:xfrm>
            <a:prstGeom prst="rect">
              <a:avLst/>
            </a:prstGeom>
          </p:spPr>
        </p:pic>
        <p:pic>
          <p:nvPicPr>
            <p:cNvPr id="5" name="Picture 4">
              <a:extLst>
                <a:ext uri="{FF2B5EF4-FFF2-40B4-BE49-F238E27FC236}">
                  <a16:creationId xmlns:a16="http://schemas.microsoft.com/office/drawing/2014/main" id="{5511C192-2F50-214C-8CD0-9F36CAE75120}"/>
                </a:ext>
              </a:extLst>
            </p:cNvPr>
            <p:cNvPicPr>
              <a:picLocks noChangeAspect="1"/>
            </p:cNvPicPr>
            <p:nvPr/>
          </p:nvPicPr>
          <p:blipFill rotWithShape="1">
            <a:blip r:embed="rId2"/>
            <a:srcRect l="68426" t="51784" r="21194" b="41981"/>
            <a:stretch/>
          </p:blipFill>
          <p:spPr>
            <a:xfrm>
              <a:off x="4735828" y="3830183"/>
              <a:ext cx="857252" cy="269378"/>
            </a:xfrm>
            <a:prstGeom prst="rect">
              <a:avLst/>
            </a:prstGeom>
          </p:spPr>
        </p:pic>
      </p:grpSp>
    </p:spTree>
    <p:extLst>
      <p:ext uri="{BB962C8B-B14F-4D97-AF65-F5344CB8AC3E}">
        <p14:creationId xmlns:p14="http://schemas.microsoft.com/office/powerpoint/2010/main" val="1269932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7580" y="425949"/>
            <a:ext cx="7886700" cy="994172"/>
          </a:xfrm>
        </p:spPr>
        <p:txBody>
          <a:bodyPr/>
          <a:lstStyle/>
          <a:p>
            <a:r>
              <a:rPr lang="en-US" dirty="0"/>
              <a:t>Circuits for motivational drive: the lateral hypothalamus (LHA)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80" y="2275257"/>
            <a:ext cx="4433546" cy="3051758"/>
          </a:xfrm>
          <a:prstGeom prst="rect">
            <a:avLst/>
          </a:prstGeom>
        </p:spPr>
      </p:pic>
      <p:pic>
        <p:nvPicPr>
          <p:cNvPr id="5" name="Picture 4"/>
          <p:cNvPicPr>
            <a:picLocks noChangeAspect="1"/>
          </p:cNvPicPr>
          <p:nvPr/>
        </p:nvPicPr>
        <p:blipFill>
          <a:blip r:embed="rId3"/>
          <a:stretch>
            <a:fillRect/>
          </a:stretch>
        </p:blipFill>
        <p:spPr>
          <a:xfrm>
            <a:off x="5074991" y="2275257"/>
            <a:ext cx="4069009" cy="3051758"/>
          </a:xfrm>
          <a:prstGeom prst="rect">
            <a:avLst/>
          </a:prstGeom>
        </p:spPr>
      </p:pic>
    </p:spTree>
    <p:extLst>
      <p:ext uri="{BB962C8B-B14F-4D97-AF65-F5344CB8AC3E}">
        <p14:creationId xmlns:p14="http://schemas.microsoft.com/office/powerpoint/2010/main" val="4018006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4114800" y="-228600"/>
            <a:ext cx="914400" cy="76200"/>
          </a:xfrm>
        </p:spPr>
        <p:txBody>
          <a:bodyPr/>
          <a:lstStyle/>
          <a:p>
            <a:r>
              <a:rPr lang="en-US" sz="900"/>
              <a:t>p.314</a:t>
            </a:r>
            <a:endParaRPr lang="en-US"/>
          </a:p>
        </p:txBody>
      </p:sp>
      <p:sp>
        <p:nvSpPr>
          <p:cNvPr id="6" name="Title 1">
            <a:extLst>
              <a:ext uri="{FF2B5EF4-FFF2-40B4-BE49-F238E27FC236}">
                <a16:creationId xmlns:a16="http://schemas.microsoft.com/office/drawing/2014/main" id="{F27C9F20-1326-2841-8703-741DABA2DAC0}"/>
              </a:ext>
            </a:extLst>
          </p:cNvPr>
          <p:cNvSpPr txBox="1">
            <a:spLocks/>
          </p:cNvSpPr>
          <p:nvPr/>
        </p:nvSpPr>
        <p:spPr>
          <a:xfrm>
            <a:off x="127000" y="88900"/>
            <a:ext cx="8928100" cy="863600"/>
          </a:xfrm>
          <a:prstGeom prst="rect">
            <a:avLst/>
          </a:prstGeom>
          <a:ln>
            <a:noFill/>
            <a:miter lim="800000"/>
            <a:headEnd/>
            <a:tailEnd/>
          </a:ln>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sz="3500" dirty="0">
                <a:solidFill>
                  <a:srgbClr val="FFFF00"/>
                </a:solidFill>
                <a:latin typeface="Calibri" charset="0"/>
              </a:rPr>
              <a:t>Lecture 8: Motor memory </a:t>
            </a:r>
            <a:br>
              <a:rPr lang="en-US" sz="3500" dirty="0">
                <a:solidFill>
                  <a:srgbClr val="FFFF00"/>
                </a:solidFill>
                <a:latin typeface="Calibri" charset="0"/>
              </a:rPr>
            </a:br>
            <a:r>
              <a:rPr lang="en-US" sz="3500" dirty="0">
                <a:solidFill>
                  <a:srgbClr val="FFFF00"/>
                </a:solidFill>
                <a:latin typeface="Calibri" charset="0"/>
              </a:rPr>
              <a:t>How we learn without knowing</a:t>
            </a:r>
          </a:p>
        </p:txBody>
      </p:sp>
      <p:pic>
        <p:nvPicPr>
          <p:cNvPr id="3" name="Picture 2">
            <a:extLst>
              <a:ext uri="{FF2B5EF4-FFF2-40B4-BE49-F238E27FC236}">
                <a16:creationId xmlns:a16="http://schemas.microsoft.com/office/drawing/2014/main" id="{8DE278FA-BDE0-9544-90BE-8293681984EE}"/>
              </a:ext>
            </a:extLst>
          </p:cNvPr>
          <p:cNvPicPr>
            <a:picLocks noChangeAspect="1"/>
          </p:cNvPicPr>
          <p:nvPr/>
        </p:nvPicPr>
        <p:blipFill>
          <a:blip r:embed="rId3"/>
          <a:stretch>
            <a:fillRect/>
          </a:stretch>
        </p:blipFill>
        <p:spPr>
          <a:xfrm>
            <a:off x="0" y="1532890"/>
            <a:ext cx="9208616" cy="5325110"/>
          </a:xfrm>
          <a:prstGeom prst="rect">
            <a:avLst/>
          </a:prstGeom>
        </p:spPr>
      </p:pic>
    </p:spTree>
    <p:extLst>
      <p:ext uri="{BB962C8B-B14F-4D97-AF65-F5344CB8AC3E}">
        <p14:creationId xmlns:p14="http://schemas.microsoft.com/office/powerpoint/2010/main" val="1366895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8641" y="400051"/>
            <a:ext cx="7886700" cy="994172"/>
          </a:xfrm>
        </p:spPr>
        <p:txBody>
          <a:bodyPr/>
          <a:lstStyle/>
          <a:p>
            <a:r>
              <a:rPr lang="en-US" dirty="0"/>
              <a:t>Manipulation of LHA alters motivational drive	</a:t>
            </a:r>
          </a:p>
        </p:txBody>
      </p:sp>
      <p:sp>
        <p:nvSpPr>
          <p:cNvPr id="3" name="Content Placeholder 2"/>
          <p:cNvSpPr>
            <a:spLocks noGrp="1"/>
          </p:cNvSpPr>
          <p:nvPr>
            <p:ph idx="1"/>
          </p:nvPr>
        </p:nvSpPr>
        <p:spPr>
          <a:xfrm>
            <a:off x="628650" y="2236781"/>
            <a:ext cx="2970511" cy="3263504"/>
          </a:xfrm>
        </p:spPr>
        <p:txBody>
          <a:bodyPr>
            <a:noAutofit/>
          </a:bodyPr>
          <a:lstStyle/>
          <a:p>
            <a:pPr marL="342900" lvl="1" indent="0" algn="ctr">
              <a:buNone/>
            </a:pPr>
            <a:r>
              <a:rPr lang="en-US" sz="2000" b="1" u="sng" dirty="0"/>
              <a:t>Stimulation</a:t>
            </a:r>
          </a:p>
          <a:p>
            <a:r>
              <a:rPr lang="en-US" sz="2000" dirty="0"/>
              <a:t>Experiments done on rodents and cats in the 1960’s</a:t>
            </a:r>
          </a:p>
          <a:p>
            <a:r>
              <a:rPr lang="en-US" sz="2000" dirty="0"/>
              <a:t>Self stimulation </a:t>
            </a:r>
          </a:p>
          <a:p>
            <a:r>
              <a:rPr lang="en-US" sz="2000" dirty="0"/>
              <a:t>Heightened responsiveness to stimuli</a:t>
            </a:r>
          </a:p>
          <a:p>
            <a:r>
              <a:rPr lang="en-US" sz="2000" dirty="0"/>
              <a:t>General activation of movement patterns and consumption including feeding and drinking</a:t>
            </a:r>
          </a:p>
        </p:txBody>
      </p:sp>
      <p:sp>
        <p:nvSpPr>
          <p:cNvPr id="4" name="Content Placeholder 2"/>
          <p:cNvSpPr txBox="1">
            <a:spLocks/>
          </p:cNvSpPr>
          <p:nvPr/>
        </p:nvSpPr>
        <p:spPr>
          <a:xfrm>
            <a:off x="4572000" y="2345925"/>
            <a:ext cx="2970511"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lgn="ctr">
              <a:buNone/>
            </a:pPr>
            <a:r>
              <a:rPr lang="en-US" sz="2000" b="1" u="sng" dirty="0"/>
              <a:t>Ablation</a:t>
            </a:r>
          </a:p>
          <a:p>
            <a:r>
              <a:rPr lang="en-US" sz="2000" dirty="0"/>
              <a:t>Suppress feeding</a:t>
            </a:r>
          </a:p>
          <a:p>
            <a:r>
              <a:rPr lang="en-US" sz="2000" dirty="0"/>
              <a:t>Suppress drinking</a:t>
            </a:r>
          </a:p>
          <a:p>
            <a:r>
              <a:rPr lang="en-US" sz="2000" dirty="0"/>
              <a:t>Decreased goal-directed drive</a:t>
            </a:r>
          </a:p>
        </p:txBody>
      </p:sp>
    </p:spTree>
    <p:extLst>
      <p:ext uri="{BB962C8B-B14F-4D97-AF65-F5344CB8AC3E}">
        <p14:creationId xmlns:p14="http://schemas.microsoft.com/office/powerpoint/2010/main" val="259669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AD79EB-B38F-374D-A009-7C1D7D679E67}"/>
              </a:ext>
            </a:extLst>
          </p:cNvPr>
          <p:cNvSpPr/>
          <p:nvPr/>
        </p:nvSpPr>
        <p:spPr>
          <a:xfrm>
            <a:off x="2380593" y="5656514"/>
            <a:ext cx="4572000" cy="830997"/>
          </a:xfrm>
          <a:prstGeom prst="rect">
            <a:avLst/>
          </a:prstGeom>
        </p:spPr>
        <p:txBody>
          <a:bodyPr>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t>
            </a:r>
            <a:r>
              <a:rPr lang="en-US" dirty="0" err="1">
                <a:solidFill>
                  <a:schemeClr val="bg1"/>
                </a:solidFill>
              </a:rPr>
              <a:t>aNXhyPj-RsM</a:t>
            </a:r>
            <a:endParaRPr lang="en-US" dirty="0">
              <a:solidFill>
                <a:schemeClr val="bg1"/>
              </a:solidFill>
            </a:endParaRPr>
          </a:p>
        </p:txBody>
      </p:sp>
      <p:pic>
        <p:nvPicPr>
          <p:cNvPr id="5" name="Picture 4">
            <a:extLst>
              <a:ext uri="{FF2B5EF4-FFF2-40B4-BE49-F238E27FC236}">
                <a16:creationId xmlns:a16="http://schemas.microsoft.com/office/drawing/2014/main" id="{E5594AB7-4532-0948-977A-459B2DA4D6B2}"/>
              </a:ext>
            </a:extLst>
          </p:cNvPr>
          <p:cNvPicPr>
            <a:picLocks noChangeAspect="1"/>
          </p:cNvPicPr>
          <p:nvPr/>
        </p:nvPicPr>
        <p:blipFill>
          <a:blip r:embed="rId2"/>
          <a:stretch>
            <a:fillRect/>
          </a:stretch>
        </p:blipFill>
        <p:spPr>
          <a:xfrm>
            <a:off x="1751167" y="173421"/>
            <a:ext cx="5455636" cy="5252205"/>
          </a:xfrm>
          <a:prstGeom prst="rect">
            <a:avLst/>
          </a:prstGeom>
        </p:spPr>
      </p:pic>
    </p:spTree>
    <p:extLst>
      <p:ext uri="{BB962C8B-B14F-4D97-AF65-F5344CB8AC3E}">
        <p14:creationId xmlns:p14="http://schemas.microsoft.com/office/powerpoint/2010/main" val="3056115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375513" y="4103480"/>
            <a:ext cx="3188984" cy="2365221"/>
          </a:xfrm>
          <a:prstGeom prst="rect">
            <a:avLst/>
          </a:prstGeom>
        </p:spPr>
      </p:pic>
      <p:sp>
        <p:nvSpPr>
          <p:cNvPr id="2" name="Title 1"/>
          <p:cNvSpPr>
            <a:spLocks noGrp="1"/>
          </p:cNvSpPr>
          <p:nvPr>
            <p:ph type="title"/>
          </p:nvPr>
        </p:nvSpPr>
        <p:spPr>
          <a:xfrm>
            <a:off x="378336" y="386042"/>
            <a:ext cx="7886700" cy="994172"/>
          </a:xfrm>
        </p:spPr>
        <p:txBody>
          <a:bodyPr/>
          <a:lstStyle/>
          <a:p>
            <a:r>
              <a:rPr lang="en-US" dirty="0">
                <a:latin typeface="+mn-lt"/>
                <a:cs typeface="Microsoft Sans Serif" panose="020B0604020202020204" pitchFamily="34" charset="0"/>
              </a:rPr>
              <a:t>Parkinson’s Disease</a:t>
            </a:r>
            <a:br>
              <a:rPr lang="en-US" dirty="0">
                <a:latin typeface="+mn-lt"/>
                <a:cs typeface="Microsoft Sans Serif" panose="020B0604020202020204" pitchFamily="34" charset="0"/>
              </a:rPr>
            </a:br>
            <a:endParaRPr lang="en-US" dirty="0">
              <a:latin typeface="+mn-lt"/>
              <a:cs typeface="Microsoft Sans Serif" panose="020B0604020202020204" pitchFamily="34" charset="0"/>
            </a:endParaRPr>
          </a:p>
        </p:txBody>
      </p:sp>
      <p:sp>
        <p:nvSpPr>
          <p:cNvPr id="9" name="TextBox 8"/>
          <p:cNvSpPr txBox="1"/>
          <p:nvPr/>
        </p:nvSpPr>
        <p:spPr>
          <a:xfrm>
            <a:off x="87497" y="1865815"/>
            <a:ext cx="2441374" cy="461665"/>
          </a:xfrm>
          <a:prstGeom prst="rect">
            <a:avLst/>
          </a:prstGeom>
          <a:noFill/>
        </p:spPr>
        <p:txBody>
          <a:bodyPr wrap="none" rtlCol="0">
            <a:spAutoFit/>
          </a:bodyPr>
          <a:lstStyle/>
          <a:p>
            <a:r>
              <a:rPr lang="en-US" dirty="0">
                <a:cs typeface="Microsoft Sans Serif" panose="020B0604020202020204" pitchFamily="34" charset="0"/>
              </a:rPr>
              <a:t>Movement intent </a:t>
            </a:r>
          </a:p>
        </p:txBody>
      </p:sp>
      <p:sp>
        <p:nvSpPr>
          <p:cNvPr id="12" name="TextBox 11"/>
          <p:cNvSpPr txBox="1"/>
          <p:nvPr/>
        </p:nvSpPr>
        <p:spPr>
          <a:xfrm>
            <a:off x="3667340" y="1888370"/>
            <a:ext cx="1308692" cy="461665"/>
          </a:xfrm>
          <a:prstGeom prst="rect">
            <a:avLst/>
          </a:prstGeom>
          <a:noFill/>
        </p:spPr>
        <p:txBody>
          <a:bodyPr wrap="none" rtlCol="0">
            <a:spAutoFit/>
          </a:bodyPr>
          <a:lstStyle/>
          <a:p>
            <a:r>
              <a:rPr lang="en-US" dirty="0">
                <a:cs typeface="Microsoft Sans Serif" panose="020B0604020202020204" pitchFamily="34" charset="0"/>
              </a:rPr>
              <a:t>Initiation</a:t>
            </a:r>
          </a:p>
        </p:txBody>
      </p:sp>
      <p:sp>
        <p:nvSpPr>
          <p:cNvPr id="16" name="TextBox 15"/>
          <p:cNvSpPr txBox="1"/>
          <p:nvPr/>
        </p:nvSpPr>
        <p:spPr>
          <a:xfrm>
            <a:off x="87497" y="2613271"/>
            <a:ext cx="5217795" cy="3046988"/>
          </a:xfrm>
          <a:prstGeom prst="rect">
            <a:avLst/>
          </a:prstGeom>
          <a:noFill/>
        </p:spPr>
        <p:txBody>
          <a:bodyPr wrap="square" rtlCol="0">
            <a:spAutoFit/>
          </a:bodyPr>
          <a:lstStyle/>
          <a:p>
            <a:pPr marL="342900" indent="-342900">
              <a:buFont typeface="Arial" panose="020B0604020202020204" pitchFamily="34" charset="0"/>
              <a:buChar char="•"/>
            </a:pPr>
            <a:r>
              <a:rPr lang="en-US" dirty="0">
                <a:cs typeface="Microsoft Sans Serif" panose="020B0604020202020204" pitchFamily="34" charset="0"/>
              </a:rPr>
              <a:t>Movement Maintenance impaired (slow, jerky movements)</a:t>
            </a:r>
            <a:br>
              <a:rPr lang="en-US" dirty="0">
                <a:cs typeface="Microsoft Sans Serif" panose="020B0604020202020204" pitchFamily="34" charset="0"/>
              </a:rPr>
            </a:br>
            <a:endParaRPr lang="en-US" dirty="0">
              <a:cs typeface="Microsoft Sans Serif" panose="020B0604020202020204" pitchFamily="34" charset="0"/>
            </a:endParaRPr>
          </a:p>
          <a:p>
            <a:pPr marL="342900" indent="-342900">
              <a:buFont typeface="Arial" panose="020B0604020202020204" pitchFamily="34" charset="0"/>
              <a:buChar char="•"/>
            </a:pPr>
            <a:r>
              <a:rPr lang="en-US" dirty="0">
                <a:cs typeface="Microsoft Sans Serif" panose="020B0604020202020204" pitchFamily="34" charset="0"/>
              </a:rPr>
              <a:t>Spared basic motor function</a:t>
            </a:r>
            <a:br>
              <a:rPr lang="en-US" dirty="0">
                <a:cs typeface="Microsoft Sans Serif" panose="020B0604020202020204" pitchFamily="34" charset="0"/>
              </a:rPr>
            </a:br>
            <a:endParaRPr lang="en-US" dirty="0">
              <a:cs typeface="Microsoft Sans Serif" panose="020B0604020202020204" pitchFamily="34" charset="0"/>
            </a:endParaRPr>
          </a:p>
          <a:p>
            <a:pPr marL="342900" indent="-342900">
              <a:buFont typeface="Arial" panose="020B0604020202020204" pitchFamily="34" charset="0"/>
              <a:buChar char="•"/>
            </a:pPr>
            <a:r>
              <a:rPr lang="en-US" dirty="0">
                <a:cs typeface="Microsoft Sans Serif" panose="020B0604020202020204" pitchFamily="34" charset="0"/>
              </a:rPr>
              <a:t>Progressive loss of dopamine in the striatum</a:t>
            </a:r>
          </a:p>
          <a:p>
            <a:endParaRPr lang="en-US" dirty="0">
              <a:cs typeface="Microsoft Sans Serif" panose="020B0604020202020204" pitchFamily="34" charset="0"/>
            </a:endParaRPr>
          </a:p>
        </p:txBody>
      </p:sp>
      <p:cxnSp>
        <p:nvCxnSpPr>
          <p:cNvPr id="21" name="Straight Arrow Connector 20"/>
          <p:cNvCxnSpPr>
            <a:cxnSpLocks/>
          </p:cNvCxnSpPr>
          <p:nvPr/>
        </p:nvCxnSpPr>
        <p:spPr>
          <a:xfrm>
            <a:off x="2600759" y="2110645"/>
            <a:ext cx="843446" cy="2586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stretch>
            <a:fillRect/>
          </a:stretch>
        </p:blipFill>
        <p:spPr>
          <a:xfrm>
            <a:off x="5909099" y="1083476"/>
            <a:ext cx="3288677" cy="2595389"/>
          </a:xfrm>
          <a:prstGeom prst="rect">
            <a:avLst/>
          </a:prstGeom>
        </p:spPr>
      </p:pic>
      <p:sp>
        <p:nvSpPr>
          <p:cNvPr id="17" name="&quot;No&quot; Symbol 16"/>
          <p:cNvSpPr/>
          <p:nvPr/>
        </p:nvSpPr>
        <p:spPr>
          <a:xfrm>
            <a:off x="2659880" y="1928836"/>
            <a:ext cx="446287" cy="406413"/>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3" name="TextBox 32"/>
          <p:cNvSpPr txBox="1"/>
          <p:nvPr/>
        </p:nvSpPr>
        <p:spPr>
          <a:xfrm>
            <a:off x="5305292" y="1804829"/>
            <a:ext cx="1026243" cy="738664"/>
          </a:xfrm>
          <a:prstGeom prst="rect">
            <a:avLst/>
          </a:prstGeom>
          <a:noFill/>
        </p:spPr>
        <p:txBody>
          <a:bodyPr wrap="none" rtlCol="0">
            <a:spAutoFit/>
          </a:bodyPr>
          <a:lstStyle/>
          <a:p>
            <a:pPr algn="ctr"/>
            <a:r>
              <a:rPr lang="en-US" sz="2100" b="1" dirty="0">
                <a:cs typeface="Microsoft Sans Serif" panose="020B0604020202020204" pitchFamily="34" charset="0"/>
              </a:rPr>
              <a:t>Basal</a:t>
            </a:r>
            <a:r>
              <a:rPr lang="en-US" sz="2100" dirty="0">
                <a:cs typeface="Microsoft Sans Serif" panose="020B0604020202020204" pitchFamily="34" charset="0"/>
              </a:rPr>
              <a:t> </a:t>
            </a:r>
          </a:p>
          <a:p>
            <a:pPr algn="ctr"/>
            <a:r>
              <a:rPr lang="en-US" sz="2100" b="1" dirty="0">
                <a:cs typeface="Microsoft Sans Serif" panose="020B0604020202020204" pitchFamily="34" charset="0"/>
              </a:rPr>
              <a:t>Ganglia</a:t>
            </a:r>
          </a:p>
        </p:txBody>
      </p:sp>
      <p:sp>
        <p:nvSpPr>
          <p:cNvPr id="3" name="Rectangle 2">
            <a:extLst>
              <a:ext uri="{FF2B5EF4-FFF2-40B4-BE49-F238E27FC236}">
                <a16:creationId xmlns:a16="http://schemas.microsoft.com/office/drawing/2014/main" id="{309114A6-669B-FC40-A3E3-404184222150}"/>
              </a:ext>
            </a:extLst>
          </p:cNvPr>
          <p:cNvSpPr/>
          <p:nvPr/>
        </p:nvSpPr>
        <p:spPr>
          <a:xfrm>
            <a:off x="314759" y="5637704"/>
            <a:ext cx="4572000" cy="830997"/>
          </a:xfrm>
          <a:prstGeom prst="rect">
            <a:avLst/>
          </a:prstGeom>
          <a:ln>
            <a:solidFill>
              <a:schemeClr val="accent1"/>
            </a:solidFill>
          </a:ln>
        </p:spPr>
        <p:txBody>
          <a:bodyPr>
            <a:spAutoFit/>
          </a:bodyPr>
          <a:lstStyle/>
          <a:p>
            <a:r>
              <a:rPr lang="en-US" dirty="0">
                <a:solidFill>
                  <a:schemeClr val="tx2"/>
                </a:solidFill>
              </a:rPr>
              <a:t>https://</a:t>
            </a:r>
            <a:r>
              <a:rPr lang="en-US" dirty="0" err="1">
                <a:solidFill>
                  <a:schemeClr val="tx2"/>
                </a:solidFill>
              </a:rPr>
              <a:t>www.youtube.com</a:t>
            </a:r>
            <a:r>
              <a:rPr lang="en-US" dirty="0">
                <a:solidFill>
                  <a:schemeClr val="tx2"/>
                </a:solidFill>
              </a:rPr>
              <a:t>/</a:t>
            </a:r>
            <a:r>
              <a:rPr lang="en-US" dirty="0" err="1">
                <a:solidFill>
                  <a:schemeClr val="tx2"/>
                </a:solidFill>
              </a:rPr>
              <a:t>watch?v</a:t>
            </a:r>
            <a:r>
              <a:rPr lang="en-US" dirty="0">
                <a:solidFill>
                  <a:schemeClr val="tx2"/>
                </a:solidFill>
              </a:rPr>
              <a:t>=</a:t>
            </a:r>
            <a:r>
              <a:rPr lang="en-US" dirty="0" err="1">
                <a:solidFill>
                  <a:schemeClr val="tx2"/>
                </a:solidFill>
              </a:rPr>
              <a:t>Ztwkwqgvoso</a:t>
            </a:r>
            <a:endParaRPr lang="en-US" dirty="0">
              <a:solidFill>
                <a:schemeClr val="tx2"/>
              </a:solidFill>
            </a:endParaRPr>
          </a:p>
        </p:txBody>
      </p:sp>
    </p:spTree>
    <p:extLst>
      <p:ext uri="{BB962C8B-B14F-4D97-AF65-F5344CB8AC3E}">
        <p14:creationId xmlns:p14="http://schemas.microsoft.com/office/powerpoint/2010/main" val="503728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310F94E-D91B-2340-82FB-7C6CFC1B2D7B}"/>
              </a:ext>
            </a:extLst>
          </p:cNvPr>
          <p:cNvGrpSpPr/>
          <p:nvPr/>
        </p:nvGrpSpPr>
        <p:grpSpPr>
          <a:xfrm>
            <a:off x="0" y="711611"/>
            <a:ext cx="9153565" cy="6432331"/>
            <a:chOff x="0" y="443598"/>
            <a:chExt cx="9153565" cy="6432331"/>
          </a:xfrm>
        </p:grpSpPr>
        <p:pic>
          <p:nvPicPr>
            <p:cNvPr id="5" name="Picture 4">
              <a:extLst>
                <a:ext uri="{FF2B5EF4-FFF2-40B4-BE49-F238E27FC236}">
                  <a16:creationId xmlns:a16="http://schemas.microsoft.com/office/drawing/2014/main" id="{4296A282-5661-7248-8C6D-DDCFB55EF0F2}"/>
                </a:ext>
              </a:extLst>
            </p:cNvPr>
            <p:cNvPicPr>
              <a:picLocks noChangeAspect="1"/>
            </p:cNvPicPr>
            <p:nvPr/>
          </p:nvPicPr>
          <p:blipFill rotWithShape="1">
            <a:blip r:embed="rId3"/>
            <a:srcRect b="6207"/>
            <a:stretch/>
          </p:blipFill>
          <p:spPr>
            <a:xfrm>
              <a:off x="0" y="443598"/>
              <a:ext cx="9153565" cy="6432331"/>
            </a:xfrm>
            <a:prstGeom prst="rect">
              <a:avLst/>
            </a:prstGeom>
          </p:spPr>
        </p:pic>
        <p:pic>
          <p:nvPicPr>
            <p:cNvPr id="1026" name="Picture 2" descr="Improving Life for Women with Parkinson&amp;#39;s Disease | PCORI">
              <a:extLst>
                <a:ext uri="{FF2B5EF4-FFF2-40B4-BE49-F238E27FC236}">
                  <a16:creationId xmlns:a16="http://schemas.microsoft.com/office/drawing/2014/main" id="{9A54C174-7213-614E-B1B6-0A7ED9640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454" y="1994491"/>
              <a:ext cx="4281838" cy="48499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1516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0700" y="1206500"/>
            <a:ext cx="5562600" cy="4445000"/>
          </a:xfrm>
          <a:prstGeom prst="rect">
            <a:avLst/>
          </a:prstGeom>
        </p:spPr>
      </p:pic>
      <p:pic>
        <p:nvPicPr>
          <p:cNvPr id="3" name="Picture 2">
            <a:extLst>
              <a:ext uri="{FF2B5EF4-FFF2-40B4-BE49-F238E27FC236}">
                <a16:creationId xmlns:a16="http://schemas.microsoft.com/office/drawing/2014/main" id="{1D634577-9F11-764D-BFF9-1CE7E97E5E57}"/>
              </a:ext>
            </a:extLst>
          </p:cNvPr>
          <p:cNvPicPr>
            <a:picLocks noChangeAspect="1"/>
          </p:cNvPicPr>
          <p:nvPr/>
        </p:nvPicPr>
        <p:blipFill rotWithShape="1">
          <a:blip r:embed="rId2"/>
          <a:srcRect l="10762" t="81699" r="69456" b="7841"/>
          <a:stretch/>
        </p:blipFill>
        <p:spPr>
          <a:xfrm>
            <a:off x="2169762" y="3316636"/>
            <a:ext cx="1410345" cy="278971"/>
          </a:xfrm>
          <a:prstGeom prst="rect">
            <a:avLst/>
          </a:prstGeom>
        </p:spPr>
      </p:pic>
      <p:sp>
        <p:nvSpPr>
          <p:cNvPr id="2" name="TextBox 1">
            <a:extLst>
              <a:ext uri="{FF2B5EF4-FFF2-40B4-BE49-F238E27FC236}">
                <a16:creationId xmlns:a16="http://schemas.microsoft.com/office/drawing/2014/main" id="{FF2E08C5-71C1-5E4D-A4DD-98D6998EA905}"/>
              </a:ext>
            </a:extLst>
          </p:cNvPr>
          <p:cNvSpPr txBox="1"/>
          <p:nvPr/>
        </p:nvSpPr>
        <p:spPr>
          <a:xfrm>
            <a:off x="2331740" y="3301138"/>
            <a:ext cx="1086388" cy="400110"/>
          </a:xfrm>
          <a:prstGeom prst="rect">
            <a:avLst/>
          </a:prstGeom>
          <a:noFill/>
        </p:spPr>
        <p:txBody>
          <a:bodyPr wrap="none" rtlCol="0">
            <a:spAutoFit/>
          </a:bodyPr>
          <a:lstStyle/>
          <a:p>
            <a:r>
              <a:rPr lang="en-US" sz="2000" dirty="0">
                <a:solidFill>
                  <a:srgbClr val="FF0000"/>
                </a:solidFill>
              </a:rPr>
              <a:t>Striatum</a:t>
            </a:r>
          </a:p>
        </p:txBody>
      </p:sp>
    </p:spTree>
    <p:extLst>
      <p:ext uri="{BB962C8B-B14F-4D97-AF65-F5344CB8AC3E}">
        <p14:creationId xmlns:p14="http://schemas.microsoft.com/office/powerpoint/2010/main" val="4139861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140649-6654-C243-8691-4B82FE3C57BD}"/>
              </a:ext>
            </a:extLst>
          </p:cNvPr>
          <p:cNvSpPr txBox="1"/>
          <p:nvPr/>
        </p:nvSpPr>
        <p:spPr>
          <a:xfrm>
            <a:off x="3286423" y="480448"/>
            <a:ext cx="2571153" cy="461665"/>
          </a:xfrm>
          <a:prstGeom prst="rect">
            <a:avLst/>
          </a:prstGeom>
          <a:noFill/>
        </p:spPr>
        <p:txBody>
          <a:bodyPr wrap="none" rtlCol="0">
            <a:spAutoFit/>
          </a:bodyPr>
          <a:lstStyle/>
          <a:p>
            <a:r>
              <a:rPr lang="en-US" dirty="0">
                <a:solidFill>
                  <a:srgbClr val="FFFF00"/>
                </a:solidFill>
              </a:rPr>
              <a:t>Not so top 10 plays</a:t>
            </a:r>
          </a:p>
        </p:txBody>
      </p:sp>
      <p:pic>
        <p:nvPicPr>
          <p:cNvPr id="4" name="Picture 3">
            <a:extLst>
              <a:ext uri="{FF2B5EF4-FFF2-40B4-BE49-F238E27FC236}">
                <a16:creationId xmlns:a16="http://schemas.microsoft.com/office/drawing/2014/main" id="{E8FC2D3C-F0CA-3A4E-B2A7-14F021A8D574}"/>
              </a:ext>
            </a:extLst>
          </p:cNvPr>
          <p:cNvPicPr>
            <a:picLocks noChangeAspect="1"/>
          </p:cNvPicPr>
          <p:nvPr/>
        </p:nvPicPr>
        <p:blipFill>
          <a:blip r:embed="rId2"/>
          <a:stretch>
            <a:fillRect/>
          </a:stretch>
        </p:blipFill>
        <p:spPr>
          <a:xfrm>
            <a:off x="1336972" y="1298026"/>
            <a:ext cx="6104351" cy="4056311"/>
          </a:xfrm>
          <a:prstGeom prst="rect">
            <a:avLst/>
          </a:prstGeom>
        </p:spPr>
      </p:pic>
      <p:sp>
        <p:nvSpPr>
          <p:cNvPr id="5" name="TextBox 4">
            <a:extLst>
              <a:ext uri="{FF2B5EF4-FFF2-40B4-BE49-F238E27FC236}">
                <a16:creationId xmlns:a16="http://schemas.microsoft.com/office/drawing/2014/main" id="{8B1C784A-39D5-6241-B928-24313FB2F02B}"/>
              </a:ext>
            </a:extLst>
          </p:cNvPr>
          <p:cNvSpPr txBox="1"/>
          <p:nvPr/>
        </p:nvSpPr>
        <p:spPr>
          <a:xfrm>
            <a:off x="1213886" y="6146719"/>
            <a:ext cx="6491457" cy="461665"/>
          </a:xfrm>
          <a:prstGeom prst="rect">
            <a:avLst/>
          </a:prstGeom>
          <a:noFill/>
        </p:spPr>
        <p:txBody>
          <a:bodyPr wrap="none" rtlCol="0">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=973ayUGfs7A</a:t>
            </a:r>
          </a:p>
        </p:txBody>
      </p:sp>
    </p:spTree>
    <p:extLst>
      <p:ext uri="{BB962C8B-B14F-4D97-AF65-F5344CB8AC3E}">
        <p14:creationId xmlns:p14="http://schemas.microsoft.com/office/powerpoint/2010/main" val="70204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139700"/>
            <a:ext cx="8229600" cy="1003300"/>
          </a:xfrm>
          <a:ln>
            <a:noFill/>
            <a:miter lim="800000"/>
            <a:headEnd/>
            <a:tailEnd/>
          </a:ln>
        </p:spPr>
        <p:txBody>
          <a:bodyPr/>
          <a:lstStyle/>
          <a:p>
            <a:pPr eaLnBrk="1" hangingPunct="1"/>
            <a:r>
              <a:rPr lang="en-US" dirty="0">
                <a:solidFill>
                  <a:srgbClr val="FFFF00"/>
                </a:solidFill>
                <a:latin typeface="Calibri" charset="0"/>
              </a:rPr>
              <a:t>Summary</a:t>
            </a:r>
          </a:p>
        </p:txBody>
      </p:sp>
      <p:pic>
        <p:nvPicPr>
          <p:cNvPr id="3" name="Picture 2"/>
          <p:cNvPicPr>
            <a:picLocks noChangeAspect="1"/>
          </p:cNvPicPr>
          <p:nvPr/>
        </p:nvPicPr>
        <p:blipFill>
          <a:blip r:embed="rId2"/>
          <a:stretch>
            <a:fillRect/>
          </a:stretch>
        </p:blipFill>
        <p:spPr>
          <a:xfrm>
            <a:off x="1003300" y="1514618"/>
            <a:ext cx="6946900" cy="4628372"/>
          </a:xfrm>
          <a:prstGeom prst="rect">
            <a:avLst/>
          </a:prstGeom>
        </p:spPr>
      </p:pic>
      <p:sp>
        <p:nvSpPr>
          <p:cNvPr id="4" name="Rectangle 3"/>
          <p:cNvSpPr/>
          <p:nvPr/>
        </p:nvSpPr>
        <p:spPr>
          <a:xfrm>
            <a:off x="5930900" y="1866900"/>
            <a:ext cx="1435100" cy="584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727700" y="5397500"/>
            <a:ext cx="1536700" cy="584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375400" y="3149600"/>
            <a:ext cx="1574800" cy="952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09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27000" y="88900"/>
            <a:ext cx="8928100" cy="863600"/>
          </a:xfrm>
          <a:ln>
            <a:noFill/>
            <a:miter lim="800000"/>
            <a:headEnd/>
            <a:tailEnd/>
          </a:ln>
        </p:spPr>
        <p:txBody>
          <a:bodyPr/>
          <a:lstStyle/>
          <a:p>
            <a:pPr eaLnBrk="1" hangingPunct="1"/>
            <a:r>
              <a:rPr lang="en-US" sz="3500" dirty="0">
                <a:solidFill>
                  <a:srgbClr val="FFFF00"/>
                </a:solidFill>
                <a:latin typeface="Calibri" charset="0"/>
              </a:rPr>
              <a:t>Place vs. Response; Hippocampus vs. Striatum</a:t>
            </a:r>
          </a:p>
        </p:txBody>
      </p:sp>
      <p:pic>
        <p:nvPicPr>
          <p:cNvPr id="6" name="Picture 5"/>
          <p:cNvPicPr>
            <a:picLocks noChangeAspect="1"/>
          </p:cNvPicPr>
          <p:nvPr/>
        </p:nvPicPr>
        <p:blipFill>
          <a:blip r:embed="rId3"/>
          <a:stretch>
            <a:fillRect/>
          </a:stretch>
        </p:blipFill>
        <p:spPr>
          <a:xfrm>
            <a:off x="451671" y="1346807"/>
            <a:ext cx="8692329" cy="2594725"/>
          </a:xfrm>
          <a:prstGeom prst="rect">
            <a:avLst/>
          </a:prstGeom>
        </p:spPr>
      </p:pic>
      <p:sp>
        <p:nvSpPr>
          <p:cNvPr id="4" name="Rectangle 3">
            <a:extLst>
              <a:ext uri="{FF2B5EF4-FFF2-40B4-BE49-F238E27FC236}">
                <a16:creationId xmlns:a16="http://schemas.microsoft.com/office/drawing/2014/main" id="{330A6124-C8CE-454D-824B-4F11807045ED}"/>
              </a:ext>
            </a:extLst>
          </p:cNvPr>
          <p:cNvSpPr/>
          <p:nvPr/>
        </p:nvSpPr>
        <p:spPr>
          <a:xfrm>
            <a:off x="451671" y="4140461"/>
            <a:ext cx="8010685" cy="2419124"/>
          </a:xfrm>
          <a:prstGeom prst="rect">
            <a:avLst/>
          </a:prstGeom>
        </p:spPr>
        <p:txBody>
          <a:bodyPr wrap="square">
            <a:spAutoFit/>
          </a:bodyPr>
          <a:lstStyle/>
          <a:p>
            <a:pPr marL="342900" lvl="0" indent="-342900" eaLnBrk="0" hangingPunct="0">
              <a:spcBef>
                <a:spcPct val="30000"/>
              </a:spcBef>
              <a:buFont typeface="Arial" panose="020B0604020202020204" pitchFamily="34" charset="0"/>
              <a:buChar char="•"/>
              <a:defRPr/>
            </a:pPr>
            <a:r>
              <a:rPr lang="en-US" dirty="0">
                <a:solidFill>
                  <a:schemeClr val="bg1"/>
                </a:solidFill>
              </a:rPr>
              <a:t>Early in learning, i.e. 7 days or less,  rats use hippocampal place strategy. </a:t>
            </a:r>
            <a:br>
              <a:rPr lang="en-US" dirty="0">
                <a:solidFill>
                  <a:schemeClr val="bg1"/>
                </a:solidFill>
              </a:rPr>
            </a:br>
            <a:endParaRPr lang="en-US" dirty="0">
              <a:solidFill>
                <a:schemeClr val="bg1"/>
              </a:solidFill>
            </a:endParaRPr>
          </a:p>
          <a:p>
            <a:pPr marL="342900" lvl="0" indent="-342900" eaLnBrk="0" hangingPunct="0">
              <a:spcBef>
                <a:spcPct val="30000"/>
              </a:spcBef>
              <a:buFont typeface="Arial" panose="020B0604020202020204" pitchFamily="34" charset="0"/>
              <a:buChar char="•"/>
              <a:defRPr/>
            </a:pPr>
            <a:r>
              <a:rPr lang="en-US" dirty="0">
                <a:solidFill>
                  <a:schemeClr val="bg1"/>
                </a:solidFill>
              </a:rPr>
              <a:t>If we train them long enough, i.e. 14 days or more, the memory “goes from episodic to motor” and  becomes overlearned and rats switch to striatal response strategy. </a:t>
            </a:r>
          </a:p>
        </p:txBody>
      </p:sp>
    </p:spTree>
    <p:extLst>
      <p:ext uri="{BB962C8B-B14F-4D97-AF65-F5344CB8AC3E}">
        <p14:creationId xmlns:p14="http://schemas.microsoft.com/office/powerpoint/2010/main" val="4239811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ematic depicting two trials in the A) place and B) response learning...  | Download Scientific Diagram">
            <a:extLst>
              <a:ext uri="{FF2B5EF4-FFF2-40B4-BE49-F238E27FC236}">
                <a16:creationId xmlns:a16="http://schemas.microsoft.com/office/drawing/2014/main" id="{705BF7FF-9523-D642-A6BB-09653531B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916" y="338958"/>
            <a:ext cx="6504824" cy="618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318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5CCE4C-6F12-A242-98A3-DB29553DC2DD}"/>
              </a:ext>
            </a:extLst>
          </p:cNvPr>
          <p:cNvPicPr>
            <a:picLocks noChangeAspect="1"/>
          </p:cNvPicPr>
          <p:nvPr/>
        </p:nvPicPr>
        <p:blipFill rotWithShape="1">
          <a:blip r:embed="rId3"/>
          <a:srcRect l="33752" r="32496" b="48914"/>
          <a:stretch/>
        </p:blipFill>
        <p:spPr>
          <a:xfrm>
            <a:off x="2148840" y="167640"/>
            <a:ext cx="4511040" cy="4817059"/>
          </a:xfrm>
          <a:prstGeom prst="rect">
            <a:avLst/>
          </a:prstGeom>
        </p:spPr>
      </p:pic>
      <p:sp>
        <p:nvSpPr>
          <p:cNvPr id="13" name="Rectangle 12">
            <a:extLst>
              <a:ext uri="{FF2B5EF4-FFF2-40B4-BE49-F238E27FC236}">
                <a16:creationId xmlns:a16="http://schemas.microsoft.com/office/drawing/2014/main" id="{B7EBD49F-E3D1-9543-A58E-3A2CEDD136CE}"/>
              </a:ext>
            </a:extLst>
          </p:cNvPr>
          <p:cNvSpPr/>
          <p:nvPr/>
        </p:nvSpPr>
        <p:spPr>
          <a:xfrm>
            <a:off x="0" y="5103979"/>
            <a:ext cx="9027609" cy="1477328"/>
          </a:xfrm>
          <a:prstGeom prst="rect">
            <a:avLst/>
          </a:prstGeom>
        </p:spPr>
        <p:txBody>
          <a:bodyPr wrap="square">
            <a:spAutoFit/>
          </a:bodyPr>
          <a:lstStyle/>
          <a:p>
            <a:pPr marL="342900" lvl="0" indent="-342900" eaLnBrk="0" hangingPunct="0">
              <a:spcBef>
                <a:spcPct val="30000"/>
              </a:spcBef>
              <a:buFont typeface="Arial" panose="020B0604020202020204" pitchFamily="34" charset="0"/>
              <a:buChar char="•"/>
              <a:defRPr/>
            </a:pPr>
            <a:r>
              <a:rPr lang="en-US" sz="1800" dirty="0">
                <a:solidFill>
                  <a:schemeClr val="bg1"/>
                </a:solidFill>
              </a:rPr>
              <a:t>The Win-Stay task is a stimulus-response task: the animal will see 4 lights at the beginning of each arm and it can go to any one of them to get a food, and then it stays put. On the next trial, 4 different arms will have lights now to act as cues to let animal respond to them. It is a kind of motor memory task.  </a:t>
            </a:r>
            <a:br>
              <a:rPr lang="en-US" sz="1800" dirty="0">
                <a:solidFill>
                  <a:schemeClr val="bg1"/>
                </a:solidFill>
              </a:rPr>
            </a:br>
            <a:endParaRPr lang="en-US" sz="1800" dirty="0">
              <a:solidFill>
                <a:schemeClr val="bg1"/>
              </a:solidFill>
            </a:endParaRPr>
          </a:p>
        </p:txBody>
      </p:sp>
    </p:spTree>
    <p:extLst>
      <p:ext uri="{BB962C8B-B14F-4D97-AF65-F5344CB8AC3E}">
        <p14:creationId xmlns:p14="http://schemas.microsoft.com/office/powerpoint/2010/main" val="1565094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5CCE4C-6F12-A242-98A3-DB29553DC2DD}"/>
              </a:ext>
            </a:extLst>
          </p:cNvPr>
          <p:cNvPicPr>
            <a:picLocks noChangeAspect="1"/>
          </p:cNvPicPr>
          <p:nvPr/>
        </p:nvPicPr>
        <p:blipFill rotWithShape="1">
          <a:blip r:embed="rId3"/>
          <a:srcRect r="66742" b="48914"/>
          <a:stretch/>
        </p:blipFill>
        <p:spPr>
          <a:xfrm>
            <a:off x="2083024" y="220188"/>
            <a:ext cx="4759736" cy="5158111"/>
          </a:xfrm>
          <a:prstGeom prst="rect">
            <a:avLst/>
          </a:prstGeom>
        </p:spPr>
      </p:pic>
      <p:sp>
        <p:nvSpPr>
          <p:cNvPr id="13" name="Rectangle 12">
            <a:extLst>
              <a:ext uri="{FF2B5EF4-FFF2-40B4-BE49-F238E27FC236}">
                <a16:creationId xmlns:a16="http://schemas.microsoft.com/office/drawing/2014/main" id="{B7EBD49F-E3D1-9543-A58E-3A2CEDD136CE}"/>
              </a:ext>
            </a:extLst>
          </p:cNvPr>
          <p:cNvSpPr/>
          <p:nvPr/>
        </p:nvSpPr>
        <p:spPr>
          <a:xfrm>
            <a:off x="116391" y="5378299"/>
            <a:ext cx="9027609" cy="1200329"/>
          </a:xfrm>
          <a:prstGeom prst="rect">
            <a:avLst/>
          </a:prstGeom>
        </p:spPr>
        <p:txBody>
          <a:bodyPr wrap="square">
            <a:spAutoFit/>
          </a:bodyPr>
          <a:lstStyle/>
          <a:p>
            <a:pPr marL="342900" lvl="0" indent="-342900" eaLnBrk="0" hangingPunct="0">
              <a:spcBef>
                <a:spcPct val="30000"/>
              </a:spcBef>
              <a:buFont typeface="Arial" panose="020B0604020202020204" pitchFamily="34" charset="0"/>
              <a:buChar char="•"/>
              <a:defRPr/>
            </a:pPr>
            <a:r>
              <a:rPr lang="en-US" sz="1800" dirty="0">
                <a:solidFill>
                  <a:schemeClr val="bg1"/>
                </a:solidFill>
              </a:rPr>
              <a:t>The Win-Shift task is a stimulus-stimulus task: the animal has to go to an arm to get food, and then “remember” which arm that was so that on the next trial it “shifts” and goes to the neighboring arm for food. It is a kind of cognitive spatial memory. </a:t>
            </a:r>
            <a:br>
              <a:rPr lang="en-US" sz="1800" dirty="0">
                <a:solidFill>
                  <a:schemeClr val="bg1"/>
                </a:solidFill>
              </a:rPr>
            </a:br>
            <a:endParaRPr lang="en-US" sz="1800" dirty="0">
              <a:solidFill>
                <a:schemeClr val="bg1"/>
              </a:solidFill>
            </a:endParaRPr>
          </a:p>
        </p:txBody>
      </p:sp>
    </p:spTree>
    <p:extLst>
      <p:ext uri="{BB962C8B-B14F-4D97-AF65-F5344CB8AC3E}">
        <p14:creationId xmlns:p14="http://schemas.microsoft.com/office/powerpoint/2010/main" val="1355610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5CCE4C-6F12-A242-98A3-DB29553DC2DD}"/>
              </a:ext>
            </a:extLst>
          </p:cNvPr>
          <p:cNvPicPr>
            <a:picLocks noChangeAspect="1"/>
          </p:cNvPicPr>
          <p:nvPr/>
        </p:nvPicPr>
        <p:blipFill rotWithShape="1">
          <a:blip r:embed="rId3"/>
          <a:srcRect l="65857" r="1329" b="48914"/>
          <a:stretch/>
        </p:blipFill>
        <p:spPr>
          <a:xfrm>
            <a:off x="2039170" y="137160"/>
            <a:ext cx="4514030" cy="4958036"/>
          </a:xfrm>
          <a:prstGeom prst="rect">
            <a:avLst/>
          </a:prstGeom>
        </p:spPr>
      </p:pic>
      <p:sp>
        <p:nvSpPr>
          <p:cNvPr id="13" name="Rectangle 12">
            <a:extLst>
              <a:ext uri="{FF2B5EF4-FFF2-40B4-BE49-F238E27FC236}">
                <a16:creationId xmlns:a16="http://schemas.microsoft.com/office/drawing/2014/main" id="{B7EBD49F-E3D1-9543-A58E-3A2CEDD136CE}"/>
              </a:ext>
            </a:extLst>
          </p:cNvPr>
          <p:cNvSpPr/>
          <p:nvPr/>
        </p:nvSpPr>
        <p:spPr>
          <a:xfrm>
            <a:off x="0" y="4890619"/>
            <a:ext cx="9027609" cy="1560427"/>
          </a:xfrm>
          <a:prstGeom prst="rect">
            <a:avLst/>
          </a:prstGeom>
        </p:spPr>
        <p:txBody>
          <a:bodyPr wrap="square">
            <a:spAutoFit/>
          </a:bodyPr>
          <a:lstStyle/>
          <a:p>
            <a:pPr lvl="0" eaLnBrk="0" hangingPunct="0">
              <a:spcBef>
                <a:spcPct val="30000"/>
              </a:spcBef>
              <a:defRPr/>
            </a:pPr>
            <a:br>
              <a:rPr lang="en-US" sz="1800" dirty="0">
                <a:solidFill>
                  <a:schemeClr val="bg1"/>
                </a:solidFill>
              </a:rPr>
            </a:br>
            <a:endParaRPr lang="en-US" sz="1800" dirty="0">
              <a:solidFill>
                <a:schemeClr val="bg1"/>
              </a:solidFill>
            </a:endParaRPr>
          </a:p>
          <a:p>
            <a:pPr marL="342900" lvl="0" indent="-342900" eaLnBrk="0" hangingPunct="0">
              <a:spcBef>
                <a:spcPct val="30000"/>
              </a:spcBef>
              <a:buFont typeface="Arial" panose="020B0604020202020204" pitchFamily="34" charset="0"/>
              <a:buChar char="•"/>
              <a:defRPr/>
            </a:pPr>
            <a:r>
              <a:rPr lang="en-US" sz="1800" dirty="0">
                <a:solidFill>
                  <a:schemeClr val="bg1"/>
                </a:solidFill>
              </a:rPr>
              <a:t>The CCP task (Conditioned Cue Preference) is a Stimulus-food-Reinforced task: it has a single arm with a light that cues the animal to go to it and, over time, the animal learns that cue itself now has “emotional” value since it signals food always in the same arm. </a:t>
            </a:r>
          </a:p>
        </p:txBody>
      </p:sp>
    </p:spTree>
    <p:extLst>
      <p:ext uri="{BB962C8B-B14F-4D97-AF65-F5344CB8AC3E}">
        <p14:creationId xmlns:p14="http://schemas.microsoft.com/office/powerpoint/2010/main" val="3602228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5CCE4C-6F12-A242-98A3-DB29553DC2DD}"/>
              </a:ext>
            </a:extLst>
          </p:cNvPr>
          <p:cNvPicPr>
            <a:picLocks noChangeAspect="1"/>
          </p:cNvPicPr>
          <p:nvPr/>
        </p:nvPicPr>
        <p:blipFill rotWithShape="1">
          <a:blip r:embed="rId3"/>
          <a:srcRect b="48914"/>
          <a:stretch/>
        </p:blipFill>
        <p:spPr>
          <a:xfrm>
            <a:off x="0" y="0"/>
            <a:ext cx="9256434" cy="3336139"/>
          </a:xfrm>
          <a:prstGeom prst="rect">
            <a:avLst/>
          </a:prstGeom>
        </p:spPr>
      </p:pic>
      <p:sp>
        <p:nvSpPr>
          <p:cNvPr id="13" name="Rectangle 12">
            <a:extLst>
              <a:ext uri="{FF2B5EF4-FFF2-40B4-BE49-F238E27FC236}">
                <a16:creationId xmlns:a16="http://schemas.microsoft.com/office/drawing/2014/main" id="{B7EBD49F-E3D1-9543-A58E-3A2CEDD136CE}"/>
              </a:ext>
            </a:extLst>
          </p:cNvPr>
          <p:cNvSpPr/>
          <p:nvPr/>
        </p:nvSpPr>
        <p:spPr>
          <a:xfrm>
            <a:off x="116391" y="3336139"/>
            <a:ext cx="9027609" cy="3582519"/>
          </a:xfrm>
          <a:prstGeom prst="rect">
            <a:avLst/>
          </a:prstGeom>
        </p:spPr>
        <p:txBody>
          <a:bodyPr wrap="square">
            <a:spAutoFit/>
          </a:bodyPr>
          <a:lstStyle/>
          <a:p>
            <a:pPr marL="342900" lvl="0" indent="-342900" eaLnBrk="0" hangingPunct="0">
              <a:spcBef>
                <a:spcPct val="30000"/>
              </a:spcBef>
              <a:buFont typeface="Arial" panose="020B0604020202020204" pitchFamily="34" charset="0"/>
              <a:buChar char="•"/>
              <a:defRPr/>
            </a:pPr>
            <a:r>
              <a:rPr lang="en-US" sz="1800" dirty="0">
                <a:solidFill>
                  <a:schemeClr val="bg1"/>
                </a:solidFill>
              </a:rPr>
              <a:t>The Win-Shift task is a stimulus-stimulus task: the animal has to go to an arm to get food, and then “remember” which arm that was so that on the next trial it “shifts” and goes to the neighboring arm for food. It is a kind of cognitive spatial memory. </a:t>
            </a:r>
            <a:br>
              <a:rPr lang="en-US" sz="1800" dirty="0">
                <a:solidFill>
                  <a:schemeClr val="bg1"/>
                </a:solidFill>
              </a:rPr>
            </a:br>
            <a:endParaRPr lang="en-US" sz="1800" dirty="0">
              <a:solidFill>
                <a:schemeClr val="bg1"/>
              </a:solidFill>
            </a:endParaRPr>
          </a:p>
          <a:p>
            <a:pPr marL="342900" lvl="0" indent="-342900" eaLnBrk="0" hangingPunct="0">
              <a:spcBef>
                <a:spcPct val="30000"/>
              </a:spcBef>
              <a:buFont typeface="Arial" panose="020B0604020202020204" pitchFamily="34" charset="0"/>
              <a:buChar char="•"/>
              <a:defRPr/>
            </a:pPr>
            <a:r>
              <a:rPr lang="en-US" sz="1800" dirty="0">
                <a:solidFill>
                  <a:schemeClr val="bg1"/>
                </a:solidFill>
              </a:rPr>
              <a:t>The Win-Stay task is a stimulus-response task: the animal will see 4 lights at the beginning of each arm and it can go to any one of them to get a food, and then it stays put. On the next trial, 4 different arms will have lights now to act as cues to let animal respond to them. It is a kind of motor memory task.  </a:t>
            </a:r>
            <a:br>
              <a:rPr lang="en-US" sz="1800" dirty="0">
                <a:solidFill>
                  <a:schemeClr val="bg1"/>
                </a:solidFill>
              </a:rPr>
            </a:br>
            <a:endParaRPr lang="en-US" sz="1800" dirty="0">
              <a:solidFill>
                <a:schemeClr val="bg1"/>
              </a:solidFill>
            </a:endParaRPr>
          </a:p>
          <a:p>
            <a:pPr marL="342900" lvl="0" indent="-342900" eaLnBrk="0" hangingPunct="0">
              <a:spcBef>
                <a:spcPct val="30000"/>
              </a:spcBef>
              <a:buFont typeface="Arial" panose="020B0604020202020204" pitchFamily="34" charset="0"/>
              <a:buChar char="•"/>
              <a:defRPr/>
            </a:pPr>
            <a:r>
              <a:rPr lang="en-US" sz="1800" dirty="0">
                <a:solidFill>
                  <a:schemeClr val="bg1"/>
                </a:solidFill>
              </a:rPr>
              <a:t>The CCP task (Conditioned Cue Preference) is a Stimulus-food-Reinforced task: it has a single arm with a light that cues the animal to go to it and, over time, the animal learns that cue itself now has “emotional” value since it signals food always in the same arm. </a:t>
            </a:r>
          </a:p>
        </p:txBody>
      </p:sp>
    </p:spTree>
    <p:extLst>
      <p:ext uri="{BB962C8B-B14F-4D97-AF65-F5344CB8AC3E}">
        <p14:creationId xmlns:p14="http://schemas.microsoft.com/office/powerpoint/2010/main" val="3592701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179151</TotalTime>
  <Words>2480</Words>
  <Application>Microsoft Macintosh PowerPoint</Application>
  <PresentationFormat>On-screen Show (4:3)</PresentationFormat>
  <Paragraphs>122</Paragraphs>
  <Slides>36</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Helvetica</vt:lpstr>
      <vt:lpstr>Palatino</vt:lpstr>
      <vt:lpstr>Times</vt:lpstr>
      <vt:lpstr>Times New Roman</vt:lpstr>
      <vt:lpstr>Office Theme</vt:lpstr>
      <vt:lpstr>PowerPoint Presentation</vt:lpstr>
      <vt:lpstr>PowerPoint Presentation</vt:lpstr>
      <vt:lpstr>p.314</vt:lpstr>
      <vt:lpstr>Place vs. Response; Hippocampus vs. Striatum</vt:lpstr>
      <vt:lpstr>PowerPoint Presentation</vt:lpstr>
      <vt:lpstr>PowerPoint Presentation</vt:lpstr>
      <vt:lpstr>PowerPoint Presentation</vt:lpstr>
      <vt:lpstr>PowerPoint Presentation</vt:lpstr>
      <vt:lpstr>PowerPoint Presentation</vt:lpstr>
      <vt:lpstr>PowerPoint Presentation</vt:lpstr>
      <vt:lpstr>Procedural Memory  </vt:lpstr>
      <vt:lpstr>PowerPoint Presentation</vt:lpstr>
      <vt:lpstr>PowerPoint Presentation</vt:lpstr>
      <vt:lpstr>PowerPoint Presentation</vt:lpstr>
      <vt:lpstr>PowerPoint Presentation</vt:lpstr>
      <vt:lpstr>12-02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Circuits for motivational drive: the lateral hypothalamus (LHA)</vt:lpstr>
      <vt:lpstr>Manipulation of LHA alters motivational drive </vt:lpstr>
      <vt:lpstr>PowerPoint Presentation</vt:lpstr>
      <vt:lpstr>Parkinson’s Disease </vt:lpstr>
      <vt:lpstr>PowerPoint Presentation</vt:lpstr>
      <vt:lpstr>PowerPoint Presentation</vt:lpstr>
      <vt:lpstr>PowerPoint Presentation</vt:lpstr>
      <vt:lpstr>Summary</vt:lpstr>
    </vt:vector>
  </TitlesOfParts>
  <Company>Boston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Lord of the Engrams</dc:title>
  <dc:creator>Steve Ramirez</dc:creator>
  <cp:lastModifiedBy>Microsoft Office User</cp:lastModifiedBy>
  <cp:revision>1073</cp:revision>
  <cp:lastPrinted>2020-03-03T18:27:38Z</cp:lastPrinted>
  <dcterms:created xsi:type="dcterms:W3CDTF">2012-05-14T19:34:42Z</dcterms:created>
  <dcterms:modified xsi:type="dcterms:W3CDTF">2023-03-08T20:10:33Z</dcterms:modified>
</cp:coreProperties>
</file>