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1" r:id="rId2"/>
    <p:sldId id="413" r:id="rId3"/>
    <p:sldId id="283" r:id="rId4"/>
    <p:sldId id="262" r:id="rId5"/>
    <p:sldId id="265" r:id="rId6"/>
    <p:sldId id="407" r:id="rId7"/>
    <p:sldId id="408" r:id="rId8"/>
    <p:sldId id="285" r:id="rId9"/>
    <p:sldId id="267" r:id="rId10"/>
    <p:sldId id="277" r:id="rId11"/>
    <p:sldId id="268" r:id="rId12"/>
    <p:sldId id="409" r:id="rId13"/>
    <p:sldId id="414" r:id="rId14"/>
    <p:sldId id="269" r:id="rId15"/>
    <p:sldId id="410" r:id="rId16"/>
    <p:sldId id="270" r:id="rId17"/>
    <p:sldId id="271" r:id="rId18"/>
    <p:sldId id="272" r:id="rId19"/>
    <p:sldId id="273" r:id="rId20"/>
    <p:sldId id="412" r:id="rId21"/>
    <p:sldId id="284" r:id="rId22"/>
    <p:sldId id="274" r:id="rId23"/>
    <p:sldId id="275" r:id="rId24"/>
    <p:sldId id="278" r:id="rId25"/>
    <p:sldId id="256" r:id="rId26"/>
    <p:sldId id="257" r:id="rId27"/>
    <p:sldId id="282" r:id="rId28"/>
    <p:sldId id="280" r:id="rId29"/>
    <p:sldId id="406" r:id="rId30"/>
    <p:sldId id="382" r:id="rId31"/>
    <p:sldId id="28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48"/>
    <p:restoredTop sz="87918"/>
  </p:normalViewPr>
  <p:slideViewPr>
    <p:cSldViewPr snapToGrid="0" snapToObjects="1">
      <p:cViewPr varScale="1">
        <p:scale>
          <a:sx n="80" d="100"/>
          <a:sy n="80" d="100"/>
        </p:scale>
        <p:origin x="16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D367F-651C-A548-A971-D01F374E6C89}" type="datetimeFigureOut">
              <a:rPr lang="en-US" smtClean="0"/>
              <a:t>8/30/22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2B0BEA-2F84-BB44-B41A-D6E459B8428E}" type="slidenum">
              <a:rPr lang="en-US" smtClean="0"/>
              <a:t>‹#›</a:t>
            </a:fld>
            <a:endParaRPr lang="en-US"/>
          </a:p>
        </p:txBody>
      </p:sp>
    </p:spTree>
    <p:extLst>
      <p:ext uri="{BB962C8B-B14F-4D97-AF65-F5344CB8AC3E}">
        <p14:creationId xmlns:p14="http://schemas.microsoft.com/office/powerpoint/2010/main" val="42827426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Reviews from 2 years ago</a:t>
            </a:r>
          </a:p>
        </p:txBody>
      </p:sp>
      <p:sp>
        <p:nvSpPr>
          <p:cNvPr id="4" name="Slide Number Placeholder 3"/>
          <p:cNvSpPr>
            <a:spLocks noGrp="1"/>
          </p:cNvSpPr>
          <p:nvPr>
            <p:ph type="sldNum" sz="quarter" idx="5"/>
          </p:nvPr>
        </p:nvSpPr>
        <p:spPr/>
        <p:txBody>
          <a:bodyPr/>
          <a:lstStyle/>
          <a:p>
            <a:fld id="{852B0BEA-2F84-BB44-B41A-D6E459B8428E}" type="slidenum">
              <a:rPr lang="en-US" smtClean="0"/>
              <a:t>1</a:t>
            </a:fld>
            <a:endParaRPr lang="en-US"/>
          </a:p>
        </p:txBody>
      </p:sp>
    </p:spTree>
    <p:extLst>
      <p:ext uri="{BB962C8B-B14F-4D97-AF65-F5344CB8AC3E}">
        <p14:creationId xmlns:p14="http://schemas.microsoft.com/office/powerpoint/2010/main" val="3389995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E4B2AD7-4378-E948-8E10-5BFBB43927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9D85364-6C3D-3748-8A5D-24B5562D99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7652" name="Slide Number Placeholder 3">
            <a:extLst>
              <a:ext uri="{FF2B5EF4-FFF2-40B4-BE49-F238E27FC236}">
                <a16:creationId xmlns:a16="http://schemas.microsoft.com/office/drawing/2014/main" id="{AEF9B396-25CD-9143-8BE2-56FFB9C8A5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6AC5873-7769-6A4C-B4FD-6329124A3882}" type="slidenum">
              <a:rPr lang="en-US" altLang="en-US">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143792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7607D21-3C17-884C-92AD-47A77ECC2AA7}" type="slidenum">
              <a:rPr lang="en-US"/>
              <a:pPr/>
              <a:t>10</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 took one week to animate just one second of footage.</a:t>
            </a:r>
            <a:endParaRPr lang="en-US" dirty="0"/>
          </a:p>
        </p:txBody>
      </p:sp>
      <p:sp>
        <p:nvSpPr>
          <p:cNvPr id="4" name="Slide Number Placeholder 3"/>
          <p:cNvSpPr>
            <a:spLocks noGrp="1"/>
          </p:cNvSpPr>
          <p:nvPr>
            <p:ph type="sldNum" sz="quarter" idx="5"/>
          </p:nvPr>
        </p:nvSpPr>
        <p:spPr/>
        <p:txBody>
          <a:bodyPr/>
          <a:lstStyle/>
          <a:p>
            <a:fld id="{852B0BEA-2F84-BB44-B41A-D6E459B8428E}" type="slidenum">
              <a:rPr lang="en-US" smtClean="0"/>
              <a:t>12</a:t>
            </a:fld>
            <a:endParaRPr lang="en-US"/>
          </a:p>
        </p:txBody>
      </p:sp>
    </p:spTree>
    <p:extLst>
      <p:ext uri="{BB962C8B-B14F-4D97-AF65-F5344CB8AC3E}">
        <p14:creationId xmlns:p14="http://schemas.microsoft.com/office/powerpoint/2010/main" val="23075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think of a dentist’s drill to notice how important hearing is </a:t>
            </a:r>
          </a:p>
        </p:txBody>
      </p:sp>
      <p:sp>
        <p:nvSpPr>
          <p:cNvPr id="4" name="Slide Number Placeholder 3"/>
          <p:cNvSpPr>
            <a:spLocks noGrp="1"/>
          </p:cNvSpPr>
          <p:nvPr>
            <p:ph type="sldNum" sz="quarter" idx="10"/>
          </p:nvPr>
        </p:nvSpPr>
        <p:spPr/>
        <p:txBody>
          <a:bodyPr/>
          <a:lstStyle/>
          <a:p>
            <a:fld id="{852B0BEA-2F84-BB44-B41A-D6E459B8428E}" type="slidenum">
              <a:rPr lang="en-US" smtClean="0"/>
              <a:t>15</a:t>
            </a:fld>
            <a:endParaRPr lang="en-US"/>
          </a:p>
        </p:txBody>
      </p:sp>
    </p:spTree>
    <p:extLst>
      <p:ext uri="{BB962C8B-B14F-4D97-AF65-F5344CB8AC3E}">
        <p14:creationId xmlns:p14="http://schemas.microsoft.com/office/powerpoint/2010/main" val="279572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C7607D21-3C17-884C-92AD-47A77ECC2AA7}" type="slidenum">
              <a:rPr lang="en-US"/>
              <a:pPr/>
              <a:t>25</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29</a:t>
            </a:fld>
            <a:endParaRPr lang="en-US"/>
          </a:p>
        </p:txBody>
      </p:sp>
    </p:spTree>
    <p:extLst>
      <p:ext uri="{BB962C8B-B14F-4D97-AF65-F5344CB8AC3E}">
        <p14:creationId xmlns:p14="http://schemas.microsoft.com/office/powerpoint/2010/main" val="3493144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7F51868-3EE7-FD47-B282-8080F3216F94}" type="slidenum">
              <a:rPr lang="en-US" smtClean="0"/>
              <a:pPr>
                <a:defRPr/>
              </a:pPr>
              <a:t>30</a:t>
            </a:fld>
            <a:endParaRPr lang="en-US"/>
          </a:p>
        </p:txBody>
      </p:sp>
    </p:spTree>
    <p:extLst>
      <p:ext uri="{BB962C8B-B14F-4D97-AF65-F5344CB8AC3E}">
        <p14:creationId xmlns:p14="http://schemas.microsoft.com/office/powerpoint/2010/main" val="3118009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EAE317-5B48-6B40-A56B-51D3B13FD49D}"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2840068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AE317-5B48-6B40-A56B-51D3B13FD49D}"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1154464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AE317-5B48-6B40-A56B-51D3B13FD49D}"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268777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EAE317-5B48-6B40-A56B-51D3B13FD49D}"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346154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EAE317-5B48-6B40-A56B-51D3B13FD49D}" type="datetimeFigureOut">
              <a:rPr lang="en-US" smtClean="0"/>
              <a:t>8/30/22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1805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EAE317-5B48-6B40-A56B-51D3B13FD49D}"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289354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EAE317-5B48-6B40-A56B-51D3B13FD49D}" type="datetimeFigureOut">
              <a:rPr lang="en-US" smtClean="0"/>
              <a:t>8/30/22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99192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EAE317-5B48-6B40-A56B-51D3B13FD49D}" type="datetimeFigureOut">
              <a:rPr lang="en-US" smtClean="0"/>
              <a:t>8/30/22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3282034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EAE317-5B48-6B40-A56B-51D3B13FD49D}" type="datetimeFigureOut">
              <a:rPr lang="en-US" smtClean="0"/>
              <a:t>8/30/22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396622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EAE317-5B48-6B40-A56B-51D3B13FD49D}"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1157292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EAE317-5B48-6B40-A56B-51D3B13FD49D}" type="datetimeFigureOut">
              <a:rPr lang="en-US" smtClean="0"/>
              <a:t>8/30/22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F0EB25-6994-6C4A-988A-DEDB7AA22DF5}" type="slidenum">
              <a:rPr lang="en-US" smtClean="0"/>
              <a:t>‹#›</a:t>
            </a:fld>
            <a:endParaRPr lang="en-US"/>
          </a:p>
        </p:txBody>
      </p:sp>
    </p:spTree>
    <p:extLst>
      <p:ext uri="{BB962C8B-B14F-4D97-AF65-F5344CB8AC3E}">
        <p14:creationId xmlns:p14="http://schemas.microsoft.com/office/powerpoint/2010/main" val="2806810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AE317-5B48-6B40-A56B-51D3B13FD49D}" type="datetimeFigureOut">
              <a:rPr lang="en-US" smtClean="0"/>
              <a:t>8/30/22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F0EB25-6994-6C4A-988A-DEDB7AA22DF5}" type="slidenum">
              <a:rPr lang="en-US" smtClean="0"/>
              <a:t>‹#›</a:t>
            </a:fld>
            <a:endParaRPr lang="en-US"/>
          </a:p>
        </p:txBody>
      </p:sp>
    </p:spTree>
    <p:extLst>
      <p:ext uri="{BB962C8B-B14F-4D97-AF65-F5344CB8AC3E}">
        <p14:creationId xmlns:p14="http://schemas.microsoft.com/office/powerpoint/2010/main" val="4263516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 am Cringe But I am Free&quot; Sticker for Sale by strtwr- | Redbubble">
            <a:extLst>
              <a:ext uri="{FF2B5EF4-FFF2-40B4-BE49-F238E27FC236}">
                <a16:creationId xmlns:a16="http://schemas.microsoft.com/office/drawing/2014/main" id="{075FC557-F7DD-174A-9440-8CCD31FE33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79" t="11548" r="8287" b="12823"/>
          <a:stretch/>
        </p:blipFill>
        <p:spPr bwMode="auto">
          <a:xfrm>
            <a:off x="1843790" y="835701"/>
            <a:ext cx="5756223" cy="518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929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1348"/>
            <a:ext cx="8229600" cy="1143000"/>
          </a:xfrm>
        </p:spPr>
        <p:txBody>
          <a:bodyPr>
            <a:normAutofit/>
          </a:bodyPr>
          <a:lstStyle/>
          <a:p>
            <a:pPr eaLnBrk="1" hangingPunct="1"/>
            <a:r>
              <a:rPr lang="en-US" sz="3500" dirty="0">
                <a:solidFill>
                  <a:schemeClr val="tx1"/>
                </a:solidFill>
              </a:rPr>
              <a:t>Functions of The Brain: </a:t>
            </a:r>
            <a:r>
              <a:rPr lang="en-US" sz="3500" dirty="0">
                <a:solidFill>
                  <a:srgbClr val="0000FF"/>
                </a:solidFill>
              </a:rPr>
              <a:t>The Cortex</a:t>
            </a:r>
            <a:endParaRPr lang="en-US" sz="3500" dirty="0">
              <a:solidFill>
                <a:schemeClr val="tx1"/>
              </a:solidFill>
            </a:endParaRPr>
          </a:p>
        </p:txBody>
      </p:sp>
      <p:pic>
        <p:nvPicPr>
          <p:cNvPr id="44035" name="Picture 3" descr="Cortex"/>
          <p:cNvPicPr>
            <a:picLocks noChangeAspect="1" noChangeArrowheads="1"/>
          </p:cNvPicPr>
          <p:nvPr/>
        </p:nvPicPr>
        <p:blipFill>
          <a:blip r:embed="rId3"/>
          <a:srcRect/>
          <a:stretch>
            <a:fillRect/>
          </a:stretch>
        </p:blipFill>
        <p:spPr bwMode="auto">
          <a:xfrm>
            <a:off x="2071857" y="1908175"/>
            <a:ext cx="5349875" cy="4127929"/>
          </a:xfrm>
          <a:prstGeom prst="rect">
            <a:avLst/>
          </a:prstGeom>
          <a:noFill/>
          <a:ln w="9525">
            <a:noFill/>
            <a:miter lim="800000"/>
            <a:headEnd/>
            <a:tailEnd/>
          </a:ln>
        </p:spPr>
      </p:pic>
      <p:sp>
        <p:nvSpPr>
          <p:cNvPr id="20484" name="Text Box 4"/>
          <p:cNvSpPr txBox="1">
            <a:spLocks noChangeArrowheads="1"/>
          </p:cNvSpPr>
          <p:nvPr/>
        </p:nvSpPr>
        <p:spPr bwMode="auto">
          <a:xfrm>
            <a:off x="1520496" y="2121695"/>
            <a:ext cx="1668574" cy="369332"/>
          </a:xfrm>
          <a:prstGeom prst="rect">
            <a:avLst/>
          </a:prstGeom>
          <a:noFill/>
          <a:ln w="9525">
            <a:noFill/>
            <a:miter lim="800000"/>
            <a:headEnd/>
            <a:tailEnd/>
          </a:ln>
        </p:spPr>
        <p:txBody>
          <a:bodyPr wrap="square">
            <a:prstTxWarp prst="textNoShape">
              <a:avLst/>
            </a:prstTxWarp>
            <a:spAutoFit/>
          </a:bodyPr>
          <a:lstStyle/>
          <a:p>
            <a:r>
              <a:rPr lang="en-US" dirty="0"/>
              <a:t>Planning</a:t>
            </a:r>
          </a:p>
        </p:txBody>
      </p:sp>
      <p:sp>
        <p:nvSpPr>
          <p:cNvPr id="20485" name="Text Box 5"/>
          <p:cNvSpPr txBox="1">
            <a:spLocks noChangeArrowheads="1"/>
          </p:cNvSpPr>
          <p:nvPr/>
        </p:nvSpPr>
        <p:spPr bwMode="auto">
          <a:xfrm>
            <a:off x="1995656" y="4422776"/>
            <a:ext cx="1564167" cy="369332"/>
          </a:xfrm>
          <a:prstGeom prst="rect">
            <a:avLst/>
          </a:prstGeom>
          <a:noFill/>
          <a:ln w="9525">
            <a:noFill/>
            <a:miter lim="800000"/>
            <a:headEnd/>
            <a:tailEnd/>
          </a:ln>
        </p:spPr>
        <p:txBody>
          <a:bodyPr wrap="square">
            <a:prstTxWarp prst="textNoShape">
              <a:avLst/>
            </a:prstTxWarp>
            <a:spAutoFit/>
          </a:bodyPr>
          <a:lstStyle/>
          <a:p>
            <a:r>
              <a:rPr lang="en-US">
                <a:solidFill>
                  <a:srgbClr val="FF0000"/>
                </a:solidFill>
              </a:rPr>
              <a:t>Memory</a:t>
            </a:r>
            <a:endParaRPr lang="en-US"/>
          </a:p>
        </p:txBody>
      </p:sp>
      <p:sp>
        <p:nvSpPr>
          <p:cNvPr id="20486" name="Text Box 6"/>
          <p:cNvSpPr txBox="1">
            <a:spLocks noChangeArrowheads="1"/>
          </p:cNvSpPr>
          <p:nvPr/>
        </p:nvSpPr>
        <p:spPr bwMode="auto">
          <a:xfrm>
            <a:off x="5966196" y="3355975"/>
            <a:ext cx="1235479" cy="369332"/>
          </a:xfrm>
          <a:prstGeom prst="rect">
            <a:avLst/>
          </a:prstGeom>
          <a:noFill/>
          <a:ln w="9525">
            <a:noFill/>
            <a:miter lim="800000"/>
            <a:headEnd/>
            <a:tailEnd/>
          </a:ln>
        </p:spPr>
        <p:txBody>
          <a:bodyPr wrap="square">
            <a:prstTxWarp prst="textNoShape">
              <a:avLst/>
            </a:prstTxWarp>
            <a:spAutoFit/>
          </a:bodyPr>
          <a:lstStyle/>
          <a:p>
            <a:r>
              <a:rPr lang="en-US" dirty="0"/>
              <a:t>Vision</a:t>
            </a:r>
          </a:p>
        </p:txBody>
      </p:sp>
      <p:sp>
        <p:nvSpPr>
          <p:cNvPr id="20487" name="Text Box 7"/>
          <p:cNvSpPr txBox="1">
            <a:spLocks noChangeArrowheads="1"/>
          </p:cNvSpPr>
          <p:nvPr/>
        </p:nvSpPr>
        <p:spPr bwMode="auto">
          <a:xfrm>
            <a:off x="3062457" y="1527175"/>
            <a:ext cx="1956658" cy="369332"/>
          </a:xfrm>
          <a:prstGeom prst="rect">
            <a:avLst/>
          </a:prstGeom>
          <a:noFill/>
          <a:ln w="9525">
            <a:noFill/>
            <a:miter lim="800000"/>
            <a:headEnd/>
            <a:tailEnd/>
          </a:ln>
        </p:spPr>
        <p:txBody>
          <a:bodyPr wrap="square">
            <a:prstTxWarp prst="textNoShape">
              <a:avLst/>
            </a:prstTxWarp>
            <a:spAutoFit/>
          </a:bodyPr>
          <a:lstStyle/>
          <a:p>
            <a:r>
              <a:rPr lang="en-US"/>
              <a:t>Movement</a:t>
            </a:r>
          </a:p>
        </p:txBody>
      </p:sp>
      <p:sp>
        <p:nvSpPr>
          <p:cNvPr id="20489" name="Text Box 9"/>
          <p:cNvSpPr txBox="1">
            <a:spLocks noChangeArrowheads="1"/>
          </p:cNvSpPr>
          <p:nvPr/>
        </p:nvSpPr>
        <p:spPr bwMode="auto">
          <a:xfrm>
            <a:off x="4967457" y="1679576"/>
            <a:ext cx="2989124" cy="369332"/>
          </a:xfrm>
          <a:prstGeom prst="rect">
            <a:avLst/>
          </a:prstGeom>
          <a:noFill/>
          <a:ln w="9525">
            <a:noFill/>
            <a:miter lim="800000"/>
            <a:headEnd/>
            <a:tailEnd/>
          </a:ln>
        </p:spPr>
        <p:txBody>
          <a:bodyPr wrap="square">
            <a:prstTxWarp prst="textNoShape">
              <a:avLst/>
            </a:prstTxWarp>
            <a:spAutoFit/>
          </a:bodyPr>
          <a:lstStyle/>
          <a:p>
            <a:r>
              <a:rPr lang="en-US"/>
              <a:t>Bodily Sensation</a:t>
            </a:r>
          </a:p>
        </p:txBody>
      </p:sp>
    </p:spTree>
    <p:extLst>
      <p:ext uri="{BB962C8B-B14F-4D97-AF65-F5344CB8AC3E}">
        <p14:creationId xmlns:p14="http://schemas.microsoft.com/office/powerpoint/2010/main" val="82859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7"/>
            <a:ext cx="8229600" cy="1143000"/>
          </a:xfrm>
        </p:spPr>
        <p:txBody>
          <a:bodyPr>
            <a:normAutofit fontScale="90000"/>
          </a:bodyPr>
          <a:lstStyle/>
          <a:p>
            <a:r>
              <a:rPr lang="en-US" dirty="0">
                <a:solidFill>
                  <a:srgbClr val="FFFF00"/>
                </a:solidFill>
              </a:rPr>
              <a:t>Vision is processed in the</a:t>
            </a:r>
            <a:br>
              <a:rPr lang="en-US" dirty="0">
                <a:solidFill>
                  <a:srgbClr val="FFFF00"/>
                </a:solidFill>
              </a:rPr>
            </a:br>
            <a:r>
              <a:rPr lang="en-US" dirty="0">
                <a:solidFill>
                  <a:srgbClr val="FFFF00"/>
                </a:solidFill>
              </a:rPr>
              <a:t> Occipital Lobe</a:t>
            </a:r>
          </a:p>
        </p:txBody>
      </p:sp>
      <p:pic>
        <p:nvPicPr>
          <p:cNvPr id="4" name="Picture 3"/>
          <p:cNvPicPr>
            <a:picLocks noChangeAspect="1"/>
          </p:cNvPicPr>
          <p:nvPr/>
        </p:nvPicPr>
        <p:blipFill>
          <a:blip r:embed="rId2"/>
          <a:stretch>
            <a:fillRect/>
          </a:stretch>
        </p:blipFill>
        <p:spPr>
          <a:xfrm>
            <a:off x="457200" y="1321726"/>
            <a:ext cx="7913295" cy="4837773"/>
          </a:xfrm>
          <a:prstGeom prst="rect">
            <a:avLst/>
          </a:prstGeom>
          <a:solidFill>
            <a:srgbClr val="FFFFFF"/>
          </a:solidFill>
        </p:spPr>
      </p:pic>
      <p:sp>
        <p:nvSpPr>
          <p:cNvPr id="3" name="Down Arrow 2">
            <a:extLst>
              <a:ext uri="{FF2B5EF4-FFF2-40B4-BE49-F238E27FC236}">
                <a16:creationId xmlns:a16="http://schemas.microsoft.com/office/drawing/2014/main" id="{100CE278-78B1-9E4E-9353-93AD409D8723}"/>
              </a:ext>
            </a:extLst>
          </p:cNvPr>
          <p:cNvSpPr/>
          <p:nvPr/>
        </p:nvSpPr>
        <p:spPr>
          <a:xfrm>
            <a:off x="7406640" y="1691640"/>
            <a:ext cx="716280" cy="1249680"/>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284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7"/>
            <a:ext cx="8229600" cy="1143000"/>
          </a:xfrm>
        </p:spPr>
        <p:txBody>
          <a:bodyPr>
            <a:normAutofit fontScale="90000"/>
          </a:bodyPr>
          <a:lstStyle/>
          <a:p>
            <a:r>
              <a:rPr lang="en-US" dirty="0">
                <a:solidFill>
                  <a:srgbClr val="FFFF00"/>
                </a:solidFill>
              </a:rPr>
              <a:t>Vision is processed in the</a:t>
            </a:r>
            <a:br>
              <a:rPr lang="en-US" dirty="0">
                <a:solidFill>
                  <a:srgbClr val="FFFF00"/>
                </a:solidFill>
              </a:rPr>
            </a:br>
            <a:r>
              <a:rPr lang="en-US" dirty="0">
                <a:solidFill>
                  <a:srgbClr val="FFFF00"/>
                </a:solidFill>
              </a:rPr>
              <a:t> Occipital Lobe</a:t>
            </a:r>
          </a:p>
        </p:txBody>
      </p:sp>
      <p:sp>
        <p:nvSpPr>
          <p:cNvPr id="5" name="Rectangle 4">
            <a:extLst>
              <a:ext uri="{FF2B5EF4-FFF2-40B4-BE49-F238E27FC236}">
                <a16:creationId xmlns:a16="http://schemas.microsoft.com/office/drawing/2014/main" id="{72052115-BDDF-8B49-B08E-C1B6EC28FBE3}"/>
              </a:ext>
            </a:extLst>
          </p:cNvPr>
          <p:cNvSpPr/>
          <p:nvPr/>
        </p:nvSpPr>
        <p:spPr>
          <a:xfrm>
            <a:off x="5847815" y="5625748"/>
            <a:ext cx="3661094" cy="646331"/>
          </a:xfrm>
          <a:prstGeom prst="rect">
            <a:avLst/>
          </a:prstGeom>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=prlIhY3e04k</a:t>
            </a:r>
          </a:p>
        </p:txBody>
      </p:sp>
      <p:pic>
        <p:nvPicPr>
          <p:cNvPr id="6" name="Picture 5">
            <a:extLst>
              <a:ext uri="{FF2B5EF4-FFF2-40B4-BE49-F238E27FC236}">
                <a16:creationId xmlns:a16="http://schemas.microsoft.com/office/drawing/2014/main" id="{DF46C923-846E-8149-AC63-605D3C4F6949}"/>
              </a:ext>
            </a:extLst>
          </p:cNvPr>
          <p:cNvPicPr>
            <a:picLocks noChangeAspect="1"/>
          </p:cNvPicPr>
          <p:nvPr/>
        </p:nvPicPr>
        <p:blipFill>
          <a:blip r:embed="rId3"/>
          <a:stretch>
            <a:fillRect/>
          </a:stretch>
        </p:blipFill>
        <p:spPr>
          <a:xfrm>
            <a:off x="5772752" y="1537716"/>
            <a:ext cx="3152140" cy="3782568"/>
          </a:xfrm>
          <a:prstGeom prst="rect">
            <a:avLst/>
          </a:prstGeom>
        </p:spPr>
      </p:pic>
      <p:pic>
        <p:nvPicPr>
          <p:cNvPr id="7" name="Picture 6">
            <a:extLst>
              <a:ext uri="{FF2B5EF4-FFF2-40B4-BE49-F238E27FC236}">
                <a16:creationId xmlns:a16="http://schemas.microsoft.com/office/drawing/2014/main" id="{5A8E92FC-C8DF-9745-B169-606BF72BB191}"/>
              </a:ext>
            </a:extLst>
          </p:cNvPr>
          <p:cNvPicPr>
            <a:picLocks noChangeAspect="1"/>
          </p:cNvPicPr>
          <p:nvPr/>
        </p:nvPicPr>
        <p:blipFill>
          <a:blip r:embed="rId4"/>
          <a:stretch>
            <a:fillRect/>
          </a:stretch>
        </p:blipFill>
        <p:spPr>
          <a:xfrm>
            <a:off x="0" y="1593058"/>
            <a:ext cx="2504440" cy="3702216"/>
          </a:xfrm>
          <a:prstGeom prst="rect">
            <a:avLst/>
          </a:prstGeom>
        </p:spPr>
      </p:pic>
      <p:sp>
        <p:nvSpPr>
          <p:cNvPr id="8" name="Rectangle 7">
            <a:extLst>
              <a:ext uri="{FF2B5EF4-FFF2-40B4-BE49-F238E27FC236}">
                <a16:creationId xmlns:a16="http://schemas.microsoft.com/office/drawing/2014/main" id="{EB30AE3A-53C1-1444-8719-B41EEFE6C0E9}"/>
              </a:ext>
            </a:extLst>
          </p:cNvPr>
          <p:cNvSpPr/>
          <p:nvPr/>
        </p:nvSpPr>
        <p:spPr>
          <a:xfrm>
            <a:off x="223167" y="5634382"/>
            <a:ext cx="2665327" cy="646331"/>
          </a:xfrm>
          <a:prstGeom prst="rect">
            <a:avLst/>
          </a:prstGeom>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=y_AHzle_d2s</a:t>
            </a:r>
          </a:p>
        </p:txBody>
      </p:sp>
      <p:pic>
        <p:nvPicPr>
          <p:cNvPr id="3074" name="Picture 2" descr="Spider-Man: Into the Spider-Verse - Rotten Tomatoes">
            <a:extLst>
              <a:ext uri="{FF2B5EF4-FFF2-40B4-BE49-F238E27FC236}">
                <a16:creationId xmlns:a16="http://schemas.microsoft.com/office/drawing/2014/main" id="{3819EAD3-803D-5041-B46C-FDA03AE79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919" y="1808860"/>
            <a:ext cx="2497282" cy="37022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0EF8D7B-8548-574D-AE16-9F31D5B8A771}"/>
              </a:ext>
            </a:extLst>
          </p:cNvPr>
          <p:cNvSpPr txBox="1"/>
          <p:nvPr/>
        </p:nvSpPr>
        <p:spPr>
          <a:xfrm>
            <a:off x="3057919" y="5625748"/>
            <a:ext cx="2025938" cy="923330"/>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=DVz0tIIwyhM</a:t>
            </a:r>
          </a:p>
        </p:txBody>
      </p:sp>
    </p:spTree>
    <p:extLst>
      <p:ext uri="{BB962C8B-B14F-4D97-AF65-F5344CB8AC3E}">
        <p14:creationId xmlns:p14="http://schemas.microsoft.com/office/powerpoint/2010/main" val="162683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7"/>
            <a:ext cx="8229600" cy="1143000"/>
          </a:xfrm>
        </p:spPr>
        <p:txBody>
          <a:bodyPr>
            <a:noAutofit/>
          </a:bodyPr>
          <a:lstStyle/>
          <a:p>
            <a:r>
              <a:rPr lang="en-US" sz="3500" dirty="0">
                <a:solidFill>
                  <a:srgbClr val="FFFF00"/>
                </a:solidFill>
              </a:rPr>
              <a:t>Vision is processed in the</a:t>
            </a:r>
            <a:br>
              <a:rPr lang="en-US" sz="3500" dirty="0">
                <a:solidFill>
                  <a:srgbClr val="FFFF00"/>
                </a:solidFill>
              </a:rPr>
            </a:br>
            <a:r>
              <a:rPr lang="en-US" sz="3500" dirty="0">
                <a:solidFill>
                  <a:srgbClr val="FFFF00"/>
                </a:solidFill>
              </a:rPr>
              <a:t> Occipital Lobe</a:t>
            </a:r>
          </a:p>
        </p:txBody>
      </p:sp>
      <p:pic>
        <p:nvPicPr>
          <p:cNvPr id="4" name="Picture 3" descr="Graphical user interface, application&#10;&#10;Description automatically generated">
            <a:extLst>
              <a:ext uri="{FF2B5EF4-FFF2-40B4-BE49-F238E27FC236}">
                <a16:creationId xmlns:a16="http://schemas.microsoft.com/office/drawing/2014/main" id="{F6F968A2-D9BC-5C42-9EEA-61B7EF87CA2C}"/>
              </a:ext>
            </a:extLst>
          </p:cNvPr>
          <p:cNvPicPr>
            <a:picLocks noChangeAspect="1"/>
          </p:cNvPicPr>
          <p:nvPr/>
        </p:nvPicPr>
        <p:blipFill>
          <a:blip r:embed="rId2"/>
          <a:stretch>
            <a:fillRect/>
          </a:stretch>
        </p:blipFill>
        <p:spPr>
          <a:xfrm>
            <a:off x="1458391" y="1143001"/>
            <a:ext cx="2634299" cy="5700452"/>
          </a:xfrm>
          <a:prstGeom prst="rect">
            <a:avLst/>
          </a:prstGeom>
        </p:spPr>
      </p:pic>
      <p:pic>
        <p:nvPicPr>
          <p:cNvPr id="10" name="Picture 9" descr="A screenshot of a phone&#10;&#10;Description automatically generated with medium confidence">
            <a:extLst>
              <a:ext uri="{FF2B5EF4-FFF2-40B4-BE49-F238E27FC236}">
                <a16:creationId xmlns:a16="http://schemas.microsoft.com/office/drawing/2014/main" id="{7F5BA5ED-132A-7243-9B05-A093CB02EF40}"/>
              </a:ext>
            </a:extLst>
          </p:cNvPr>
          <p:cNvPicPr>
            <a:picLocks noChangeAspect="1"/>
          </p:cNvPicPr>
          <p:nvPr/>
        </p:nvPicPr>
        <p:blipFill>
          <a:blip r:embed="rId3"/>
          <a:stretch>
            <a:fillRect/>
          </a:stretch>
        </p:blipFill>
        <p:spPr>
          <a:xfrm>
            <a:off x="5346545" y="1157548"/>
            <a:ext cx="2668848" cy="5700452"/>
          </a:xfrm>
          <a:prstGeom prst="rect">
            <a:avLst/>
          </a:prstGeom>
        </p:spPr>
      </p:pic>
    </p:spTree>
    <p:extLst>
      <p:ext uri="{BB962C8B-B14F-4D97-AF65-F5344CB8AC3E}">
        <p14:creationId xmlns:p14="http://schemas.microsoft.com/office/powerpoint/2010/main" val="3845744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7"/>
            <a:ext cx="8229600" cy="1143000"/>
          </a:xfrm>
        </p:spPr>
        <p:txBody>
          <a:bodyPr>
            <a:normAutofit fontScale="90000"/>
          </a:bodyPr>
          <a:lstStyle/>
          <a:p>
            <a:r>
              <a:rPr lang="en-US" dirty="0">
                <a:solidFill>
                  <a:srgbClr val="FFFF00"/>
                </a:solidFill>
              </a:rPr>
              <a:t>Hearing (and memory) are processed in part of the Temporal Lobe</a:t>
            </a:r>
          </a:p>
        </p:txBody>
      </p:sp>
      <p:pic>
        <p:nvPicPr>
          <p:cNvPr id="3" name="Picture 2"/>
          <p:cNvPicPr>
            <a:picLocks noChangeAspect="1"/>
          </p:cNvPicPr>
          <p:nvPr/>
        </p:nvPicPr>
        <p:blipFill>
          <a:blip r:embed="rId2"/>
          <a:stretch>
            <a:fillRect/>
          </a:stretch>
        </p:blipFill>
        <p:spPr>
          <a:xfrm>
            <a:off x="215900" y="1341115"/>
            <a:ext cx="8107607" cy="5065775"/>
          </a:xfrm>
          <a:prstGeom prst="rect">
            <a:avLst/>
          </a:prstGeom>
          <a:solidFill>
            <a:srgbClr val="FFFFFF"/>
          </a:solidFill>
        </p:spPr>
      </p:pic>
      <p:sp>
        <p:nvSpPr>
          <p:cNvPr id="4" name="Down Arrow 3">
            <a:extLst>
              <a:ext uri="{FF2B5EF4-FFF2-40B4-BE49-F238E27FC236}">
                <a16:creationId xmlns:a16="http://schemas.microsoft.com/office/drawing/2014/main" id="{A56027F2-A6C1-204E-B801-EB2033D439E4}"/>
              </a:ext>
            </a:extLst>
          </p:cNvPr>
          <p:cNvSpPr/>
          <p:nvPr/>
        </p:nvSpPr>
        <p:spPr>
          <a:xfrm>
            <a:off x="5684520" y="1859280"/>
            <a:ext cx="716280" cy="1249680"/>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66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37AF1D-EFE7-264D-9688-460F89E1D86C}"/>
              </a:ext>
            </a:extLst>
          </p:cNvPr>
          <p:cNvSpPr/>
          <p:nvPr/>
        </p:nvSpPr>
        <p:spPr>
          <a:xfrm>
            <a:off x="121920" y="6001435"/>
            <a:ext cx="2103120" cy="461665"/>
          </a:xfrm>
          <a:prstGeom prst="rect">
            <a:avLst/>
          </a:prstGeom>
        </p:spPr>
        <p:txBody>
          <a:bodyPr wrap="square">
            <a:spAutoFit/>
          </a:bodyPr>
          <a:lstStyle/>
          <a:p>
            <a:r>
              <a:rPr lang="en-US" sz="1200" dirty="0">
                <a:solidFill>
                  <a:schemeClr val="bg1"/>
                </a:solidFill>
              </a:rPr>
              <a:t>https://</a:t>
            </a:r>
            <a:r>
              <a:rPr lang="en-US" sz="1200" dirty="0" err="1">
                <a:solidFill>
                  <a:schemeClr val="bg1"/>
                </a:solidFill>
              </a:rPr>
              <a:t>www.youtube.com</a:t>
            </a:r>
            <a:r>
              <a:rPr lang="en-US" sz="1200" dirty="0">
                <a:solidFill>
                  <a:schemeClr val="bg1"/>
                </a:solidFill>
              </a:rPr>
              <a:t>/</a:t>
            </a:r>
            <a:r>
              <a:rPr lang="en-US" sz="1200" dirty="0" err="1">
                <a:solidFill>
                  <a:schemeClr val="bg1"/>
                </a:solidFill>
              </a:rPr>
              <a:t>watch?v</a:t>
            </a:r>
            <a:r>
              <a:rPr lang="en-US" sz="1200" dirty="0">
                <a:solidFill>
                  <a:schemeClr val="bg1"/>
                </a:solidFill>
              </a:rPr>
              <a:t>=WnozP8OWeik</a:t>
            </a:r>
          </a:p>
        </p:txBody>
      </p:sp>
      <p:pic>
        <p:nvPicPr>
          <p:cNvPr id="6" name="Picture 5">
            <a:extLst>
              <a:ext uri="{FF2B5EF4-FFF2-40B4-BE49-F238E27FC236}">
                <a16:creationId xmlns:a16="http://schemas.microsoft.com/office/drawing/2014/main" id="{06D70B2F-A121-0F47-9F10-023D82C6796B}"/>
              </a:ext>
            </a:extLst>
          </p:cNvPr>
          <p:cNvPicPr>
            <a:picLocks noChangeAspect="1"/>
          </p:cNvPicPr>
          <p:nvPr/>
        </p:nvPicPr>
        <p:blipFill>
          <a:blip r:embed="rId3"/>
          <a:stretch>
            <a:fillRect/>
          </a:stretch>
        </p:blipFill>
        <p:spPr>
          <a:xfrm>
            <a:off x="304800" y="3657599"/>
            <a:ext cx="1314447" cy="1971671"/>
          </a:xfrm>
          <a:prstGeom prst="rect">
            <a:avLst/>
          </a:prstGeom>
        </p:spPr>
      </p:pic>
      <p:sp>
        <p:nvSpPr>
          <p:cNvPr id="7" name="Rectangle 6">
            <a:extLst>
              <a:ext uri="{FF2B5EF4-FFF2-40B4-BE49-F238E27FC236}">
                <a16:creationId xmlns:a16="http://schemas.microsoft.com/office/drawing/2014/main" id="{43464D22-6F81-9D40-A315-5911A7150C76}"/>
              </a:ext>
            </a:extLst>
          </p:cNvPr>
          <p:cNvSpPr/>
          <p:nvPr/>
        </p:nvSpPr>
        <p:spPr>
          <a:xfrm>
            <a:off x="2697480" y="6069565"/>
            <a:ext cx="5349240" cy="369332"/>
          </a:xfrm>
          <a:prstGeom prst="rect">
            <a:avLst/>
          </a:prstGeom>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=WnozP8OWeik</a:t>
            </a:r>
          </a:p>
        </p:txBody>
      </p:sp>
      <p:pic>
        <p:nvPicPr>
          <p:cNvPr id="8" name="Picture 7">
            <a:extLst>
              <a:ext uri="{FF2B5EF4-FFF2-40B4-BE49-F238E27FC236}">
                <a16:creationId xmlns:a16="http://schemas.microsoft.com/office/drawing/2014/main" id="{B7B6629F-E10E-E649-8E52-EE6F712F1A5C}"/>
              </a:ext>
            </a:extLst>
          </p:cNvPr>
          <p:cNvPicPr>
            <a:picLocks noChangeAspect="1"/>
          </p:cNvPicPr>
          <p:nvPr/>
        </p:nvPicPr>
        <p:blipFill>
          <a:blip r:embed="rId4"/>
          <a:stretch>
            <a:fillRect/>
          </a:stretch>
        </p:blipFill>
        <p:spPr>
          <a:xfrm>
            <a:off x="3352800" y="1598768"/>
            <a:ext cx="2971800" cy="4402667"/>
          </a:xfrm>
          <a:prstGeom prst="rect">
            <a:avLst/>
          </a:prstGeom>
        </p:spPr>
      </p:pic>
      <p:sp>
        <p:nvSpPr>
          <p:cNvPr id="11" name="Title 1">
            <a:extLst>
              <a:ext uri="{FF2B5EF4-FFF2-40B4-BE49-F238E27FC236}">
                <a16:creationId xmlns:a16="http://schemas.microsoft.com/office/drawing/2014/main" id="{98344F3E-3EC9-BA41-8A8A-7CA118E3C2C3}"/>
              </a:ext>
            </a:extLst>
          </p:cNvPr>
          <p:cNvSpPr txBox="1">
            <a:spLocks/>
          </p:cNvSpPr>
          <p:nvPr/>
        </p:nvSpPr>
        <p:spPr>
          <a:xfrm>
            <a:off x="441960" y="269686"/>
            <a:ext cx="82296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00"/>
                </a:solidFill>
              </a:rPr>
              <a:t>Hearing (and memory) are processed in part of the Temporal Lobe</a:t>
            </a:r>
          </a:p>
        </p:txBody>
      </p:sp>
    </p:spTree>
    <p:extLst>
      <p:ext uri="{BB962C8B-B14F-4D97-AF65-F5344CB8AC3E}">
        <p14:creationId xmlns:p14="http://schemas.microsoft.com/office/powerpoint/2010/main" val="3504085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7"/>
            <a:ext cx="8229600" cy="1143000"/>
          </a:xfrm>
        </p:spPr>
        <p:txBody>
          <a:bodyPr>
            <a:normAutofit fontScale="90000"/>
          </a:bodyPr>
          <a:lstStyle/>
          <a:p>
            <a:r>
              <a:rPr lang="en-US" dirty="0">
                <a:solidFill>
                  <a:srgbClr val="FFFF00"/>
                </a:solidFill>
              </a:rPr>
              <a:t>Touch is processed in part of the Somatosensory Cortex</a:t>
            </a:r>
          </a:p>
        </p:txBody>
      </p:sp>
      <p:pic>
        <p:nvPicPr>
          <p:cNvPr id="4" name="Picture 3"/>
          <p:cNvPicPr>
            <a:picLocks noChangeAspect="1"/>
          </p:cNvPicPr>
          <p:nvPr/>
        </p:nvPicPr>
        <p:blipFill>
          <a:blip r:embed="rId2"/>
          <a:stretch>
            <a:fillRect/>
          </a:stretch>
        </p:blipFill>
        <p:spPr>
          <a:xfrm>
            <a:off x="216505" y="1353681"/>
            <a:ext cx="8623300" cy="5302904"/>
          </a:xfrm>
          <a:prstGeom prst="rect">
            <a:avLst/>
          </a:prstGeom>
          <a:solidFill>
            <a:srgbClr val="FFFFFF"/>
          </a:solidFill>
        </p:spPr>
      </p:pic>
      <p:sp>
        <p:nvSpPr>
          <p:cNvPr id="5" name="Down Arrow 4">
            <a:extLst>
              <a:ext uri="{FF2B5EF4-FFF2-40B4-BE49-F238E27FC236}">
                <a16:creationId xmlns:a16="http://schemas.microsoft.com/office/drawing/2014/main" id="{8EAAB6E2-B071-AD45-A9F9-8985F72B4A55}"/>
              </a:ext>
            </a:extLst>
          </p:cNvPr>
          <p:cNvSpPr/>
          <p:nvPr/>
        </p:nvSpPr>
        <p:spPr>
          <a:xfrm>
            <a:off x="5791200" y="1508760"/>
            <a:ext cx="716280" cy="1249680"/>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5672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7929" y="1367208"/>
            <a:ext cx="7217272" cy="5351092"/>
          </a:xfrm>
          <a:prstGeom prst="rect">
            <a:avLst/>
          </a:prstGeom>
          <a:solidFill>
            <a:srgbClr val="FFFFFF"/>
          </a:solidFill>
        </p:spPr>
      </p:pic>
      <p:sp>
        <p:nvSpPr>
          <p:cNvPr id="5" name="Title 1"/>
          <p:cNvSpPr>
            <a:spLocks noGrp="1"/>
          </p:cNvSpPr>
          <p:nvPr>
            <p:ph type="title"/>
          </p:nvPr>
        </p:nvSpPr>
        <p:spPr>
          <a:xfrm>
            <a:off x="457200" y="14547"/>
            <a:ext cx="8229600" cy="1143000"/>
          </a:xfrm>
        </p:spPr>
        <p:txBody>
          <a:bodyPr>
            <a:normAutofit fontScale="90000"/>
          </a:bodyPr>
          <a:lstStyle/>
          <a:p>
            <a:r>
              <a:rPr lang="en-US" dirty="0">
                <a:solidFill>
                  <a:srgbClr val="FFFF00"/>
                </a:solidFill>
              </a:rPr>
              <a:t>The Somatosensory Cortex contains a map of your Body</a:t>
            </a:r>
          </a:p>
        </p:txBody>
      </p:sp>
    </p:spTree>
    <p:extLst>
      <p:ext uri="{BB962C8B-B14F-4D97-AF65-F5344CB8AC3E}">
        <p14:creationId xmlns:p14="http://schemas.microsoft.com/office/powerpoint/2010/main" val="1343394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0074"/>
          <a:stretch/>
        </p:blipFill>
        <p:spPr>
          <a:xfrm>
            <a:off x="3990353" y="1566784"/>
            <a:ext cx="4696447" cy="4840226"/>
          </a:xfrm>
          <a:prstGeom prst="rect">
            <a:avLst/>
          </a:prstGeom>
          <a:solidFill>
            <a:srgbClr val="FFFFFF"/>
          </a:solidFill>
        </p:spPr>
      </p:pic>
      <p:sp>
        <p:nvSpPr>
          <p:cNvPr id="5" name="Title 1"/>
          <p:cNvSpPr>
            <a:spLocks noGrp="1"/>
          </p:cNvSpPr>
          <p:nvPr>
            <p:ph type="title"/>
          </p:nvPr>
        </p:nvSpPr>
        <p:spPr>
          <a:xfrm>
            <a:off x="457200" y="14547"/>
            <a:ext cx="8229600" cy="1143000"/>
          </a:xfrm>
        </p:spPr>
        <p:txBody>
          <a:bodyPr>
            <a:normAutofit fontScale="90000"/>
          </a:bodyPr>
          <a:lstStyle/>
          <a:p>
            <a:r>
              <a:rPr lang="en-US" dirty="0">
                <a:solidFill>
                  <a:srgbClr val="FFFF00"/>
                </a:solidFill>
              </a:rPr>
              <a:t>The Motor Cortex enables the ability to move the body</a:t>
            </a:r>
          </a:p>
        </p:txBody>
      </p:sp>
      <p:pic>
        <p:nvPicPr>
          <p:cNvPr id="2" name="Picture 1">
            <a:extLst>
              <a:ext uri="{FF2B5EF4-FFF2-40B4-BE49-F238E27FC236}">
                <a16:creationId xmlns:a16="http://schemas.microsoft.com/office/drawing/2014/main" id="{5B33D8D4-25E3-ED48-BA71-1E250F6AACE9}"/>
              </a:ext>
            </a:extLst>
          </p:cNvPr>
          <p:cNvPicPr>
            <a:picLocks noChangeAspect="1"/>
          </p:cNvPicPr>
          <p:nvPr/>
        </p:nvPicPr>
        <p:blipFill>
          <a:blip r:embed="rId3"/>
          <a:stretch>
            <a:fillRect/>
          </a:stretch>
        </p:blipFill>
        <p:spPr>
          <a:xfrm>
            <a:off x="269240" y="1566784"/>
            <a:ext cx="3495040" cy="1965960"/>
          </a:xfrm>
          <a:prstGeom prst="rect">
            <a:avLst/>
          </a:prstGeom>
        </p:spPr>
      </p:pic>
      <p:sp>
        <p:nvSpPr>
          <p:cNvPr id="6" name="Down Arrow 5">
            <a:extLst>
              <a:ext uri="{FF2B5EF4-FFF2-40B4-BE49-F238E27FC236}">
                <a16:creationId xmlns:a16="http://schemas.microsoft.com/office/drawing/2014/main" id="{43370B59-77A5-B242-AA9A-9CD23E049BE2}"/>
              </a:ext>
            </a:extLst>
          </p:cNvPr>
          <p:cNvSpPr/>
          <p:nvPr/>
        </p:nvSpPr>
        <p:spPr>
          <a:xfrm>
            <a:off x="5257800" y="1874520"/>
            <a:ext cx="716280" cy="1249680"/>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CFE62C1-B8A9-EF47-B346-B6EC002B5176}"/>
              </a:ext>
            </a:extLst>
          </p:cNvPr>
          <p:cNvSpPr/>
          <p:nvPr/>
        </p:nvSpPr>
        <p:spPr>
          <a:xfrm>
            <a:off x="402597" y="4721275"/>
            <a:ext cx="3474720" cy="923330"/>
          </a:xfrm>
          <a:prstGeom prst="rect">
            <a:avLst/>
          </a:prstGeom>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=Qcr_6__wuoo</a:t>
            </a:r>
          </a:p>
          <a:p>
            <a:endParaRPr lang="en-US" dirty="0">
              <a:solidFill>
                <a:schemeClr val="bg1"/>
              </a:solidFill>
            </a:endParaRPr>
          </a:p>
        </p:txBody>
      </p:sp>
      <p:sp>
        <p:nvSpPr>
          <p:cNvPr id="7" name="TextBox 6">
            <a:extLst>
              <a:ext uri="{FF2B5EF4-FFF2-40B4-BE49-F238E27FC236}">
                <a16:creationId xmlns:a16="http://schemas.microsoft.com/office/drawing/2014/main" id="{2D5820D1-0C23-4B4C-8573-3F5B3A2D4455}"/>
              </a:ext>
            </a:extLst>
          </p:cNvPr>
          <p:cNvSpPr txBox="1"/>
          <p:nvPr/>
        </p:nvSpPr>
        <p:spPr>
          <a:xfrm>
            <a:off x="402596" y="5657671"/>
            <a:ext cx="3361683" cy="923330"/>
          </a:xfrm>
          <a:prstGeom prst="rect">
            <a:avLst/>
          </a:prstGeom>
          <a:noFill/>
        </p:spPr>
        <p:txBody>
          <a:bodyPr wrap="square" rtlCol="0">
            <a:spAutoFit/>
          </a:bodyPr>
          <a:lstStyle/>
          <a:p>
            <a:r>
              <a:rPr lang="en-US" dirty="0">
                <a:solidFill>
                  <a:schemeClr val="bg1"/>
                </a:solidFill>
              </a:rPr>
              <a:t>https://</a:t>
            </a:r>
            <a:r>
              <a:rPr lang="en-US" dirty="0" err="1">
                <a:solidFill>
                  <a:schemeClr val="bg1"/>
                </a:solidFill>
              </a:rPr>
              <a:t>twitter.com</a:t>
            </a:r>
            <a:r>
              <a:rPr lang="en-US" dirty="0">
                <a:solidFill>
                  <a:schemeClr val="bg1"/>
                </a:solidFill>
              </a:rPr>
              <a:t>/</a:t>
            </a:r>
            <a:r>
              <a:rPr lang="en-US" dirty="0" err="1">
                <a:solidFill>
                  <a:schemeClr val="bg1"/>
                </a:solidFill>
              </a:rPr>
              <a:t>sahilbloom</a:t>
            </a:r>
            <a:r>
              <a:rPr lang="en-US" dirty="0">
                <a:solidFill>
                  <a:schemeClr val="bg1"/>
                </a:solidFill>
              </a:rPr>
              <a:t>/status/1567578180680032257?s=21&amp;t=Zo71DgZBmFbEkxnNmoPSXg</a:t>
            </a:r>
          </a:p>
        </p:txBody>
      </p:sp>
    </p:spTree>
    <p:extLst>
      <p:ext uri="{BB962C8B-B14F-4D97-AF65-F5344CB8AC3E}">
        <p14:creationId xmlns:p14="http://schemas.microsoft.com/office/powerpoint/2010/main" val="347972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638491"/>
            <a:ext cx="8826500" cy="6057900"/>
          </a:xfrm>
          <a:prstGeom prst="rect">
            <a:avLst/>
          </a:prstGeom>
        </p:spPr>
      </p:pic>
      <p:sp>
        <p:nvSpPr>
          <p:cNvPr id="5" name="Title 1"/>
          <p:cNvSpPr>
            <a:spLocks noGrp="1"/>
          </p:cNvSpPr>
          <p:nvPr>
            <p:ph type="title"/>
          </p:nvPr>
        </p:nvSpPr>
        <p:spPr>
          <a:xfrm>
            <a:off x="457200" y="14547"/>
            <a:ext cx="8229600" cy="1143000"/>
          </a:xfrm>
        </p:spPr>
        <p:txBody>
          <a:bodyPr>
            <a:normAutofit fontScale="90000"/>
          </a:bodyPr>
          <a:lstStyle/>
          <a:p>
            <a:r>
              <a:rPr lang="en-US" dirty="0">
                <a:solidFill>
                  <a:srgbClr val="FFFF00"/>
                </a:solidFill>
              </a:rPr>
              <a:t>The Frontal Lobe enables higher-order cognition, such as planning</a:t>
            </a:r>
          </a:p>
        </p:txBody>
      </p:sp>
      <p:sp>
        <p:nvSpPr>
          <p:cNvPr id="6" name="Down Arrow 5">
            <a:extLst>
              <a:ext uri="{FF2B5EF4-FFF2-40B4-BE49-F238E27FC236}">
                <a16:creationId xmlns:a16="http://schemas.microsoft.com/office/drawing/2014/main" id="{2DF105B6-4382-0540-8E62-B38EEA0A1663}"/>
              </a:ext>
            </a:extLst>
          </p:cNvPr>
          <p:cNvSpPr/>
          <p:nvPr/>
        </p:nvSpPr>
        <p:spPr>
          <a:xfrm>
            <a:off x="4207510" y="1781491"/>
            <a:ext cx="716280" cy="1249680"/>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624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DFCD-AD8D-7C4A-8A58-AC578F208206}"/>
              </a:ext>
            </a:extLst>
          </p:cNvPr>
          <p:cNvSpPr>
            <a:spLocks noGrp="1"/>
          </p:cNvSpPr>
          <p:nvPr>
            <p:ph type="title"/>
          </p:nvPr>
        </p:nvSpPr>
        <p:spPr>
          <a:xfrm>
            <a:off x="457200" y="274638"/>
            <a:ext cx="8229600" cy="1143000"/>
          </a:xfrm>
        </p:spPr>
        <p:txBody>
          <a:bodyPr>
            <a:normAutofit fontScale="90000"/>
          </a:bodyPr>
          <a:lstStyle/>
          <a:p>
            <a:r>
              <a:rPr lang="en-US" dirty="0">
                <a:solidFill>
                  <a:srgbClr val="FFFF00"/>
                </a:solidFill>
              </a:rPr>
              <a:t>Week 1 Lecture 2: </a:t>
            </a:r>
            <a:br>
              <a:rPr lang="en-US" dirty="0">
                <a:solidFill>
                  <a:srgbClr val="FFFF00"/>
                </a:solidFill>
              </a:rPr>
            </a:br>
            <a:r>
              <a:rPr lang="en-US" dirty="0">
                <a:solidFill>
                  <a:srgbClr val="FFFF00"/>
                </a:solidFill>
              </a:rPr>
              <a:t>Anatomy of the brain</a:t>
            </a:r>
          </a:p>
        </p:txBody>
      </p:sp>
      <p:pic>
        <p:nvPicPr>
          <p:cNvPr id="3" name="Picture 2" descr="Free Brain Memes that Expand Your Mind | Adobe Express">
            <a:extLst>
              <a:ext uri="{FF2B5EF4-FFF2-40B4-BE49-F238E27FC236}">
                <a16:creationId xmlns:a16="http://schemas.microsoft.com/office/drawing/2014/main" id="{66608C2F-F1E9-AC43-ABD2-16739D21F6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503362"/>
            <a:ext cx="508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172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516581-A9F9-734B-A688-BCB6F4118D45}"/>
              </a:ext>
            </a:extLst>
          </p:cNvPr>
          <p:cNvSpPr/>
          <p:nvPr/>
        </p:nvSpPr>
        <p:spPr>
          <a:xfrm>
            <a:off x="1879600" y="5450389"/>
            <a:ext cx="5791200" cy="369332"/>
          </a:xfrm>
          <a:prstGeom prst="rect">
            <a:avLst/>
          </a:prstGeom>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a:t>
            </a:r>
            <a:r>
              <a:rPr lang="en-US" dirty="0" err="1">
                <a:solidFill>
                  <a:schemeClr val="bg1"/>
                </a:solidFill>
              </a:rPr>
              <a:t>NIKtsOuWosg</a:t>
            </a:r>
            <a:endParaRPr lang="en-US" dirty="0">
              <a:solidFill>
                <a:schemeClr val="bg1"/>
              </a:solidFill>
            </a:endParaRPr>
          </a:p>
        </p:txBody>
      </p:sp>
      <p:sp>
        <p:nvSpPr>
          <p:cNvPr id="6" name="Title 1">
            <a:extLst>
              <a:ext uri="{FF2B5EF4-FFF2-40B4-BE49-F238E27FC236}">
                <a16:creationId xmlns:a16="http://schemas.microsoft.com/office/drawing/2014/main" id="{37051759-BE90-1842-8462-A3DE054105C5}"/>
              </a:ext>
            </a:extLst>
          </p:cNvPr>
          <p:cNvSpPr>
            <a:spLocks noGrp="1"/>
          </p:cNvSpPr>
          <p:nvPr>
            <p:ph type="title"/>
          </p:nvPr>
        </p:nvSpPr>
        <p:spPr>
          <a:xfrm>
            <a:off x="441960" y="148135"/>
            <a:ext cx="8229600" cy="1143000"/>
          </a:xfrm>
        </p:spPr>
        <p:txBody>
          <a:bodyPr>
            <a:normAutofit fontScale="90000"/>
          </a:bodyPr>
          <a:lstStyle/>
          <a:p>
            <a:r>
              <a:rPr lang="en-US" dirty="0">
                <a:solidFill>
                  <a:srgbClr val="FFFF00"/>
                </a:solidFill>
              </a:rPr>
              <a:t>The Frontal Lobe enables higher-order cognition, such as planning</a:t>
            </a:r>
          </a:p>
        </p:txBody>
      </p:sp>
      <p:pic>
        <p:nvPicPr>
          <p:cNvPr id="4098" name="Picture 2" descr="Boston Dynamics Logo 2008 Vector Logo - Download Free SVG Icon |  Worldvectorlogo">
            <a:extLst>
              <a:ext uri="{FF2B5EF4-FFF2-40B4-BE49-F238E27FC236}">
                <a16:creationId xmlns:a16="http://schemas.microsoft.com/office/drawing/2014/main" id="{DE1889EC-A7CE-9A44-9443-C09172646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754" y="2728353"/>
            <a:ext cx="4313690" cy="12106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15E7C69-127A-1840-8BFE-F5E02ECEDAC6}"/>
              </a:ext>
            </a:extLst>
          </p:cNvPr>
          <p:cNvSpPr txBox="1"/>
          <p:nvPr/>
        </p:nvSpPr>
        <p:spPr>
          <a:xfrm>
            <a:off x="1879600" y="6160168"/>
            <a:ext cx="4852354" cy="369332"/>
          </a:xfrm>
          <a:prstGeom prst="rect">
            <a:avLst/>
          </a:prstGeom>
          <a:noFill/>
        </p:spPr>
        <p:txBody>
          <a:bodyPr wrap="none" rtlCol="0">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=gVo6SbcpClc</a:t>
            </a:r>
          </a:p>
        </p:txBody>
      </p:sp>
      <p:pic>
        <p:nvPicPr>
          <p:cNvPr id="4100" name="Picture 4" descr="TIME for Kids | This is Simone: Read the Story of Simone Biles">
            <a:extLst>
              <a:ext uri="{FF2B5EF4-FFF2-40B4-BE49-F238E27FC236}">
                <a16:creationId xmlns:a16="http://schemas.microsoft.com/office/drawing/2014/main" id="{AC378A14-0CEA-9947-B817-3B39B870D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81" y="2058403"/>
            <a:ext cx="34925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54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7D300B-E5A7-6C41-8BDB-5315DE140AD1}"/>
              </a:ext>
            </a:extLst>
          </p:cNvPr>
          <p:cNvPicPr>
            <a:picLocks noChangeAspect="1"/>
          </p:cNvPicPr>
          <p:nvPr/>
        </p:nvPicPr>
        <p:blipFill>
          <a:blip r:embed="rId2"/>
          <a:stretch>
            <a:fillRect/>
          </a:stretch>
        </p:blipFill>
        <p:spPr>
          <a:xfrm>
            <a:off x="655320" y="527167"/>
            <a:ext cx="7696200" cy="5702043"/>
          </a:xfrm>
          <a:prstGeom prst="rect">
            <a:avLst/>
          </a:prstGeom>
        </p:spPr>
      </p:pic>
    </p:spTree>
    <p:extLst>
      <p:ext uri="{BB962C8B-B14F-4D97-AF65-F5344CB8AC3E}">
        <p14:creationId xmlns:p14="http://schemas.microsoft.com/office/powerpoint/2010/main" val="3898653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1332983"/>
            <a:ext cx="8978900" cy="5232400"/>
          </a:xfrm>
          <a:prstGeom prst="rect">
            <a:avLst/>
          </a:prstGeom>
          <a:solidFill>
            <a:srgbClr val="FFFFFF"/>
          </a:solidFill>
        </p:spPr>
      </p:pic>
      <p:sp>
        <p:nvSpPr>
          <p:cNvPr id="5" name="Title 1"/>
          <p:cNvSpPr>
            <a:spLocks noGrp="1"/>
          </p:cNvSpPr>
          <p:nvPr>
            <p:ph type="title"/>
          </p:nvPr>
        </p:nvSpPr>
        <p:spPr>
          <a:xfrm>
            <a:off x="457200" y="14547"/>
            <a:ext cx="8229600" cy="1143000"/>
          </a:xfrm>
        </p:spPr>
        <p:txBody>
          <a:bodyPr>
            <a:normAutofit fontScale="90000"/>
          </a:bodyPr>
          <a:lstStyle/>
          <a:p>
            <a:r>
              <a:rPr lang="en-US" dirty="0">
                <a:solidFill>
                  <a:srgbClr val="FFFF00"/>
                </a:solidFill>
              </a:rPr>
              <a:t>The Thalamus process nearly all sensory input to the brain</a:t>
            </a:r>
          </a:p>
        </p:txBody>
      </p:sp>
    </p:spTree>
    <p:extLst>
      <p:ext uri="{BB962C8B-B14F-4D97-AF65-F5344CB8AC3E}">
        <p14:creationId xmlns:p14="http://schemas.microsoft.com/office/powerpoint/2010/main" val="469159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9706" y="1554548"/>
            <a:ext cx="8010906" cy="4969838"/>
          </a:xfrm>
          <a:prstGeom prst="rect">
            <a:avLst/>
          </a:prstGeom>
          <a:solidFill>
            <a:srgbClr val="FFFFFF"/>
          </a:solidFill>
        </p:spPr>
      </p:pic>
      <p:sp>
        <p:nvSpPr>
          <p:cNvPr id="5" name="Title 1"/>
          <p:cNvSpPr>
            <a:spLocks noGrp="1"/>
          </p:cNvSpPr>
          <p:nvPr>
            <p:ph type="title"/>
          </p:nvPr>
        </p:nvSpPr>
        <p:spPr>
          <a:xfrm>
            <a:off x="457200" y="14547"/>
            <a:ext cx="8229600" cy="1143000"/>
          </a:xfrm>
        </p:spPr>
        <p:txBody>
          <a:bodyPr>
            <a:normAutofit fontScale="90000"/>
          </a:bodyPr>
          <a:lstStyle/>
          <a:p>
            <a:r>
              <a:rPr lang="en-US" dirty="0">
                <a:solidFill>
                  <a:srgbClr val="FFFF00"/>
                </a:solidFill>
              </a:rPr>
              <a:t>The Cerebellum processes fine-motor movements</a:t>
            </a:r>
          </a:p>
        </p:txBody>
      </p:sp>
      <p:pic>
        <p:nvPicPr>
          <p:cNvPr id="2" name="Picture 1">
            <a:extLst>
              <a:ext uri="{FF2B5EF4-FFF2-40B4-BE49-F238E27FC236}">
                <a16:creationId xmlns:a16="http://schemas.microsoft.com/office/drawing/2014/main" id="{80583751-5402-CB4D-81A6-CEE30EF71DC0}"/>
              </a:ext>
            </a:extLst>
          </p:cNvPr>
          <p:cNvPicPr>
            <a:picLocks noChangeAspect="1"/>
          </p:cNvPicPr>
          <p:nvPr/>
        </p:nvPicPr>
        <p:blipFill>
          <a:blip r:embed="rId3"/>
          <a:stretch>
            <a:fillRect/>
          </a:stretch>
        </p:blipFill>
        <p:spPr>
          <a:xfrm>
            <a:off x="419706" y="4611588"/>
            <a:ext cx="2876219" cy="1912798"/>
          </a:xfrm>
          <a:prstGeom prst="rect">
            <a:avLst/>
          </a:prstGeom>
        </p:spPr>
      </p:pic>
      <p:sp>
        <p:nvSpPr>
          <p:cNvPr id="3" name="Rectangle 2">
            <a:extLst>
              <a:ext uri="{FF2B5EF4-FFF2-40B4-BE49-F238E27FC236}">
                <a16:creationId xmlns:a16="http://schemas.microsoft.com/office/drawing/2014/main" id="{4EF4A743-3161-1E4F-9C1B-DE065448E20A}"/>
              </a:ext>
            </a:extLst>
          </p:cNvPr>
          <p:cNvSpPr/>
          <p:nvPr/>
        </p:nvSpPr>
        <p:spPr>
          <a:xfrm>
            <a:off x="3108960" y="1810435"/>
            <a:ext cx="5275932" cy="369332"/>
          </a:xfrm>
          <a:prstGeom prst="rect">
            <a:avLst/>
          </a:prstGeom>
          <a:ln>
            <a:solidFill>
              <a:schemeClr val="accent1"/>
            </a:solidFill>
          </a:ln>
        </p:spPr>
        <p:txBody>
          <a:bodyPr wrap="square">
            <a:spAutoFit/>
          </a:bodyPr>
          <a:lstStyle/>
          <a:p>
            <a:r>
              <a:rPr lang="en-US" dirty="0"/>
              <a:t>https://</a:t>
            </a:r>
            <a:r>
              <a:rPr lang="en-US" dirty="0" err="1"/>
              <a:t>www.youtube.com</a:t>
            </a:r>
            <a:r>
              <a:rPr lang="en-US" dirty="0"/>
              <a:t>/</a:t>
            </a:r>
            <a:r>
              <a:rPr lang="en-US" dirty="0" err="1"/>
              <a:t>watch?v</a:t>
            </a:r>
            <a:r>
              <a:rPr lang="en-US" dirty="0"/>
              <a:t>=kMKdD18Nw3g</a:t>
            </a:r>
          </a:p>
        </p:txBody>
      </p:sp>
    </p:spTree>
    <p:extLst>
      <p:ext uri="{BB962C8B-B14F-4D97-AF65-F5344CB8AC3E}">
        <p14:creationId xmlns:p14="http://schemas.microsoft.com/office/powerpoint/2010/main" val="1208015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t="20581"/>
          <a:stretch>
            <a:fillRect/>
          </a:stretch>
        </p:blipFill>
        <p:spPr bwMode="auto">
          <a:xfrm>
            <a:off x="457200" y="1586872"/>
            <a:ext cx="7727667" cy="4304684"/>
          </a:xfrm>
          <a:prstGeom prst="rect">
            <a:avLst/>
          </a:prstGeom>
          <a:noFill/>
          <a:ln w="9525">
            <a:noFill/>
            <a:miter lim="800000"/>
            <a:headEnd/>
            <a:tailEnd/>
          </a:ln>
          <a:effectLst/>
        </p:spPr>
      </p:pic>
      <p:sp>
        <p:nvSpPr>
          <p:cNvPr id="5" name="Title 1"/>
          <p:cNvSpPr>
            <a:spLocks noGrp="1"/>
          </p:cNvSpPr>
          <p:nvPr>
            <p:ph type="title"/>
          </p:nvPr>
        </p:nvSpPr>
        <p:spPr>
          <a:xfrm>
            <a:off x="457200" y="14547"/>
            <a:ext cx="8229600" cy="1143000"/>
          </a:xfrm>
        </p:spPr>
        <p:txBody>
          <a:bodyPr>
            <a:normAutofit/>
          </a:bodyPr>
          <a:lstStyle/>
          <a:p>
            <a:r>
              <a:rPr lang="en-US" dirty="0">
                <a:solidFill>
                  <a:srgbClr val="FFFF00"/>
                </a:solidFill>
              </a:rPr>
              <a:t>Subcortical areas</a:t>
            </a:r>
          </a:p>
        </p:txBody>
      </p:sp>
    </p:spTree>
    <p:extLst>
      <p:ext uri="{BB962C8B-B14F-4D97-AF65-F5344CB8AC3E}">
        <p14:creationId xmlns:p14="http://schemas.microsoft.com/office/powerpoint/2010/main" val="497822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1348"/>
            <a:ext cx="8229600" cy="1143000"/>
          </a:xfrm>
        </p:spPr>
        <p:txBody>
          <a:bodyPr>
            <a:normAutofit/>
          </a:bodyPr>
          <a:lstStyle/>
          <a:p>
            <a:pPr eaLnBrk="1" hangingPunct="1"/>
            <a:r>
              <a:rPr lang="en-US" sz="3500" dirty="0">
                <a:solidFill>
                  <a:schemeClr val="tx1"/>
                </a:solidFill>
              </a:rPr>
              <a:t>The Cortex and Hollywood</a:t>
            </a:r>
          </a:p>
        </p:txBody>
      </p:sp>
      <p:pic>
        <p:nvPicPr>
          <p:cNvPr id="44035" name="Picture 3" descr="Cortex"/>
          <p:cNvPicPr>
            <a:picLocks noChangeAspect="1" noChangeArrowheads="1"/>
          </p:cNvPicPr>
          <p:nvPr/>
        </p:nvPicPr>
        <p:blipFill>
          <a:blip r:embed="rId3"/>
          <a:srcRect/>
          <a:stretch>
            <a:fillRect/>
          </a:stretch>
        </p:blipFill>
        <p:spPr bwMode="auto">
          <a:xfrm>
            <a:off x="2500273" y="3374232"/>
            <a:ext cx="4392613" cy="3389312"/>
          </a:xfrm>
          <a:prstGeom prst="rect">
            <a:avLst/>
          </a:prstGeom>
          <a:noFill/>
          <a:ln w="9525">
            <a:noFill/>
            <a:miter lim="800000"/>
            <a:headEnd/>
            <a:tailEnd/>
          </a:ln>
        </p:spPr>
      </p:pic>
      <p:sp>
        <p:nvSpPr>
          <p:cNvPr id="20484" name="Text Box 4"/>
          <p:cNvSpPr txBox="1">
            <a:spLocks noChangeArrowheads="1"/>
          </p:cNvSpPr>
          <p:nvPr/>
        </p:nvSpPr>
        <p:spPr bwMode="auto">
          <a:xfrm>
            <a:off x="1948912" y="3587751"/>
            <a:ext cx="1370013" cy="457200"/>
          </a:xfrm>
          <a:prstGeom prst="rect">
            <a:avLst/>
          </a:prstGeom>
          <a:noFill/>
          <a:ln w="9525">
            <a:noFill/>
            <a:miter lim="800000"/>
            <a:headEnd/>
            <a:tailEnd/>
          </a:ln>
        </p:spPr>
        <p:txBody>
          <a:bodyPr wrap="none">
            <a:prstTxWarp prst="textNoShape">
              <a:avLst/>
            </a:prstTxWarp>
            <a:spAutoFit/>
          </a:bodyPr>
          <a:lstStyle/>
          <a:p>
            <a:r>
              <a:rPr lang="en-US" dirty="0"/>
              <a:t>Planning</a:t>
            </a:r>
          </a:p>
        </p:txBody>
      </p:sp>
      <p:sp>
        <p:nvSpPr>
          <p:cNvPr id="20485" name="Text Box 5"/>
          <p:cNvSpPr txBox="1">
            <a:spLocks noChangeArrowheads="1"/>
          </p:cNvSpPr>
          <p:nvPr/>
        </p:nvSpPr>
        <p:spPr bwMode="auto">
          <a:xfrm>
            <a:off x="2485277" y="5812337"/>
            <a:ext cx="1284288" cy="457200"/>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Memory</a:t>
            </a:r>
            <a:endParaRPr lang="en-US" dirty="0"/>
          </a:p>
        </p:txBody>
      </p:sp>
      <p:sp>
        <p:nvSpPr>
          <p:cNvPr id="20486" name="Text Box 6"/>
          <p:cNvSpPr txBox="1">
            <a:spLocks noChangeArrowheads="1"/>
          </p:cNvSpPr>
          <p:nvPr/>
        </p:nvSpPr>
        <p:spPr bwMode="auto">
          <a:xfrm>
            <a:off x="5776873" y="4822032"/>
            <a:ext cx="1014413" cy="457200"/>
          </a:xfrm>
          <a:prstGeom prst="rect">
            <a:avLst/>
          </a:prstGeom>
          <a:noFill/>
          <a:ln w="9525">
            <a:noFill/>
            <a:miter lim="800000"/>
            <a:headEnd/>
            <a:tailEnd/>
          </a:ln>
        </p:spPr>
        <p:txBody>
          <a:bodyPr wrap="none">
            <a:prstTxWarp prst="textNoShape">
              <a:avLst/>
            </a:prstTxWarp>
            <a:spAutoFit/>
          </a:bodyPr>
          <a:lstStyle/>
          <a:p>
            <a:r>
              <a:rPr lang="en-US"/>
              <a:t>Vision</a:t>
            </a:r>
          </a:p>
        </p:txBody>
      </p:sp>
      <p:sp>
        <p:nvSpPr>
          <p:cNvPr id="20487" name="Text Box 7"/>
          <p:cNvSpPr txBox="1">
            <a:spLocks noChangeArrowheads="1"/>
          </p:cNvSpPr>
          <p:nvPr/>
        </p:nvSpPr>
        <p:spPr bwMode="auto">
          <a:xfrm>
            <a:off x="3847687" y="3013797"/>
            <a:ext cx="1606550" cy="457200"/>
          </a:xfrm>
          <a:prstGeom prst="rect">
            <a:avLst/>
          </a:prstGeom>
          <a:noFill/>
          <a:ln w="9525">
            <a:noFill/>
            <a:miter lim="800000"/>
            <a:headEnd/>
            <a:tailEnd/>
          </a:ln>
        </p:spPr>
        <p:txBody>
          <a:bodyPr wrap="none">
            <a:prstTxWarp prst="textNoShape">
              <a:avLst/>
            </a:prstTxWarp>
            <a:spAutoFit/>
          </a:bodyPr>
          <a:lstStyle/>
          <a:p>
            <a:r>
              <a:rPr lang="en-US"/>
              <a:t>Movement</a:t>
            </a:r>
          </a:p>
        </p:txBody>
      </p:sp>
      <p:sp>
        <p:nvSpPr>
          <p:cNvPr id="20489" name="Text Box 9"/>
          <p:cNvSpPr txBox="1">
            <a:spLocks noChangeArrowheads="1"/>
          </p:cNvSpPr>
          <p:nvPr/>
        </p:nvSpPr>
        <p:spPr bwMode="auto">
          <a:xfrm>
            <a:off x="5752687" y="3166197"/>
            <a:ext cx="2454275" cy="457200"/>
          </a:xfrm>
          <a:prstGeom prst="rect">
            <a:avLst/>
          </a:prstGeom>
          <a:noFill/>
          <a:ln w="9525">
            <a:noFill/>
            <a:miter lim="800000"/>
            <a:headEnd/>
            <a:tailEnd/>
          </a:ln>
        </p:spPr>
        <p:txBody>
          <a:bodyPr wrap="none">
            <a:prstTxWarp prst="textNoShape">
              <a:avLst/>
            </a:prstTxWarp>
            <a:spAutoFit/>
          </a:bodyPr>
          <a:lstStyle/>
          <a:p>
            <a:r>
              <a:rPr lang="en-US" dirty="0"/>
              <a:t>Bodily Sensation</a:t>
            </a:r>
          </a:p>
        </p:txBody>
      </p:sp>
      <p:pic>
        <p:nvPicPr>
          <p:cNvPr id="10" name="Picture 9"/>
          <p:cNvPicPr>
            <a:picLocks noChangeAspect="1"/>
          </p:cNvPicPr>
          <p:nvPr/>
        </p:nvPicPr>
        <p:blipFill>
          <a:blip r:embed="rId4"/>
          <a:stretch>
            <a:fillRect/>
          </a:stretch>
        </p:blipFill>
        <p:spPr>
          <a:xfrm>
            <a:off x="4822393" y="1051842"/>
            <a:ext cx="1347844" cy="1861014"/>
          </a:xfrm>
          <a:prstGeom prst="rect">
            <a:avLst/>
          </a:prstGeom>
        </p:spPr>
      </p:pic>
      <p:pic>
        <p:nvPicPr>
          <p:cNvPr id="4" name="Picture 3"/>
          <p:cNvPicPr>
            <a:picLocks noChangeAspect="1"/>
          </p:cNvPicPr>
          <p:nvPr/>
        </p:nvPicPr>
        <p:blipFill>
          <a:blip r:embed="rId5"/>
          <a:stretch>
            <a:fillRect/>
          </a:stretch>
        </p:blipFill>
        <p:spPr>
          <a:xfrm>
            <a:off x="2154393" y="1051841"/>
            <a:ext cx="2481353" cy="1861015"/>
          </a:xfrm>
          <a:prstGeom prst="rect">
            <a:avLst/>
          </a:prstGeom>
        </p:spPr>
      </p:pic>
      <p:pic>
        <p:nvPicPr>
          <p:cNvPr id="5" name="Picture 4"/>
          <p:cNvPicPr>
            <a:picLocks noChangeAspect="1"/>
          </p:cNvPicPr>
          <p:nvPr/>
        </p:nvPicPr>
        <p:blipFill>
          <a:blip r:embed="rId6"/>
          <a:stretch>
            <a:fillRect/>
          </a:stretch>
        </p:blipFill>
        <p:spPr>
          <a:xfrm>
            <a:off x="6791286" y="1051843"/>
            <a:ext cx="1302319" cy="1861014"/>
          </a:xfrm>
          <a:prstGeom prst="rect">
            <a:avLst/>
          </a:prstGeom>
        </p:spPr>
      </p:pic>
      <p:pic>
        <p:nvPicPr>
          <p:cNvPr id="6" name="Picture 5"/>
          <p:cNvPicPr>
            <a:picLocks noChangeAspect="1"/>
          </p:cNvPicPr>
          <p:nvPr/>
        </p:nvPicPr>
        <p:blipFill>
          <a:blip r:embed="rId7"/>
          <a:stretch>
            <a:fillRect/>
          </a:stretch>
        </p:blipFill>
        <p:spPr>
          <a:xfrm>
            <a:off x="814014" y="1051842"/>
            <a:ext cx="1256184" cy="1861013"/>
          </a:xfrm>
          <a:prstGeom prst="rect">
            <a:avLst/>
          </a:prstGeom>
        </p:spPr>
      </p:pic>
    </p:spTree>
    <p:extLst>
      <p:ext uri="{BB962C8B-B14F-4D97-AF65-F5344CB8AC3E}">
        <p14:creationId xmlns:p14="http://schemas.microsoft.com/office/powerpoint/2010/main" val="49381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20486" grpId="0"/>
      <p:bldP spid="20487" grpId="0"/>
      <p:bldP spid="2048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t="20581"/>
          <a:stretch>
            <a:fillRect/>
          </a:stretch>
        </p:blipFill>
        <p:spPr bwMode="auto">
          <a:xfrm>
            <a:off x="2042482" y="1617233"/>
            <a:ext cx="4932872" cy="2747848"/>
          </a:xfrm>
          <a:prstGeom prst="rect">
            <a:avLst/>
          </a:prstGeom>
          <a:noFill/>
          <a:ln w="9525">
            <a:noFill/>
            <a:miter lim="800000"/>
            <a:headEnd/>
            <a:tailEnd/>
          </a:ln>
          <a:effectLst/>
        </p:spPr>
      </p:pic>
      <p:pic>
        <p:nvPicPr>
          <p:cNvPr id="5" name="Picture 4"/>
          <p:cNvPicPr>
            <a:picLocks noChangeAspect="1"/>
          </p:cNvPicPr>
          <p:nvPr/>
        </p:nvPicPr>
        <p:blipFill>
          <a:blip r:embed="rId3"/>
          <a:stretch>
            <a:fillRect/>
          </a:stretch>
        </p:blipFill>
        <p:spPr>
          <a:xfrm>
            <a:off x="7396308" y="2791088"/>
            <a:ext cx="1076284" cy="1579673"/>
          </a:xfrm>
          <a:prstGeom prst="rect">
            <a:avLst/>
          </a:prstGeom>
        </p:spPr>
      </p:pic>
      <p:pic>
        <p:nvPicPr>
          <p:cNvPr id="6" name="Picture 5"/>
          <p:cNvPicPr>
            <a:picLocks noChangeAspect="1"/>
          </p:cNvPicPr>
          <p:nvPr/>
        </p:nvPicPr>
        <p:blipFill>
          <a:blip r:embed="rId4"/>
          <a:stretch>
            <a:fillRect/>
          </a:stretch>
        </p:blipFill>
        <p:spPr>
          <a:xfrm>
            <a:off x="6975354" y="1467750"/>
            <a:ext cx="2117341" cy="1323338"/>
          </a:xfrm>
          <a:prstGeom prst="rect">
            <a:avLst/>
          </a:prstGeom>
        </p:spPr>
      </p:pic>
      <p:pic>
        <p:nvPicPr>
          <p:cNvPr id="7" name="Picture 6"/>
          <p:cNvPicPr>
            <a:picLocks noChangeAspect="1"/>
          </p:cNvPicPr>
          <p:nvPr/>
        </p:nvPicPr>
        <p:blipFill>
          <a:blip r:embed="rId5"/>
          <a:stretch>
            <a:fillRect/>
          </a:stretch>
        </p:blipFill>
        <p:spPr>
          <a:xfrm>
            <a:off x="6839352" y="4554837"/>
            <a:ext cx="2100489" cy="1575366"/>
          </a:xfrm>
          <a:prstGeom prst="rect">
            <a:avLst/>
          </a:prstGeom>
        </p:spPr>
      </p:pic>
      <p:pic>
        <p:nvPicPr>
          <p:cNvPr id="8" name="Picture 7"/>
          <p:cNvPicPr>
            <a:picLocks noChangeAspect="1"/>
          </p:cNvPicPr>
          <p:nvPr/>
        </p:nvPicPr>
        <p:blipFill>
          <a:blip r:embed="rId6"/>
          <a:stretch>
            <a:fillRect/>
          </a:stretch>
        </p:blipFill>
        <p:spPr>
          <a:xfrm>
            <a:off x="0" y="4590720"/>
            <a:ext cx="2677599" cy="2008199"/>
          </a:xfrm>
          <a:prstGeom prst="rect">
            <a:avLst/>
          </a:prstGeom>
        </p:spPr>
      </p:pic>
      <p:pic>
        <p:nvPicPr>
          <p:cNvPr id="9" name="Picture 8"/>
          <p:cNvPicPr>
            <a:picLocks noChangeAspect="1"/>
          </p:cNvPicPr>
          <p:nvPr/>
        </p:nvPicPr>
        <p:blipFill>
          <a:blip r:embed="rId7"/>
          <a:stretch>
            <a:fillRect/>
          </a:stretch>
        </p:blipFill>
        <p:spPr>
          <a:xfrm>
            <a:off x="3366124" y="4529381"/>
            <a:ext cx="2845905" cy="1600822"/>
          </a:xfrm>
          <a:prstGeom prst="rect">
            <a:avLst/>
          </a:prstGeom>
        </p:spPr>
      </p:pic>
      <p:pic>
        <p:nvPicPr>
          <p:cNvPr id="10" name="Picture 9"/>
          <p:cNvPicPr>
            <a:picLocks noChangeAspect="1"/>
          </p:cNvPicPr>
          <p:nvPr/>
        </p:nvPicPr>
        <p:blipFill>
          <a:blip r:embed="rId8"/>
          <a:stretch>
            <a:fillRect/>
          </a:stretch>
        </p:blipFill>
        <p:spPr>
          <a:xfrm>
            <a:off x="279453" y="1617233"/>
            <a:ext cx="1701825" cy="2426772"/>
          </a:xfrm>
          <a:prstGeom prst="rect">
            <a:avLst/>
          </a:prstGeom>
        </p:spPr>
      </p:pic>
      <p:sp>
        <p:nvSpPr>
          <p:cNvPr id="12" name="Rectangle 2"/>
          <p:cNvSpPr>
            <a:spLocks noGrp="1" noChangeArrowheads="1"/>
          </p:cNvSpPr>
          <p:nvPr>
            <p:ph type="title"/>
          </p:nvPr>
        </p:nvSpPr>
        <p:spPr>
          <a:xfrm>
            <a:off x="457200" y="51759"/>
            <a:ext cx="8229600" cy="1143000"/>
          </a:xfrm>
        </p:spPr>
        <p:txBody>
          <a:bodyPr>
            <a:noAutofit/>
          </a:bodyPr>
          <a:lstStyle/>
          <a:p>
            <a:pPr eaLnBrk="1" hangingPunct="1"/>
            <a:r>
              <a:rPr lang="en-US" sz="3500" dirty="0">
                <a:solidFill>
                  <a:srgbClr val="FF6600"/>
                </a:solidFill>
              </a:rPr>
              <a:t>Subcortical areas and Hollywood</a:t>
            </a:r>
          </a:p>
        </p:txBody>
      </p:sp>
    </p:spTree>
    <p:extLst>
      <p:ext uri="{BB962C8B-B14F-4D97-AF65-F5344CB8AC3E}">
        <p14:creationId xmlns:p14="http://schemas.microsoft.com/office/powerpoint/2010/main" val="3354728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457200" y="51759"/>
            <a:ext cx="8229600" cy="1143000"/>
          </a:xfrm>
        </p:spPr>
        <p:txBody>
          <a:bodyPr>
            <a:noAutofit/>
          </a:bodyPr>
          <a:lstStyle/>
          <a:p>
            <a:pPr eaLnBrk="1" hangingPunct="1"/>
            <a:r>
              <a:rPr lang="en-US" sz="3500" dirty="0">
                <a:solidFill>
                  <a:srgbClr val="FF6600"/>
                </a:solidFill>
              </a:rPr>
              <a:t>What Jason Bourne can teach us about Neuroscience</a:t>
            </a:r>
          </a:p>
        </p:txBody>
      </p:sp>
      <p:sp>
        <p:nvSpPr>
          <p:cNvPr id="11" name="Rectangle 10"/>
          <p:cNvSpPr/>
          <p:nvPr/>
        </p:nvSpPr>
        <p:spPr>
          <a:xfrm>
            <a:off x="152400" y="3962606"/>
            <a:ext cx="4976296" cy="369332"/>
          </a:xfrm>
          <a:prstGeom prst="rect">
            <a:avLst/>
          </a:prstGeom>
        </p:spPr>
        <p:txBody>
          <a:bodyPr wrap="square">
            <a:spAutoFit/>
          </a:bodyPr>
          <a:lstStyle/>
          <a:p>
            <a:r>
              <a:rPr lang="en-US" dirty="0">
                <a:solidFill>
                  <a:srgbClr val="FFFFFF"/>
                </a:solidFill>
              </a:rPr>
              <a:t>http://</a:t>
            </a:r>
            <a:r>
              <a:rPr lang="en-US" dirty="0" err="1">
                <a:solidFill>
                  <a:srgbClr val="FFFFFF"/>
                </a:solidFill>
              </a:rPr>
              <a:t>www.youtube.com</a:t>
            </a:r>
            <a:r>
              <a:rPr lang="en-US" dirty="0">
                <a:solidFill>
                  <a:srgbClr val="FFFFFF"/>
                </a:solidFill>
              </a:rPr>
              <a:t>/</a:t>
            </a:r>
            <a:r>
              <a:rPr lang="en-US" dirty="0" err="1">
                <a:solidFill>
                  <a:srgbClr val="FFFFFF"/>
                </a:solidFill>
              </a:rPr>
              <a:t>watch?v</a:t>
            </a:r>
            <a:r>
              <a:rPr lang="en-US" dirty="0">
                <a:solidFill>
                  <a:srgbClr val="FFFFFF"/>
                </a:solidFill>
              </a:rPr>
              <a:t>=IjrWOZby8s8</a:t>
            </a:r>
          </a:p>
        </p:txBody>
      </p:sp>
      <p:sp>
        <p:nvSpPr>
          <p:cNvPr id="13" name="TextBox 12"/>
          <p:cNvSpPr txBox="1"/>
          <p:nvPr/>
        </p:nvSpPr>
        <p:spPr>
          <a:xfrm>
            <a:off x="1291123" y="2877950"/>
            <a:ext cx="2108269" cy="369332"/>
          </a:xfrm>
          <a:prstGeom prst="rect">
            <a:avLst/>
          </a:prstGeom>
          <a:noFill/>
        </p:spPr>
        <p:txBody>
          <a:bodyPr wrap="none" rtlCol="0">
            <a:spAutoFit/>
          </a:bodyPr>
          <a:lstStyle/>
          <a:p>
            <a:r>
              <a:rPr lang="en-US" dirty="0">
                <a:solidFill>
                  <a:srgbClr val="FF0000"/>
                </a:solidFill>
              </a:rPr>
              <a:t>What Bourne Knows</a:t>
            </a:r>
          </a:p>
        </p:txBody>
      </p:sp>
      <p:pic>
        <p:nvPicPr>
          <p:cNvPr id="14" name="Picture 13"/>
          <p:cNvPicPr>
            <a:picLocks noChangeAspect="1"/>
          </p:cNvPicPr>
          <p:nvPr/>
        </p:nvPicPr>
        <p:blipFill>
          <a:blip r:embed="rId2"/>
          <a:stretch>
            <a:fillRect/>
          </a:stretch>
        </p:blipFill>
        <p:spPr>
          <a:xfrm>
            <a:off x="5128696" y="1884882"/>
            <a:ext cx="2985426" cy="4422854"/>
          </a:xfrm>
          <a:prstGeom prst="rect">
            <a:avLst/>
          </a:prstGeom>
        </p:spPr>
      </p:pic>
    </p:spTree>
    <p:extLst>
      <p:ext uri="{BB962C8B-B14F-4D97-AF65-F5344CB8AC3E}">
        <p14:creationId xmlns:p14="http://schemas.microsoft.com/office/powerpoint/2010/main" val="729010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51759"/>
            <a:ext cx="8229600" cy="1143000"/>
          </a:xfrm>
        </p:spPr>
        <p:txBody>
          <a:bodyPr>
            <a:noAutofit/>
          </a:bodyPr>
          <a:lstStyle/>
          <a:p>
            <a:pPr eaLnBrk="1" hangingPunct="1"/>
            <a:r>
              <a:rPr lang="en-US" sz="3500" dirty="0">
                <a:solidFill>
                  <a:srgbClr val="FF6600"/>
                </a:solidFill>
              </a:rPr>
              <a:t>Questions</a:t>
            </a:r>
          </a:p>
        </p:txBody>
      </p:sp>
      <p:sp>
        <p:nvSpPr>
          <p:cNvPr id="5" name="TextBox 4"/>
          <p:cNvSpPr txBox="1"/>
          <p:nvPr/>
        </p:nvSpPr>
        <p:spPr>
          <a:xfrm>
            <a:off x="231324" y="1295236"/>
            <a:ext cx="8455476" cy="3477875"/>
          </a:xfrm>
          <a:prstGeom prst="rect">
            <a:avLst/>
          </a:prstGeom>
          <a:noFill/>
        </p:spPr>
        <p:txBody>
          <a:bodyPr wrap="square" rtlCol="0">
            <a:spAutoFit/>
          </a:bodyPr>
          <a:lstStyle/>
          <a:p>
            <a:pPr marL="457200" indent="-457200">
              <a:buAutoNum type="arabicParenR"/>
            </a:pPr>
            <a:r>
              <a:rPr lang="en-US" sz="2000" dirty="0">
                <a:solidFill>
                  <a:schemeClr val="bg1"/>
                </a:solidFill>
              </a:rPr>
              <a:t>What are the 4 lobes of the brain? </a:t>
            </a:r>
            <a:br>
              <a:rPr lang="en-US" sz="2000" dirty="0">
                <a:solidFill>
                  <a:schemeClr val="bg1"/>
                </a:solidFill>
              </a:rPr>
            </a:br>
            <a:endParaRPr lang="en-US" sz="2000" dirty="0">
              <a:solidFill>
                <a:schemeClr val="bg1"/>
              </a:solidFill>
            </a:endParaRPr>
          </a:p>
          <a:p>
            <a:pPr marL="457200" indent="-457200">
              <a:buAutoNum type="arabicParenR"/>
            </a:pPr>
            <a:r>
              <a:rPr lang="en-US" sz="2000" dirty="0">
                <a:solidFill>
                  <a:schemeClr val="bg1"/>
                </a:solidFill>
              </a:rPr>
              <a:t>What brain region processes our emotional responses to situations? </a:t>
            </a:r>
            <a:br>
              <a:rPr lang="en-US" sz="2000" dirty="0">
                <a:solidFill>
                  <a:schemeClr val="bg1"/>
                </a:solidFill>
              </a:rPr>
            </a:br>
            <a:endParaRPr lang="en-US" sz="2000" dirty="0">
              <a:solidFill>
                <a:schemeClr val="bg1"/>
              </a:solidFill>
            </a:endParaRPr>
          </a:p>
          <a:p>
            <a:pPr marL="457200" indent="-457200">
              <a:buAutoNum type="arabicParenR"/>
            </a:pPr>
            <a:r>
              <a:rPr lang="en-US" sz="2000" dirty="0">
                <a:solidFill>
                  <a:schemeClr val="bg1"/>
                </a:solidFill>
              </a:rPr>
              <a:t>What brain region processes memories of personally experienced events? </a:t>
            </a:r>
            <a:br>
              <a:rPr lang="en-US" sz="2000" dirty="0">
                <a:solidFill>
                  <a:schemeClr val="bg1"/>
                </a:solidFill>
              </a:rPr>
            </a:br>
            <a:endParaRPr lang="en-US" sz="2000" dirty="0">
              <a:solidFill>
                <a:schemeClr val="bg1"/>
              </a:solidFill>
            </a:endParaRPr>
          </a:p>
          <a:p>
            <a:pPr marL="457200" indent="-457200">
              <a:buAutoNum type="arabicParenR"/>
            </a:pPr>
            <a:r>
              <a:rPr lang="en-US" sz="2000" dirty="0">
                <a:solidFill>
                  <a:schemeClr val="bg1"/>
                </a:solidFill>
              </a:rPr>
              <a:t>Leonard Shelby (Memento’s protagonist) cannot form new personal memories, and yet he can remember how to drive.  What brain region do you predict is damaged? What brain area should be intact?</a:t>
            </a:r>
          </a:p>
          <a:p>
            <a:pPr marL="457200" indent="-457200">
              <a:buAutoNum type="arabicParenR"/>
            </a:pPr>
            <a:endParaRPr lang="en-US" sz="2000" dirty="0">
              <a:solidFill>
                <a:schemeClr val="bg1"/>
              </a:solidFill>
            </a:endParaRPr>
          </a:p>
          <a:p>
            <a:r>
              <a:rPr lang="en-US" sz="2000" dirty="0">
                <a:solidFill>
                  <a:schemeClr val="bg1"/>
                </a:solidFill>
              </a:rPr>
              <a:t> </a:t>
            </a:r>
          </a:p>
        </p:txBody>
      </p:sp>
    </p:spTree>
    <p:extLst>
      <p:ext uri="{BB962C8B-B14F-4D97-AF65-F5344CB8AC3E}">
        <p14:creationId xmlns:p14="http://schemas.microsoft.com/office/powerpoint/2010/main" val="2538386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4114800" y="-228600"/>
            <a:ext cx="914400" cy="76200"/>
          </a:xfrm>
        </p:spPr>
        <p:txBody>
          <a:bodyPr>
            <a:normAutofit fontScale="90000"/>
          </a:bodyPr>
          <a:lstStyle/>
          <a:p>
            <a:r>
              <a:rPr lang="en-US" sz="900"/>
              <a:t>p.314</a:t>
            </a:r>
            <a:endParaRPr lang="en-US"/>
          </a:p>
        </p:txBody>
      </p:sp>
      <p:pic>
        <p:nvPicPr>
          <p:cNvPr id="71683" name="Picture 3" descr="C:\WINDOWS\Desktop\CogNeur-NML\ch08-good\08.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912157"/>
            <a:ext cx="8801100" cy="5239405"/>
          </a:xfrm>
          <a:prstGeom prst="rect">
            <a:avLst/>
          </a:prstGeom>
          <a:noFill/>
          <a:extLst>
            <a:ext uri="{909E8E84-426E-40dd-AFC4-6F175D3DCCD1}">
              <a14:hiddenFill xmlns="" xmlns:a14="http://schemas.microsoft.com/office/drawing/2010/main">
                <a:solidFill>
                  <a:srgbClr val="FFFFFF"/>
                </a:solidFill>
              </a14:hiddenFill>
            </a:ext>
          </a:extLst>
        </p:spPr>
      </p:pic>
      <p:sp>
        <p:nvSpPr>
          <p:cNvPr id="71684" name="Text Box 4"/>
          <p:cNvSpPr txBox="1">
            <a:spLocks noChangeArrowheads="1"/>
          </p:cNvSpPr>
          <p:nvPr/>
        </p:nvSpPr>
        <p:spPr bwMode="auto">
          <a:xfrm>
            <a:off x="0" y="6575425"/>
            <a:ext cx="91440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200">
                <a:solidFill>
                  <a:schemeClr val="accent2"/>
                </a:solidFill>
              </a:rPr>
              <a:t>W. W. Norton</a:t>
            </a:r>
          </a:p>
        </p:txBody>
      </p:sp>
    </p:spTree>
    <p:extLst>
      <p:ext uri="{BB962C8B-B14F-4D97-AF65-F5344CB8AC3E}">
        <p14:creationId xmlns:p14="http://schemas.microsoft.com/office/powerpoint/2010/main" val="1151519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Class Structure</a:t>
            </a:r>
          </a:p>
        </p:txBody>
      </p:sp>
      <p:sp>
        <p:nvSpPr>
          <p:cNvPr id="3" name="Content Placeholder 2"/>
          <p:cNvSpPr>
            <a:spLocks noGrp="1"/>
          </p:cNvSpPr>
          <p:nvPr>
            <p:ph idx="1"/>
          </p:nvPr>
        </p:nvSpPr>
        <p:spPr>
          <a:xfrm>
            <a:off x="457199" y="1600200"/>
            <a:ext cx="8508931" cy="4525963"/>
          </a:xfrm>
        </p:spPr>
        <p:txBody>
          <a:bodyPr>
            <a:normAutofit lnSpcReduction="10000"/>
          </a:bodyPr>
          <a:lstStyle/>
          <a:p>
            <a:r>
              <a:rPr lang="en-US" sz="2500" dirty="0">
                <a:solidFill>
                  <a:schemeClr val="bg1"/>
                </a:solidFill>
              </a:rPr>
              <a:t>Each class begins with ~45mins of neuroscience background, with questions always encouraged throughout</a:t>
            </a:r>
            <a:br>
              <a:rPr lang="en-US" sz="2500" dirty="0">
                <a:solidFill>
                  <a:schemeClr val="bg1"/>
                </a:solidFill>
              </a:rPr>
            </a:br>
            <a:endParaRPr lang="en-US" sz="2500" dirty="0">
              <a:solidFill>
                <a:schemeClr val="bg1"/>
              </a:solidFill>
            </a:endParaRPr>
          </a:p>
          <a:p>
            <a:r>
              <a:rPr lang="en-US" sz="2500" dirty="0">
                <a:solidFill>
                  <a:schemeClr val="bg1"/>
                </a:solidFill>
              </a:rPr>
              <a:t>Spread throughout the class are ~15 min TED / YouTube / Netflix breaks</a:t>
            </a:r>
          </a:p>
          <a:p>
            <a:endParaRPr lang="en-US" sz="2500" dirty="0">
              <a:solidFill>
                <a:schemeClr val="bg1"/>
              </a:solidFill>
            </a:endParaRPr>
          </a:p>
          <a:p>
            <a:r>
              <a:rPr lang="en-US" sz="2500" dirty="0">
                <a:solidFill>
                  <a:schemeClr val="bg1"/>
                </a:solidFill>
              </a:rPr>
              <a:t>And enough time for ~ 15 minutes of discussion throughout</a:t>
            </a:r>
            <a:br>
              <a:rPr lang="en-US" sz="2500" dirty="0">
                <a:solidFill>
                  <a:schemeClr val="bg1"/>
                </a:solidFill>
              </a:rPr>
            </a:br>
            <a:endParaRPr lang="en-US" sz="2500" dirty="0">
              <a:solidFill>
                <a:schemeClr val="bg1"/>
              </a:solidFill>
            </a:endParaRPr>
          </a:p>
          <a:p>
            <a:r>
              <a:rPr lang="en-US" sz="2500" dirty="0">
                <a:solidFill>
                  <a:schemeClr val="bg1"/>
                </a:solidFill>
              </a:rPr>
              <a:t>Discussion will be heavily encouraged from the beginning to end of each class—the more opinions and questions we generate the more insight we can uncover</a:t>
            </a:r>
          </a:p>
        </p:txBody>
      </p:sp>
    </p:spTree>
    <p:extLst>
      <p:ext uri="{BB962C8B-B14F-4D97-AF65-F5344CB8AC3E}">
        <p14:creationId xmlns:p14="http://schemas.microsoft.com/office/powerpoint/2010/main" val="1603381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7000" y="88900"/>
            <a:ext cx="8928100" cy="863600"/>
          </a:xfrm>
          <a:ln>
            <a:noFill/>
            <a:miter lim="800000"/>
            <a:headEnd/>
            <a:tailEnd/>
          </a:ln>
        </p:spPr>
        <p:txBody>
          <a:bodyPr/>
          <a:lstStyle/>
          <a:p>
            <a:pPr eaLnBrk="1" hangingPunct="1"/>
            <a:r>
              <a:rPr lang="en-US" sz="3500" dirty="0">
                <a:solidFill>
                  <a:srgbClr val="FFFF00"/>
                </a:solidFill>
                <a:latin typeface="Calibri" charset="0"/>
              </a:rPr>
              <a:t>Memory bends the arrow of time</a:t>
            </a:r>
          </a:p>
        </p:txBody>
      </p:sp>
      <p:sp>
        <p:nvSpPr>
          <p:cNvPr id="34" name="Rectangle 33"/>
          <p:cNvSpPr/>
          <p:nvPr/>
        </p:nvSpPr>
        <p:spPr>
          <a:xfrm>
            <a:off x="457198" y="1358823"/>
            <a:ext cx="7886702" cy="830997"/>
          </a:xfrm>
          <a:prstGeom prst="rect">
            <a:avLst/>
          </a:prstGeom>
        </p:spPr>
        <p:txBody>
          <a:bodyPr wrap="square">
            <a:spAutoFit/>
          </a:bodyPr>
          <a:lstStyle/>
          <a:p>
            <a:pPr marL="342900" indent="-342900">
              <a:buFont typeface="Arial"/>
              <a:buChar char="•"/>
            </a:pPr>
            <a:r>
              <a:rPr lang="en-US" i="1" dirty="0">
                <a:solidFill>
                  <a:schemeClr val="bg1"/>
                </a:solidFill>
              </a:rPr>
              <a:t>Episodic memory – </a:t>
            </a:r>
            <a:r>
              <a:rPr lang="en-US" dirty="0">
                <a:solidFill>
                  <a:schemeClr val="bg1"/>
                </a:solidFill>
              </a:rPr>
              <a:t>recollecting events with spatial (</a:t>
            </a:r>
            <a:r>
              <a:rPr lang="en-US" dirty="0">
                <a:solidFill>
                  <a:srgbClr val="78DDDD"/>
                </a:solidFill>
              </a:rPr>
              <a:t>where</a:t>
            </a:r>
            <a:r>
              <a:rPr lang="en-US" dirty="0">
                <a:solidFill>
                  <a:schemeClr val="bg1"/>
                </a:solidFill>
              </a:rPr>
              <a:t>), temporal (</a:t>
            </a:r>
            <a:r>
              <a:rPr lang="en-US" dirty="0">
                <a:solidFill>
                  <a:srgbClr val="78DDDD"/>
                </a:solidFill>
              </a:rPr>
              <a:t>when</a:t>
            </a:r>
            <a:r>
              <a:rPr lang="en-US" dirty="0">
                <a:solidFill>
                  <a:schemeClr val="bg1"/>
                </a:solidFill>
              </a:rPr>
              <a:t>), and informational (</a:t>
            </a:r>
            <a:r>
              <a:rPr lang="en-US" dirty="0">
                <a:solidFill>
                  <a:srgbClr val="78DDDD"/>
                </a:solidFill>
              </a:rPr>
              <a:t>what</a:t>
            </a:r>
            <a:r>
              <a:rPr lang="en-US" dirty="0">
                <a:solidFill>
                  <a:schemeClr val="bg1"/>
                </a:solidFill>
              </a:rPr>
              <a:t>) dimensions</a:t>
            </a:r>
          </a:p>
        </p:txBody>
      </p:sp>
      <p:pic>
        <p:nvPicPr>
          <p:cNvPr id="33" name="Picture 32"/>
          <p:cNvPicPr>
            <a:picLocks noChangeAspect="1"/>
          </p:cNvPicPr>
          <p:nvPr/>
        </p:nvPicPr>
        <p:blipFill>
          <a:blip r:embed="rId3"/>
          <a:stretch>
            <a:fillRect/>
          </a:stretch>
        </p:blipFill>
        <p:spPr>
          <a:xfrm>
            <a:off x="1096018" y="2455150"/>
            <a:ext cx="3060704" cy="2132091"/>
          </a:xfrm>
          <a:prstGeom prst="rect">
            <a:avLst/>
          </a:prstGeom>
        </p:spPr>
      </p:pic>
      <p:pic>
        <p:nvPicPr>
          <p:cNvPr id="6" name="Picture 5">
            <a:extLst>
              <a:ext uri="{FF2B5EF4-FFF2-40B4-BE49-F238E27FC236}">
                <a16:creationId xmlns:a16="http://schemas.microsoft.com/office/drawing/2014/main" id="{6C1BB859-2F82-8F46-BFE8-6277CCDBF79A}"/>
              </a:ext>
            </a:extLst>
          </p:cNvPr>
          <p:cNvPicPr>
            <a:picLocks noChangeAspect="1"/>
          </p:cNvPicPr>
          <p:nvPr/>
        </p:nvPicPr>
        <p:blipFill>
          <a:blip r:embed="rId4"/>
          <a:stretch>
            <a:fillRect/>
          </a:stretch>
        </p:blipFill>
        <p:spPr>
          <a:xfrm>
            <a:off x="3116605" y="4852571"/>
            <a:ext cx="2445792" cy="1711042"/>
          </a:xfrm>
          <a:prstGeom prst="rect">
            <a:avLst/>
          </a:prstGeom>
        </p:spPr>
      </p:pic>
      <p:pic>
        <p:nvPicPr>
          <p:cNvPr id="8" name="Picture 7">
            <a:extLst>
              <a:ext uri="{FF2B5EF4-FFF2-40B4-BE49-F238E27FC236}">
                <a16:creationId xmlns:a16="http://schemas.microsoft.com/office/drawing/2014/main" id="{3CF7500B-4F8B-3342-AF9A-1E3AEFF3508A}"/>
              </a:ext>
            </a:extLst>
          </p:cNvPr>
          <p:cNvPicPr>
            <a:picLocks noChangeAspect="1"/>
          </p:cNvPicPr>
          <p:nvPr/>
        </p:nvPicPr>
        <p:blipFill>
          <a:blip r:embed="rId5"/>
          <a:stretch>
            <a:fillRect/>
          </a:stretch>
        </p:blipFill>
        <p:spPr>
          <a:xfrm>
            <a:off x="4709159" y="2455150"/>
            <a:ext cx="2937536" cy="2170438"/>
          </a:xfrm>
          <a:prstGeom prst="rect">
            <a:avLst/>
          </a:prstGeom>
        </p:spPr>
      </p:pic>
    </p:spTree>
    <p:extLst>
      <p:ext uri="{BB962C8B-B14F-4D97-AF65-F5344CB8AC3E}">
        <p14:creationId xmlns:p14="http://schemas.microsoft.com/office/powerpoint/2010/main" val="182006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D99C6B-5822-D441-A4ED-6AE0F8888F81}"/>
              </a:ext>
            </a:extLst>
          </p:cNvPr>
          <p:cNvSpPr/>
          <p:nvPr/>
        </p:nvSpPr>
        <p:spPr>
          <a:xfrm>
            <a:off x="1783080" y="5390495"/>
            <a:ext cx="5303520" cy="646331"/>
          </a:xfrm>
          <a:prstGeom prst="rect">
            <a:avLst/>
          </a:prstGeom>
        </p:spPr>
        <p:txBody>
          <a:bodyPr wrap="square">
            <a:spAutoFit/>
          </a:bodyPr>
          <a:lstStyle/>
          <a:p>
            <a:r>
              <a:rPr lang="en-US" dirty="0">
                <a:solidFill>
                  <a:schemeClr val="bg1"/>
                </a:solidFill>
                <a:latin typeface="Arial" panose="020B0604020202020204" pitchFamily="34" charset="0"/>
                <a:ea typeface="Times New Roman" panose="02020603050405020304" pitchFamily="18" charset="0"/>
              </a:rPr>
              <a:t>https://</a:t>
            </a:r>
            <a:r>
              <a:rPr lang="en-US" dirty="0" err="1">
                <a:solidFill>
                  <a:schemeClr val="bg1"/>
                </a:solidFill>
                <a:latin typeface="Arial" panose="020B0604020202020204" pitchFamily="34" charset="0"/>
                <a:ea typeface="Times New Roman" panose="02020603050405020304" pitchFamily="18" charset="0"/>
              </a:rPr>
              <a:t>www.ted.com</a:t>
            </a:r>
            <a:r>
              <a:rPr lang="en-US" dirty="0">
                <a:solidFill>
                  <a:schemeClr val="bg1"/>
                </a:solidFill>
                <a:latin typeface="Arial" panose="020B0604020202020204" pitchFamily="34" charset="0"/>
                <a:ea typeface="Times New Roman" panose="02020603050405020304" pitchFamily="18" charset="0"/>
              </a:rPr>
              <a:t>/talks/</a:t>
            </a:r>
            <a:r>
              <a:rPr lang="en-US" dirty="0" err="1">
                <a:solidFill>
                  <a:schemeClr val="bg1"/>
                </a:solidFill>
                <a:latin typeface="Arial" panose="020B0604020202020204" pitchFamily="34" charset="0"/>
                <a:ea typeface="Times New Roman" panose="02020603050405020304" pitchFamily="18" charset="0"/>
              </a:rPr>
              <a:t>joshua_foer_feats_of_memory_anyone_can_do?language</a:t>
            </a:r>
            <a:r>
              <a:rPr lang="en-US" dirty="0">
                <a:solidFill>
                  <a:schemeClr val="bg1"/>
                </a:solidFill>
                <a:latin typeface="Arial" panose="020B0604020202020204" pitchFamily="34" charset="0"/>
                <a:ea typeface="Times New Roman" panose="02020603050405020304" pitchFamily="18" charset="0"/>
              </a:rPr>
              <a:t>=</a:t>
            </a:r>
            <a:r>
              <a:rPr lang="en-US" dirty="0" err="1">
                <a:solidFill>
                  <a:schemeClr val="bg1"/>
                </a:solidFill>
                <a:latin typeface="Arial" panose="020B0604020202020204" pitchFamily="34" charset="0"/>
                <a:ea typeface="Times New Roman" panose="02020603050405020304" pitchFamily="18" charset="0"/>
              </a:rPr>
              <a:t>en</a:t>
            </a:r>
            <a:endParaRPr lang="en-US" dirty="0">
              <a:solidFill>
                <a:schemeClr val="bg1"/>
              </a:solidFill>
            </a:endParaRPr>
          </a:p>
        </p:txBody>
      </p:sp>
      <p:pic>
        <p:nvPicPr>
          <p:cNvPr id="5" name="Picture 4">
            <a:extLst>
              <a:ext uri="{FF2B5EF4-FFF2-40B4-BE49-F238E27FC236}">
                <a16:creationId xmlns:a16="http://schemas.microsoft.com/office/drawing/2014/main" id="{E57432EB-7DF8-4542-AC85-CB1A97303B17}"/>
              </a:ext>
            </a:extLst>
          </p:cNvPr>
          <p:cNvPicPr>
            <a:picLocks noChangeAspect="1"/>
          </p:cNvPicPr>
          <p:nvPr/>
        </p:nvPicPr>
        <p:blipFill>
          <a:blip r:embed="rId2"/>
          <a:stretch>
            <a:fillRect/>
          </a:stretch>
        </p:blipFill>
        <p:spPr>
          <a:xfrm>
            <a:off x="2024380" y="345440"/>
            <a:ext cx="4820920" cy="4820920"/>
          </a:xfrm>
          <a:prstGeom prst="rect">
            <a:avLst/>
          </a:prstGeom>
        </p:spPr>
      </p:pic>
    </p:spTree>
    <p:extLst>
      <p:ext uri="{BB962C8B-B14F-4D97-AF65-F5344CB8AC3E}">
        <p14:creationId xmlns:p14="http://schemas.microsoft.com/office/powerpoint/2010/main" val="3299715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Grading</a:t>
            </a:r>
          </a:p>
        </p:txBody>
      </p:sp>
      <p:sp>
        <p:nvSpPr>
          <p:cNvPr id="3" name="Content Placeholder 2"/>
          <p:cNvSpPr>
            <a:spLocks noGrp="1"/>
          </p:cNvSpPr>
          <p:nvPr>
            <p:ph idx="1"/>
          </p:nvPr>
        </p:nvSpPr>
        <p:spPr>
          <a:xfrm>
            <a:off x="457200" y="1417638"/>
            <a:ext cx="8229600" cy="5024483"/>
          </a:xfrm>
        </p:spPr>
        <p:txBody>
          <a:bodyPr>
            <a:normAutofit fontScale="85000" lnSpcReduction="20000"/>
          </a:bodyPr>
          <a:lstStyle/>
          <a:p>
            <a:r>
              <a:rPr lang="en-US" dirty="0">
                <a:solidFill>
                  <a:srgbClr val="4F81BD"/>
                </a:solidFill>
              </a:rPr>
              <a:t>Presentations</a:t>
            </a:r>
            <a:r>
              <a:rPr lang="en-US" dirty="0">
                <a:solidFill>
                  <a:schemeClr val="bg1"/>
                </a:solidFill>
              </a:rPr>
              <a:t> (0%): summary of the meaning of life</a:t>
            </a:r>
            <a:br>
              <a:rPr lang="en-US" dirty="0">
                <a:solidFill>
                  <a:schemeClr val="bg1"/>
                </a:solidFill>
              </a:rPr>
            </a:br>
            <a:endParaRPr lang="en-US" dirty="0">
              <a:solidFill>
                <a:schemeClr val="bg1"/>
              </a:solidFill>
            </a:endParaRPr>
          </a:p>
          <a:p>
            <a:r>
              <a:rPr lang="en-US" dirty="0">
                <a:solidFill>
                  <a:schemeClr val="accent1"/>
                </a:solidFill>
              </a:rPr>
              <a:t>Reflection papers </a:t>
            </a:r>
            <a:r>
              <a:rPr lang="en-US" dirty="0">
                <a:solidFill>
                  <a:schemeClr val="bg1"/>
                </a:solidFill>
              </a:rPr>
              <a:t>(0%): write a lot</a:t>
            </a:r>
            <a:br>
              <a:rPr lang="en-US" dirty="0">
                <a:solidFill>
                  <a:schemeClr val="bg1"/>
                </a:solidFill>
              </a:rPr>
            </a:br>
            <a:endParaRPr lang="en-US" dirty="0">
              <a:solidFill>
                <a:schemeClr val="bg1"/>
              </a:solidFill>
            </a:endParaRPr>
          </a:p>
          <a:p>
            <a:r>
              <a:rPr lang="en-US" dirty="0">
                <a:solidFill>
                  <a:srgbClr val="4F81BD"/>
                </a:solidFill>
              </a:rPr>
              <a:t>Quizzes</a:t>
            </a:r>
            <a:r>
              <a:rPr lang="en-US" dirty="0">
                <a:solidFill>
                  <a:schemeClr val="bg1"/>
                </a:solidFill>
              </a:rPr>
              <a:t> (0%): multiple choice </a:t>
            </a:r>
            <a:br>
              <a:rPr lang="en-US" dirty="0">
                <a:solidFill>
                  <a:schemeClr val="bg1"/>
                </a:solidFill>
              </a:rPr>
            </a:br>
            <a:endParaRPr lang="en-US" dirty="0">
              <a:solidFill>
                <a:schemeClr val="bg1"/>
              </a:solidFill>
            </a:endParaRPr>
          </a:p>
          <a:p>
            <a:r>
              <a:rPr lang="en-US" dirty="0">
                <a:solidFill>
                  <a:srgbClr val="4F81BD"/>
                </a:solidFill>
              </a:rPr>
              <a:t>Final Paper or presentation </a:t>
            </a:r>
            <a:r>
              <a:rPr lang="en-US" dirty="0">
                <a:solidFill>
                  <a:schemeClr val="bg1"/>
                </a:solidFill>
              </a:rPr>
              <a:t>(0%): 1,000,000 words</a:t>
            </a:r>
          </a:p>
          <a:p>
            <a:endParaRPr lang="en-US" dirty="0">
              <a:solidFill>
                <a:schemeClr val="bg1"/>
              </a:solidFill>
            </a:endParaRPr>
          </a:p>
          <a:p>
            <a:r>
              <a:rPr lang="en-US" dirty="0">
                <a:solidFill>
                  <a:srgbClr val="4F81BD"/>
                </a:solidFill>
              </a:rPr>
              <a:t>Participation </a:t>
            </a:r>
            <a:r>
              <a:rPr lang="en-US" dirty="0">
                <a:solidFill>
                  <a:schemeClr val="bg1"/>
                </a:solidFill>
              </a:rPr>
              <a:t>(0 +/-1% for rounding a grade)</a:t>
            </a:r>
            <a:br>
              <a:rPr lang="en-US" dirty="0">
                <a:solidFill>
                  <a:schemeClr val="bg1"/>
                </a:solidFill>
              </a:rPr>
            </a:br>
            <a:endParaRPr lang="en-US" dirty="0">
              <a:solidFill>
                <a:schemeClr val="bg1"/>
              </a:solidFill>
            </a:endParaRPr>
          </a:p>
          <a:p>
            <a:r>
              <a:rPr lang="en-US" dirty="0">
                <a:solidFill>
                  <a:srgbClr val="4F81BD"/>
                </a:solidFill>
              </a:rPr>
              <a:t>Tests </a:t>
            </a:r>
            <a:r>
              <a:rPr lang="en-US" dirty="0">
                <a:solidFill>
                  <a:schemeClr val="bg1"/>
                </a:solidFill>
              </a:rPr>
              <a:t>(100%; 2 mid-terms and 1 final; final is cumulative but with “redemption” sections)</a:t>
            </a:r>
          </a:p>
          <a:p>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978400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The Brain in 45 Minutes</a:t>
            </a:r>
          </a:p>
        </p:txBody>
      </p:sp>
      <p:pic>
        <p:nvPicPr>
          <p:cNvPr id="5" name="Picture 4"/>
          <p:cNvPicPr>
            <a:picLocks noChangeAspect="1"/>
          </p:cNvPicPr>
          <p:nvPr/>
        </p:nvPicPr>
        <p:blipFill>
          <a:blip r:embed="rId2"/>
          <a:stretch>
            <a:fillRect/>
          </a:stretch>
        </p:blipFill>
        <p:spPr>
          <a:xfrm>
            <a:off x="2211492" y="1926986"/>
            <a:ext cx="4279900" cy="3848100"/>
          </a:xfrm>
          <a:prstGeom prst="rect">
            <a:avLst/>
          </a:prstGeom>
          <a:solidFill>
            <a:schemeClr val="bg1"/>
          </a:solidFill>
        </p:spPr>
      </p:pic>
    </p:spTree>
    <p:extLst>
      <p:ext uri="{BB962C8B-B14F-4D97-AF65-F5344CB8AC3E}">
        <p14:creationId xmlns:p14="http://schemas.microsoft.com/office/powerpoint/2010/main" val="948549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56BAB-F6CD-7341-990E-7EDD12B512D9}"/>
              </a:ext>
            </a:extLst>
          </p:cNvPr>
          <p:cNvSpPr>
            <a:spLocks noGrp="1"/>
          </p:cNvSpPr>
          <p:nvPr>
            <p:ph type="title"/>
          </p:nvPr>
        </p:nvSpPr>
        <p:spPr/>
        <p:txBody>
          <a:bodyPr/>
          <a:lstStyle/>
          <a:p>
            <a:pPr fontAlgn="auto">
              <a:spcAft>
                <a:spcPts val="0"/>
              </a:spcAft>
              <a:defRPr/>
            </a:pPr>
            <a:r>
              <a:rPr lang="en-US" dirty="0">
                <a:solidFill>
                  <a:schemeClr val="bg1"/>
                </a:solidFill>
              </a:rPr>
              <a:t>Building blocks</a:t>
            </a:r>
          </a:p>
        </p:txBody>
      </p:sp>
      <p:sp>
        <p:nvSpPr>
          <p:cNvPr id="4" name="Content Placeholder 3">
            <a:extLst>
              <a:ext uri="{FF2B5EF4-FFF2-40B4-BE49-F238E27FC236}">
                <a16:creationId xmlns:a16="http://schemas.microsoft.com/office/drawing/2014/main" id="{F7676000-0A3E-A640-B3CB-21232D800E8E}"/>
              </a:ext>
            </a:extLst>
          </p:cNvPr>
          <p:cNvSpPr>
            <a:spLocks noGrp="1"/>
          </p:cNvSpPr>
          <p:nvPr>
            <p:ph sz="half" idx="2"/>
          </p:nvPr>
        </p:nvSpPr>
        <p:spPr>
          <a:xfrm>
            <a:off x="457200" y="1657985"/>
            <a:ext cx="4038600" cy="4718050"/>
          </a:xfrm>
        </p:spPr>
        <p:txBody>
          <a:bodyPr rtlCol="0">
            <a:normAutofit/>
          </a:bodyPr>
          <a:lstStyle/>
          <a:p>
            <a:pPr marL="182880" indent="-182880" fontAlgn="auto">
              <a:spcAft>
                <a:spcPts val="0"/>
              </a:spcAft>
              <a:defRPr/>
            </a:pPr>
            <a:r>
              <a:rPr lang="en-US" sz="1800" dirty="0">
                <a:solidFill>
                  <a:schemeClr val="bg1"/>
                </a:solidFill>
              </a:rPr>
              <a:t>Neurons: Responsible for information transmission throughout the nervous system</a:t>
            </a:r>
          </a:p>
          <a:p>
            <a:pPr marL="182880" indent="-182880" fontAlgn="auto">
              <a:spcAft>
                <a:spcPts val="0"/>
              </a:spcAft>
              <a:defRPr/>
            </a:pPr>
            <a:endParaRPr lang="en-US" sz="1800" dirty="0">
              <a:solidFill>
                <a:schemeClr val="bg1"/>
              </a:solidFill>
            </a:endParaRPr>
          </a:p>
          <a:p>
            <a:pPr marL="182880" indent="-182880" fontAlgn="auto">
              <a:spcAft>
                <a:spcPts val="0"/>
              </a:spcAft>
              <a:defRPr/>
            </a:pPr>
            <a:r>
              <a:rPr lang="en-US" sz="1800" dirty="0">
                <a:solidFill>
                  <a:schemeClr val="bg1"/>
                </a:solidFill>
              </a:rPr>
              <a:t>Cell body: contains nucleus and other biologic essentials to keep cell alive</a:t>
            </a:r>
          </a:p>
          <a:p>
            <a:pPr marL="182880" indent="-182880" fontAlgn="auto">
              <a:spcAft>
                <a:spcPts val="0"/>
              </a:spcAft>
              <a:defRPr/>
            </a:pPr>
            <a:endParaRPr lang="en-US" sz="1800" dirty="0">
              <a:solidFill>
                <a:schemeClr val="bg1"/>
              </a:solidFill>
            </a:endParaRPr>
          </a:p>
          <a:p>
            <a:pPr marL="182880" indent="-182880" fontAlgn="auto">
              <a:spcAft>
                <a:spcPts val="0"/>
              </a:spcAft>
              <a:defRPr/>
            </a:pPr>
            <a:r>
              <a:rPr lang="en-US" sz="1800" dirty="0">
                <a:solidFill>
                  <a:schemeClr val="bg1"/>
                </a:solidFill>
              </a:rPr>
              <a:t>Dendrites: receive info from neurons</a:t>
            </a:r>
            <a:br>
              <a:rPr lang="en-US" sz="1800" dirty="0">
                <a:solidFill>
                  <a:schemeClr val="bg1"/>
                </a:solidFill>
              </a:rPr>
            </a:br>
            <a:endParaRPr lang="en-US" sz="1800" dirty="0">
              <a:solidFill>
                <a:schemeClr val="bg1"/>
              </a:solidFill>
            </a:endParaRPr>
          </a:p>
          <a:p>
            <a:pPr marL="182880" indent="-182880" fontAlgn="auto">
              <a:spcAft>
                <a:spcPts val="0"/>
              </a:spcAft>
              <a:defRPr/>
            </a:pPr>
            <a:r>
              <a:rPr lang="en-US" sz="1800" dirty="0">
                <a:solidFill>
                  <a:schemeClr val="bg1"/>
                </a:solidFill>
              </a:rPr>
              <a:t>Axon: transmits signals to neurons</a:t>
            </a:r>
            <a:br>
              <a:rPr lang="en-US" sz="1800" dirty="0">
                <a:solidFill>
                  <a:schemeClr val="bg1"/>
                </a:solidFill>
              </a:rPr>
            </a:br>
            <a:endParaRPr lang="en-US" sz="1800" dirty="0">
              <a:solidFill>
                <a:schemeClr val="bg1"/>
              </a:solidFill>
            </a:endParaRPr>
          </a:p>
          <a:p>
            <a:pPr marL="182880" indent="-182880" fontAlgn="auto">
              <a:spcAft>
                <a:spcPts val="0"/>
              </a:spcAft>
              <a:defRPr/>
            </a:pPr>
            <a:r>
              <a:rPr lang="en-US" sz="1800" dirty="0">
                <a:solidFill>
                  <a:schemeClr val="bg1"/>
                </a:solidFill>
              </a:rPr>
              <a:t>Axon terminals: end of the axon; release messages to a different neuron</a:t>
            </a:r>
          </a:p>
        </p:txBody>
      </p:sp>
      <p:pic>
        <p:nvPicPr>
          <p:cNvPr id="13316" name="Content Placeholder 4" descr="fig_2">
            <a:extLst>
              <a:ext uri="{FF2B5EF4-FFF2-40B4-BE49-F238E27FC236}">
                <a16:creationId xmlns:a16="http://schemas.microsoft.com/office/drawing/2014/main" id="{298EC57D-224C-674B-A892-914534699B9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495800" y="2331720"/>
            <a:ext cx="4343400" cy="2816225"/>
          </a:xfrm>
          <a:noFill/>
        </p:spPr>
      </p:pic>
    </p:spTree>
    <p:extLst>
      <p:ext uri="{BB962C8B-B14F-4D97-AF65-F5344CB8AC3E}">
        <p14:creationId xmlns:p14="http://schemas.microsoft.com/office/powerpoint/2010/main" val="1683040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Content Placeholder 5" descr="fig_2">
            <a:extLst>
              <a:ext uri="{FF2B5EF4-FFF2-40B4-BE49-F238E27FC236}">
                <a16:creationId xmlns:a16="http://schemas.microsoft.com/office/drawing/2014/main" id="{057E25FF-C90B-D248-BDBF-64D6B17C7507}"/>
              </a:ext>
            </a:extLst>
          </p:cNvPr>
          <p:cNvPicPr>
            <a:picLocks noGrp="1" noChangeAspect="1" noChangeArrowheads="1"/>
          </p:cNvPicPr>
          <p:nvPr>
            <p:ph sz="half"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380948" y="1722119"/>
            <a:ext cx="4641132" cy="4922413"/>
          </a:xfrm>
          <a:solidFill>
            <a:schemeClr val="bg1"/>
          </a:solidFill>
        </p:spPr>
      </p:pic>
      <p:sp>
        <p:nvSpPr>
          <p:cNvPr id="14340" name="Content Placeholder 6">
            <a:extLst>
              <a:ext uri="{FF2B5EF4-FFF2-40B4-BE49-F238E27FC236}">
                <a16:creationId xmlns:a16="http://schemas.microsoft.com/office/drawing/2014/main" id="{CFF09D0E-99B5-F640-AB3D-CB3EC88F1B2A}"/>
              </a:ext>
            </a:extLst>
          </p:cNvPr>
          <p:cNvSpPr>
            <a:spLocks noGrp="1"/>
          </p:cNvSpPr>
          <p:nvPr>
            <p:ph sz="half" idx="1"/>
          </p:nvPr>
        </p:nvSpPr>
        <p:spPr>
          <a:xfrm>
            <a:off x="213360" y="1947863"/>
            <a:ext cx="3429000" cy="4181145"/>
          </a:xfrm>
        </p:spPr>
        <p:txBody>
          <a:bodyPr>
            <a:spAutoFit/>
          </a:bodyPr>
          <a:lstStyle/>
          <a:p>
            <a:pPr marL="0" indent="0">
              <a:lnSpc>
                <a:spcPct val="95000"/>
              </a:lnSpc>
              <a:spcBef>
                <a:spcPct val="0"/>
              </a:spcBef>
              <a:buNone/>
            </a:pPr>
            <a:r>
              <a:rPr lang="en-US" altLang="en-US" sz="2000" dirty="0">
                <a:solidFill>
                  <a:schemeClr val="bg1"/>
                </a:solidFill>
              </a:rPr>
              <a:t>	Communication </a:t>
            </a:r>
            <a:r>
              <a:rPr lang="en-US" altLang="en-US" sz="2000" b="1" i="1" dirty="0">
                <a:solidFill>
                  <a:schemeClr val="bg1"/>
                </a:solidFill>
              </a:rPr>
              <a:t>within</a:t>
            </a:r>
            <a:r>
              <a:rPr lang="en-US" altLang="en-US" sz="2000" dirty="0">
                <a:solidFill>
                  <a:schemeClr val="bg1"/>
                </a:solidFill>
              </a:rPr>
              <a:t> a 	neuron is electrical</a:t>
            </a:r>
          </a:p>
          <a:p>
            <a:pPr marL="558800" lvl="1" indent="-285750">
              <a:lnSpc>
                <a:spcPct val="90000"/>
              </a:lnSpc>
              <a:spcBef>
                <a:spcPct val="0"/>
              </a:spcBef>
            </a:pPr>
            <a:r>
              <a:rPr lang="en-US" altLang="en-US" sz="1700" dirty="0">
                <a:solidFill>
                  <a:schemeClr val="bg1"/>
                </a:solidFill>
              </a:rPr>
              <a:t>Axons transmit electrical impulses in the form of action potentials </a:t>
            </a:r>
            <a:br>
              <a:rPr lang="en-US" altLang="en-US" sz="1700" dirty="0">
                <a:solidFill>
                  <a:schemeClr val="bg1"/>
                </a:solidFill>
              </a:rPr>
            </a:br>
            <a:br>
              <a:rPr lang="en-US" altLang="en-US" sz="1700" dirty="0">
                <a:solidFill>
                  <a:schemeClr val="bg1"/>
                </a:solidFill>
              </a:rPr>
            </a:br>
            <a:endParaRPr lang="en-US" altLang="en-US" sz="1700" dirty="0">
              <a:solidFill>
                <a:schemeClr val="bg1"/>
              </a:solidFill>
            </a:endParaRPr>
          </a:p>
          <a:p>
            <a:pPr marL="273050" lvl="1" indent="0">
              <a:lnSpc>
                <a:spcPct val="90000"/>
              </a:lnSpc>
              <a:spcBef>
                <a:spcPct val="0"/>
              </a:spcBef>
              <a:buNone/>
            </a:pPr>
            <a:r>
              <a:rPr lang="en-US" altLang="en-US" sz="2000" dirty="0">
                <a:solidFill>
                  <a:schemeClr val="bg1"/>
                </a:solidFill>
              </a:rPr>
              <a:t>  Communication </a:t>
            </a:r>
            <a:r>
              <a:rPr lang="en-US" altLang="en-US" sz="2000" b="1" i="1" dirty="0">
                <a:solidFill>
                  <a:schemeClr val="bg1"/>
                </a:solidFill>
              </a:rPr>
              <a:t>between</a:t>
            </a:r>
            <a:r>
              <a:rPr lang="en-US" altLang="en-US" sz="2000" dirty="0">
                <a:solidFill>
                  <a:schemeClr val="bg1"/>
                </a:solidFill>
              </a:rPr>
              <a:t>         neurons is chemical</a:t>
            </a:r>
          </a:p>
          <a:p>
            <a:pPr marL="558800" lvl="1" indent="-285750">
              <a:lnSpc>
                <a:spcPct val="90000"/>
              </a:lnSpc>
              <a:spcBef>
                <a:spcPct val="0"/>
              </a:spcBef>
            </a:pPr>
            <a:r>
              <a:rPr lang="en-US" altLang="en-US" sz="1600" dirty="0">
                <a:solidFill>
                  <a:schemeClr val="bg1"/>
                </a:solidFill>
              </a:rPr>
              <a:t>Neurotransmitters</a:t>
            </a:r>
          </a:p>
          <a:p>
            <a:pPr marL="833438" lvl="2" indent="-285750">
              <a:lnSpc>
                <a:spcPct val="90000"/>
              </a:lnSpc>
              <a:spcBef>
                <a:spcPct val="0"/>
              </a:spcBef>
            </a:pPr>
            <a:r>
              <a:rPr lang="en-US" altLang="en-US" sz="1600" u="sng" dirty="0">
                <a:solidFill>
                  <a:schemeClr val="bg1"/>
                </a:solidFill>
              </a:rPr>
              <a:t>Agonists</a:t>
            </a:r>
            <a:r>
              <a:rPr lang="en-US" altLang="en-US" sz="1600" dirty="0">
                <a:solidFill>
                  <a:schemeClr val="bg1"/>
                </a:solidFill>
              </a:rPr>
              <a:t>: drugs that increase the activity of neurotransmitters</a:t>
            </a:r>
            <a:br>
              <a:rPr lang="en-US" altLang="en-US" sz="1600" dirty="0">
                <a:solidFill>
                  <a:schemeClr val="bg1"/>
                </a:solidFill>
              </a:rPr>
            </a:br>
            <a:endParaRPr lang="en-US" altLang="en-US" sz="1600" dirty="0">
              <a:solidFill>
                <a:schemeClr val="bg1"/>
              </a:solidFill>
            </a:endParaRPr>
          </a:p>
          <a:p>
            <a:pPr marL="833438" lvl="2" indent="-285750">
              <a:lnSpc>
                <a:spcPct val="90000"/>
              </a:lnSpc>
              <a:spcBef>
                <a:spcPct val="0"/>
              </a:spcBef>
            </a:pPr>
            <a:r>
              <a:rPr lang="en-US" altLang="en-US" sz="1600" u="sng" dirty="0">
                <a:solidFill>
                  <a:schemeClr val="bg1"/>
                </a:solidFill>
              </a:rPr>
              <a:t>Antagonists</a:t>
            </a:r>
            <a:r>
              <a:rPr lang="en-US" altLang="en-US" sz="1600" dirty="0">
                <a:solidFill>
                  <a:schemeClr val="bg1"/>
                </a:solidFill>
              </a:rPr>
              <a:t>: drugs that decrease the activity of neurotransmitters</a:t>
            </a:r>
          </a:p>
        </p:txBody>
      </p:sp>
      <p:sp>
        <p:nvSpPr>
          <p:cNvPr id="7" name="Title 1">
            <a:extLst>
              <a:ext uri="{FF2B5EF4-FFF2-40B4-BE49-F238E27FC236}">
                <a16:creationId xmlns:a16="http://schemas.microsoft.com/office/drawing/2014/main" id="{EFB66817-1714-F146-AA02-FF28C5763145}"/>
              </a:ext>
            </a:extLst>
          </p:cNvPr>
          <p:cNvSpPr>
            <a:spLocks noGrp="1"/>
          </p:cNvSpPr>
          <p:nvPr>
            <p:ph type="title"/>
          </p:nvPr>
        </p:nvSpPr>
        <p:spPr>
          <a:xfrm>
            <a:off x="457200" y="274638"/>
            <a:ext cx="8229600" cy="1143000"/>
          </a:xfrm>
        </p:spPr>
        <p:txBody>
          <a:bodyPr/>
          <a:lstStyle/>
          <a:p>
            <a:pPr fontAlgn="auto">
              <a:spcAft>
                <a:spcPts val="0"/>
              </a:spcAft>
              <a:defRPr/>
            </a:pPr>
            <a:r>
              <a:rPr lang="en-US" dirty="0">
                <a:solidFill>
                  <a:srgbClr val="FFFF00"/>
                </a:solidFill>
              </a:rPr>
              <a:t>Building blocks</a:t>
            </a:r>
          </a:p>
        </p:txBody>
      </p:sp>
    </p:spTree>
    <p:extLst>
      <p:ext uri="{BB962C8B-B14F-4D97-AF65-F5344CB8AC3E}">
        <p14:creationId xmlns:p14="http://schemas.microsoft.com/office/powerpoint/2010/main" val="531880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3E7FAC-50F4-4D47-A23E-696F23299C50}"/>
              </a:ext>
            </a:extLst>
          </p:cNvPr>
          <p:cNvPicPr>
            <a:picLocks noChangeAspect="1"/>
          </p:cNvPicPr>
          <p:nvPr/>
        </p:nvPicPr>
        <p:blipFill rotWithShape="1">
          <a:blip r:embed="rId2"/>
          <a:srcRect r="37217"/>
          <a:stretch/>
        </p:blipFill>
        <p:spPr>
          <a:xfrm>
            <a:off x="4381500" y="2497748"/>
            <a:ext cx="4640580" cy="3098800"/>
          </a:xfrm>
          <a:prstGeom prst="rect">
            <a:avLst/>
          </a:prstGeom>
        </p:spPr>
      </p:pic>
      <p:pic>
        <p:nvPicPr>
          <p:cNvPr id="7" name="Picture 6">
            <a:extLst>
              <a:ext uri="{FF2B5EF4-FFF2-40B4-BE49-F238E27FC236}">
                <a16:creationId xmlns:a16="http://schemas.microsoft.com/office/drawing/2014/main" id="{1770D121-44A3-1448-8C9E-E131C13DA537}"/>
              </a:ext>
            </a:extLst>
          </p:cNvPr>
          <p:cNvPicPr>
            <a:picLocks noChangeAspect="1"/>
          </p:cNvPicPr>
          <p:nvPr/>
        </p:nvPicPr>
        <p:blipFill>
          <a:blip r:embed="rId3"/>
          <a:stretch>
            <a:fillRect/>
          </a:stretch>
        </p:blipFill>
        <p:spPr>
          <a:xfrm>
            <a:off x="121920" y="2497748"/>
            <a:ext cx="4131733" cy="3098800"/>
          </a:xfrm>
          <a:prstGeom prst="rect">
            <a:avLst/>
          </a:prstGeom>
        </p:spPr>
      </p:pic>
      <p:sp>
        <p:nvSpPr>
          <p:cNvPr id="4" name="Title 1">
            <a:extLst>
              <a:ext uri="{FF2B5EF4-FFF2-40B4-BE49-F238E27FC236}">
                <a16:creationId xmlns:a16="http://schemas.microsoft.com/office/drawing/2014/main" id="{AD01BE0F-29E0-8A43-A439-6381CBE7210B}"/>
              </a:ext>
            </a:extLst>
          </p:cNvPr>
          <p:cNvSpPr>
            <a:spLocks noGrp="1"/>
          </p:cNvSpPr>
          <p:nvPr>
            <p:ph type="title"/>
          </p:nvPr>
        </p:nvSpPr>
        <p:spPr>
          <a:xfrm>
            <a:off x="457200" y="274638"/>
            <a:ext cx="8229600" cy="1143000"/>
          </a:xfrm>
        </p:spPr>
        <p:txBody>
          <a:bodyPr/>
          <a:lstStyle/>
          <a:p>
            <a:pPr fontAlgn="auto">
              <a:spcAft>
                <a:spcPts val="0"/>
              </a:spcAft>
              <a:defRPr/>
            </a:pPr>
            <a:r>
              <a:rPr lang="en-US" dirty="0">
                <a:solidFill>
                  <a:srgbClr val="FFFF00"/>
                </a:solidFill>
              </a:rPr>
              <a:t>Navigating the brain</a:t>
            </a:r>
          </a:p>
        </p:txBody>
      </p:sp>
    </p:spTree>
    <p:extLst>
      <p:ext uri="{BB962C8B-B14F-4D97-AF65-F5344CB8AC3E}">
        <p14:creationId xmlns:p14="http://schemas.microsoft.com/office/powerpoint/2010/main" val="2141673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7"/>
            <a:ext cx="8229600" cy="1143000"/>
          </a:xfrm>
        </p:spPr>
        <p:txBody>
          <a:bodyPr>
            <a:normAutofit fontScale="90000"/>
          </a:bodyPr>
          <a:lstStyle/>
          <a:p>
            <a:r>
              <a:rPr lang="en-US" dirty="0">
                <a:solidFill>
                  <a:srgbClr val="FFFF00"/>
                </a:solidFill>
              </a:rPr>
              <a:t>The Brain can be divided into 4 lobes</a:t>
            </a:r>
          </a:p>
        </p:txBody>
      </p:sp>
      <p:pic>
        <p:nvPicPr>
          <p:cNvPr id="3" name="Picture 2"/>
          <p:cNvPicPr>
            <a:picLocks noChangeAspect="1"/>
          </p:cNvPicPr>
          <p:nvPr/>
        </p:nvPicPr>
        <p:blipFill>
          <a:blip r:embed="rId2"/>
          <a:stretch>
            <a:fillRect/>
          </a:stretch>
        </p:blipFill>
        <p:spPr>
          <a:xfrm>
            <a:off x="2484605" y="1548646"/>
            <a:ext cx="3497916" cy="5106153"/>
          </a:xfrm>
          <a:prstGeom prst="rect">
            <a:avLst/>
          </a:prstGeom>
          <a:solidFill>
            <a:srgbClr val="FFFFFF"/>
          </a:solidFill>
        </p:spPr>
      </p:pic>
    </p:spTree>
    <p:extLst>
      <p:ext uri="{BB962C8B-B14F-4D97-AF65-F5344CB8AC3E}">
        <p14:creationId xmlns:p14="http://schemas.microsoft.com/office/powerpoint/2010/main" val="1229236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25984</TotalTime>
  <Words>750</Words>
  <Application>Microsoft Macintosh PowerPoint</Application>
  <PresentationFormat>On-screen Show (4:3)</PresentationFormat>
  <Paragraphs>95</Paragraphs>
  <Slides>31</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PowerPoint Presentation</vt:lpstr>
      <vt:lpstr>Week 1 Lecture 2:  Anatomy of the brain</vt:lpstr>
      <vt:lpstr>Class Structure</vt:lpstr>
      <vt:lpstr>Grading</vt:lpstr>
      <vt:lpstr>The Brain in 45 Minutes</vt:lpstr>
      <vt:lpstr>Building blocks</vt:lpstr>
      <vt:lpstr>Building blocks</vt:lpstr>
      <vt:lpstr>Navigating the brain</vt:lpstr>
      <vt:lpstr>The Brain can be divided into 4 lobes</vt:lpstr>
      <vt:lpstr>Functions of The Brain: The Cortex</vt:lpstr>
      <vt:lpstr>Vision is processed in the  Occipital Lobe</vt:lpstr>
      <vt:lpstr>Vision is processed in the  Occipital Lobe</vt:lpstr>
      <vt:lpstr>Vision is processed in the  Occipital Lobe</vt:lpstr>
      <vt:lpstr>Hearing (and memory) are processed in part of the Temporal Lobe</vt:lpstr>
      <vt:lpstr>PowerPoint Presentation</vt:lpstr>
      <vt:lpstr>Touch is processed in part of the Somatosensory Cortex</vt:lpstr>
      <vt:lpstr>The Somatosensory Cortex contains a map of your Body</vt:lpstr>
      <vt:lpstr>The Motor Cortex enables the ability to move the body</vt:lpstr>
      <vt:lpstr>The Frontal Lobe enables higher-order cognition, such as planning</vt:lpstr>
      <vt:lpstr>The Frontal Lobe enables higher-order cognition, such as planning</vt:lpstr>
      <vt:lpstr>PowerPoint Presentation</vt:lpstr>
      <vt:lpstr>The Thalamus process nearly all sensory input to the brain</vt:lpstr>
      <vt:lpstr>The Cerebellum processes fine-motor movements</vt:lpstr>
      <vt:lpstr>Subcortical areas</vt:lpstr>
      <vt:lpstr>The Cortex and Hollywood</vt:lpstr>
      <vt:lpstr>Subcortical areas and Hollywood</vt:lpstr>
      <vt:lpstr>What Jason Bourne can teach us about Neuroscience</vt:lpstr>
      <vt:lpstr>Questions</vt:lpstr>
      <vt:lpstr>p.314</vt:lpstr>
      <vt:lpstr>Memory bends the arrow of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Ramirez</dc:creator>
  <cp:lastModifiedBy>Ramirez, Steve</cp:lastModifiedBy>
  <cp:revision>85</cp:revision>
  <cp:lastPrinted>2019-01-23T17:09:31Z</cp:lastPrinted>
  <dcterms:created xsi:type="dcterms:W3CDTF">2014-01-17T19:27:02Z</dcterms:created>
  <dcterms:modified xsi:type="dcterms:W3CDTF">2022-09-08T15:27:25Z</dcterms:modified>
</cp:coreProperties>
</file>