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58"/>
  </p:notesMasterIdLst>
  <p:sldIdLst>
    <p:sldId id="290" r:id="rId2"/>
    <p:sldId id="535" r:id="rId3"/>
    <p:sldId id="489" r:id="rId4"/>
    <p:sldId id="549" r:id="rId5"/>
    <p:sldId id="548" r:id="rId6"/>
    <p:sldId id="545" r:id="rId7"/>
    <p:sldId id="544" r:id="rId8"/>
    <p:sldId id="546" r:id="rId9"/>
    <p:sldId id="550" r:id="rId10"/>
    <p:sldId id="433" r:id="rId11"/>
    <p:sldId id="522" r:id="rId12"/>
    <p:sldId id="258" r:id="rId13"/>
    <p:sldId id="256" r:id="rId14"/>
    <p:sldId id="504" r:id="rId15"/>
    <p:sldId id="526" r:id="rId16"/>
    <p:sldId id="417" r:id="rId17"/>
    <p:sldId id="395" r:id="rId18"/>
    <p:sldId id="490" r:id="rId19"/>
    <p:sldId id="439" r:id="rId20"/>
    <p:sldId id="512" r:id="rId21"/>
    <p:sldId id="509" r:id="rId22"/>
    <p:sldId id="438" r:id="rId23"/>
    <p:sldId id="508" r:id="rId24"/>
    <p:sldId id="510" r:id="rId25"/>
    <p:sldId id="355" r:id="rId26"/>
    <p:sldId id="524" r:id="rId27"/>
    <p:sldId id="361" r:id="rId28"/>
    <p:sldId id="505" r:id="rId29"/>
    <p:sldId id="440" r:id="rId30"/>
    <p:sldId id="517" r:id="rId31"/>
    <p:sldId id="513" r:id="rId32"/>
    <p:sldId id="530" r:id="rId33"/>
    <p:sldId id="527" r:id="rId34"/>
    <p:sldId id="525" r:id="rId35"/>
    <p:sldId id="514" r:id="rId36"/>
    <p:sldId id="515" r:id="rId37"/>
    <p:sldId id="528" r:id="rId38"/>
    <p:sldId id="529" r:id="rId39"/>
    <p:sldId id="507" r:id="rId40"/>
    <p:sldId id="521" r:id="rId41"/>
    <p:sldId id="537" r:id="rId42"/>
    <p:sldId id="531" r:id="rId43"/>
    <p:sldId id="285" r:id="rId44"/>
    <p:sldId id="506" r:id="rId45"/>
    <p:sldId id="519" r:id="rId46"/>
    <p:sldId id="520" r:id="rId47"/>
    <p:sldId id="518" r:id="rId48"/>
    <p:sldId id="442" r:id="rId49"/>
    <p:sldId id="291" r:id="rId50"/>
    <p:sldId id="293" r:id="rId51"/>
    <p:sldId id="538" r:id="rId52"/>
    <p:sldId id="541" r:id="rId53"/>
    <p:sldId id="542" r:id="rId54"/>
    <p:sldId id="464" r:id="rId55"/>
    <p:sldId id="465" r:id="rId56"/>
    <p:sldId id="420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AFF"/>
    <a:srgbClr val="00FF00"/>
    <a:srgbClr val="FF08E0"/>
    <a:srgbClr val="32A5DD"/>
    <a:srgbClr val="2A92DD"/>
    <a:srgbClr val="78DDDD"/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60" autoAdjust="0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0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033561-5D60-CA49-BD52-318A60F229C8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F51868-3EE7-FD47-B282-8080F3216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1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D13B9875-F7BA-F047-A9A3-CDBD3EC29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E473BB-EEAA-F648-ACFB-1D42F99B6D6B}" type="slidenum">
              <a:rPr lang="en-GB" altLang="en-US" sz="1200"/>
              <a:pPr eaLnBrk="1" hangingPunct="1"/>
              <a:t>11</a:t>
            </a:fld>
            <a:endParaRPr lang="en-GB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3907682-3A7D-3243-837D-15AF2EB5F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4E7CCB6-BC3E-C940-BC0D-FFBC0AEC5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70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/>
              <a:t>Janak</a:t>
            </a:r>
            <a:r>
              <a:rPr lang="en-US" altLang="en-US" dirty="0"/>
              <a:t> and </a:t>
            </a:r>
            <a:r>
              <a:rPr lang="en-US" altLang="en-US" dirty="0" err="1"/>
              <a:t>Tye</a:t>
            </a:r>
            <a:r>
              <a:rPr lang="en-US" altLang="en-US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88177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05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343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103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1966, University of Texas Tower and killed more than a dozen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BE288C-B832-DD4F-AC19-BB2C6B98CC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0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Hypothalamus: 4 F’s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82B9C6-1BED-AA48-BBAD-C5A8C380903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F58FA9E6-2EAB-E64B-BB97-B8C0E023C3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618CD2-13BC-AB4E-9EC4-82ED6240165E}" type="slidenum">
              <a:rPr lang="en-GB" altLang="en-US" sz="1200"/>
              <a:pPr eaLnBrk="1" hangingPunct="1"/>
              <a:t>18</a:t>
            </a:fld>
            <a:endParaRPr lang="en-GB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F878B88-DBBE-6F4B-9FB7-21685E21D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3802F68-99BA-CE4C-BEA6-A64D193BB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1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42C11-6615-FE4F-BF54-B5D9A954ADF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8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803A3B-A04C-F541-B650-720DE1A74F7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42C11-6615-FE4F-BF54-B5D9A954ADF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42C11-6615-FE4F-BF54-B5D9A954AD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4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42C11-6615-FE4F-BF54-B5D9A954ADF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1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578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7EAB65-FE5C-3B4A-8312-D8DE60A6F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DA99F-9E80-9C4A-A9A0-C4A68C5C97CA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E508A23-1FA2-8F4C-85CC-2CCB18539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2B57883A-CBEF-434E-BACB-1992293D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30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6380-C45B-DE47-9959-2198F14041F1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E7A3E-FC28-5E42-A36A-EB19377BC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8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C60EC-DBAF-5D47-9341-2D501F039148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2387-E2A0-324C-B67F-562BE27B7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1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0C31-1975-7343-89CE-C9187AFA0FE6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0517-9D85-F845-8368-0B409AE89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3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3A58-744E-F94F-8EA7-02032A9AA9F1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6A8C-A762-EC4C-B3F0-6DA1BD846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D90CE-27C3-4047-9F3B-0063A7C69DFD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A7F46-E758-DD4D-8149-8E6ACD7AF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1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34670-FC4A-2B49-BB90-C77D1596935A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121A1-9173-0A4E-85CC-89142A257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50-AD17-1F47-BD42-A4841CD88175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53FC9-3209-CB4E-B8BD-ED0A6AE8C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6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2AA3-7468-3745-8CBC-11C1B1816AD9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8CC4-6B5B-A847-B280-CE2B5D731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3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86A3-E94C-1843-B220-E5613C04FF21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F31F-1173-7247-AE63-59503A231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2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1B6C5-172A-8441-846C-27E245AF0E7A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2D5C9-B25D-2A4D-8037-30E8B70C8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3EA93-3CA6-0D4D-965D-3899B44C3AB1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E526B-87B5-E040-88FB-113526925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B7829E-D3A1-A642-856C-BB5E3C32DD53}" type="datetimeFigureOut">
              <a:rPr lang="en-US"/>
              <a:pPr>
                <a:defRPr/>
              </a:pPr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7E7181-D6D5-CB4B-A94C-01717EE2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6iM6M_7wBMc" TargetMode="External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hyperlink" Target="https://www.youtube.com/watch?v=1S0RKRRyqhQ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atlantic.com/magazine/archive/2011/07/the-brain-on-trial/308520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65EA6C4-9A78-D946-9108-3CD04F772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Emotional memory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05EA57-E95C-BF4F-BDDF-46578BF9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A3BF0E-B60A-334E-80D0-751770EF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282" y="5633902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http://</a:t>
            </a:r>
            <a:r>
              <a:rPr lang="en-US" sz="1500" dirty="0" err="1">
                <a:solidFill>
                  <a:schemeClr val="bg1"/>
                </a:solidFill>
              </a:rPr>
              <a:t>www.youtube.com</a:t>
            </a:r>
            <a:r>
              <a:rPr lang="en-US" sz="1500" dirty="0">
                <a:solidFill>
                  <a:schemeClr val="bg1"/>
                </a:solidFill>
              </a:rPr>
              <a:t>/</a:t>
            </a:r>
            <a:r>
              <a:rPr lang="en-US" sz="1500" dirty="0" err="1">
                <a:solidFill>
                  <a:schemeClr val="bg1"/>
                </a:solidFill>
              </a:rPr>
              <a:t>watch?v</a:t>
            </a:r>
            <a:r>
              <a:rPr lang="en-US" sz="1500" dirty="0">
                <a:solidFill>
                  <a:schemeClr val="bg1"/>
                </a:solidFill>
              </a:rPr>
              <a:t>=UAlZ0SJzCcw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0682" y="5209568"/>
            <a:ext cx="2221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A92DD"/>
                </a:solidFill>
              </a:rPr>
              <a:t>Lacuna Commercial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147489"/>
            <a:ext cx="6350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852ECDA-D831-5746-85A4-DFBDB4D70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0038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Emotion?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17300FB-3668-7E41-9E16-815803165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2206"/>
            <a:ext cx="8382000" cy="21336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Theories of Emotion</a:t>
            </a:r>
          </a:p>
          <a:p>
            <a:pPr lvl="1" eaLnBrk="1" hangingPunct="1"/>
            <a:r>
              <a:rPr lang="en-US" altLang="en-US" sz="2000" dirty="0"/>
              <a:t>The James-Lange Theory: Emotion = Response to physiological changes in the body </a:t>
            </a:r>
          </a:p>
          <a:p>
            <a:pPr lvl="1" eaLnBrk="1" hangingPunct="1"/>
            <a:r>
              <a:rPr lang="en-US" altLang="en-US" sz="2000" dirty="0"/>
              <a:t>The Cannon-Bard Theory: Emotions independent of emotional expression</a:t>
            </a:r>
          </a:p>
        </p:txBody>
      </p:sp>
      <p:pic>
        <p:nvPicPr>
          <p:cNvPr id="5124" name="Picture 5" descr="BEAR_18_02">
            <a:extLst>
              <a:ext uri="{FF2B5EF4-FFF2-40B4-BE49-F238E27FC236}">
                <a16:creationId xmlns:a16="http://schemas.microsoft.com/office/drawing/2014/main" id="{41FF2909-98A8-2C46-BC79-D34BE001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" y="3275806"/>
            <a:ext cx="45005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95B883-473A-544B-A287-671244E7B951}"/>
              </a:ext>
            </a:extLst>
          </p:cNvPr>
          <p:cNvSpPr/>
          <p:nvPr/>
        </p:nvSpPr>
        <p:spPr>
          <a:xfrm>
            <a:off x="6183824" y="5431238"/>
            <a:ext cx="2502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=pecha-7QOVo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11D4B-A71E-174A-9FB9-B76ADC9A3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012" y="3554781"/>
            <a:ext cx="30226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9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70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Amygdala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0AE56-7B67-3848-B29C-3B3FAC71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1266190"/>
            <a:ext cx="7132320" cy="52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9" y="113888"/>
            <a:ext cx="7021461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58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65EA6C4-9A78-D946-9108-3CD04F772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CA934D5-6397-1640-ACE1-BF4932570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4" descr="BioPsych4e-Fig-16-11-0">
            <a:extLst>
              <a:ext uri="{FF2B5EF4-FFF2-40B4-BE49-F238E27FC236}">
                <a16:creationId xmlns:a16="http://schemas.microsoft.com/office/drawing/2014/main" id="{CB88F9CE-7DFC-584A-9E9C-4CA8B4BB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4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70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Amygdala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F29CF-73DE-494F-B555-C67C6225FE5D}"/>
              </a:ext>
            </a:extLst>
          </p:cNvPr>
          <p:cNvSpPr/>
          <p:nvPr/>
        </p:nvSpPr>
        <p:spPr>
          <a:xfrm>
            <a:off x="2362200" y="5299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=gO8N3L_aERg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27068-4DEF-684E-ACE0-2CD5DB8F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20" y="1427688"/>
            <a:ext cx="5148580" cy="3587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A6DA1C-DC97-3A4B-847A-18B7ED2D209E}"/>
              </a:ext>
            </a:extLst>
          </p:cNvPr>
          <p:cNvSpPr txBox="1">
            <a:spLocks/>
          </p:cNvSpPr>
          <p:nvPr/>
        </p:nvSpPr>
        <p:spPr bwMode="auto">
          <a:xfrm>
            <a:off x="457200" y="139700"/>
            <a:ext cx="8229600" cy="10033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What a hyperactive amygdala looks like</a:t>
            </a:r>
          </a:p>
        </p:txBody>
      </p:sp>
    </p:spTree>
    <p:extLst>
      <p:ext uri="{BB962C8B-B14F-4D97-AF65-F5344CB8AC3E}">
        <p14:creationId xmlns:p14="http://schemas.microsoft.com/office/powerpoint/2010/main" val="187400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10033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charset="0"/>
              </a:rPr>
              <a:t>Damage to the amygdala and fear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98" y="2173312"/>
            <a:ext cx="4409722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492541"/>
            <a:ext cx="594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Often called  </a:t>
            </a:r>
            <a:r>
              <a:rPr lang="en-US" dirty="0" err="1">
                <a:solidFill>
                  <a:srgbClr val="FFFFFF"/>
                </a:solidFill>
              </a:rPr>
              <a:t>Kluver-Bucy</a:t>
            </a:r>
            <a:r>
              <a:rPr lang="en-US" dirty="0">
                <a:solidFill>
                  <a:srgbClr val="FFFFFF"/>
                </a:solidFill>
              </a:rPr>
              <a:t>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B7C5B-57D6-5B46-AFF0-2E9CF3EA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7331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Patient S.M.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" y="1778039"/>
            <a:ext cx="3886200" cy="45259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Can perceive faces and recognize faces, but couldn’t characterize the emotion of fear.  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Inability to appreciate emotional expression.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</a:rPr>
              <a:t>Reponses to pain impaired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H.M had partial amygdala damage:  Responses to pain were impaired and he did not identify stimuli as “painful”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3CB67-E6A2-554F-929D-BD2F41F0C764}"/>
              </a:ext>
            </a:extLst>
          </p:cNvPr>
          <p:cNvSpPr txBox="1"/>
          <p:nvPr/>
        </p:nvSpPr>
        <p:spPr>
          <a:xfrm>
            <a:off x="2065020" y="6304002"/>
            <a:ext cx="7132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OPTIONAL: http://</a:t>
            </a:r>
            <a:r>
              <a:rPr lang="en-US" sz="1500" dirty="0" err="1">
                <a:solidFill>
                  <a:schemeClr val="bg1"/>
                </a:solidFill>
              </a:rPr>
              <a:t>blogs.discovermagazine.com</a:t>
            </a:r>
            <a:r>
              <a:rPr lang="en-US" sz="1500" dirty="0">
                <a:solidFill>
                  <a:schemeClr val="bg1"/>
                </a:solidFill>
              </a:rPr>
              <a:t>/</a:t>
            </a:r>
            <a:r>
              <a:rPr lang="en-US" sz="1500" dirty="0" err="1">
                <a:solidFill>
                  <a:schemeClr val="bg1"/>
                </a:solidFill>
              </a:rPr>
              <a:t>notrocketscience</a:t>
            </a:r>
            <a:r>
              <a:rPr lang="en-US" sz="1500" dirty="0">
                <a:solidFill>
                  <a:schemeClr val="bg1"/>
                </a:solidFill>
              </a:rPr>
              <a:t>/2010/12/16/meet-the-woman-without-fear/#.XD4wVc9KjL8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CEEB7-5D41-814C-8135-84E9EE8D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70" y="1773318"/>
            <a:ext cx="504063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68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54485724-F196-5346-A3DF-B0F5A62F5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4321" y="1527748"/>
            <a:ext cx="8229600" cy="4525963"/>
          </a:xfrm>
          <a:noFill/>
        </p:spPr>
        <p:txBody>
          <a:bodyPr/>
          <a:lstStyle/>
          <a:p>
            <a:pPr lvl="1" eaLnBrk="1" hangingPunct="1"/>
            <a:r>
              <a:rPr lang="en-US" altLang="en-US" sz="2000" dirty="0">
                <a:solidFill>
                  <a:schemeClr val="bg1"/>
                </a:solidFill>
              </a:rPr>
              <a:t>Amygdala damage even in rhesus monkeys results in:</a:t>
            </a:r>
          </a:p>
          <a:p>
            <a:pPr lvl="2" eaLnBrk="1" hangingPunct="1"/>
            <a:r>
              <a:rPr lang="en-US" altLang="en-US" sz="2000" dirty="0">
                <a:solidFill>
                  <a:schemeClr val="bg1"/>
                </a:solidFill>
              </a:rPr>
              <a:t>Decreased fear and aggression</a:t>
            </a:r>
          </a:p>
          <a:p>
            <a:pPr lvl="1" eaLnBrk="1" hangingPunct="1"/>
            <a:r>
              <a:rPr lang="en-US" altLang="en-US" sz="2000" dirty="0">
                <a:solidFill>
                  <a:schemeClr val="bg1"/>
                </a:solidFill>
              </a:rPr>
              <a:t>The same damage in humans results in:</a:t>
            </a:r>
          </a:p>
          <a:p>
            <a:pPr lvl="2" eaLnBrk="1" hangingPunct="1"/>
            <a:r>
              <a:rPr lang="en-US" altLang="en-US" sz="2000" dirty="0">
                <a:solidFill>
                  <a:schemeClr val="bg1"/>
                </a:solidFill>
              </a:rPr>
              <a:t>A blunting (“dampening”) of emotions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57E2E-3E65-4245-ADCA-EB43F75E0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  <a:r>
              <a:rPr lang="en-US" altLang="en-US" dirty="0" err="1">
                <a:solidFill>
                  <a:schemeClr val="bg1"/>
                </a:solidFill>
              </a:rPr>
              <a:t>Klüver-Bucy</a:t>
            </a:r>
            <a:r>
              <a:rPr lang="en-US" altLang="en-US" dirty="0">
                <a:solidFill>
                  <a:schemeClr val="bg1"/>
                </a:solidFill>
              </a:rPr>
              <a:t> Syndrome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0D5467-D228-764B-B5BB-A5C0C413DB19}"/>
              </a:ext>
            </a:extLst>
          </p:cNvPr>
          <p:cNvSpPr/>
          <p:nvPr/>
        </p:nvSpPr>
        <p:spPr>
          <a:xfrm>
            <a:off x="2456481" y="332408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https://</a:t>
            </a:r>
            <a:r>
              <a:rPr lang="en-US" sz="1500" dirty="0" err="1">
                <a:solidFill>
                  <a:schemeClr val="bg1"/>
                </a:solidFill>
              </a:rPr>
              <a:t>www.youtube.com</a:t>
            </a:r>
            <a:r>
              <a:rPr lang="en-US" sz="1500" dirty="0">
                <a:solidFill>
                  <a:schemeClr val="bg1"/>
                </a:solidFill>
              </a:rPr>
              <a:t>/</a:t>
            </a:r>
            <a:r>
              <a:rPr lang="en-US" sz="1500" dirty="0" err="1">
                <a:solidFill>
                  <a:schemeClr val="bg1"/>
                </a:solidFill>
              </a:rPr>
              <a:t>watch?v</a:t>
            </a:r>
            <a:r>
              <a:rPr lang="en-US" sz="1500" dirty="0">
                <a:solidFill>
                  <a:schemeClr val="bg1"/>
                </a:solidFill>
              </a:rPr>
              <a:t>=2Hi3JO1rqYw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8543D-8F0B-4D4C-B827-95E599FF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14" y="3734278"/>
            <a:ext cx="61341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7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AE622-9DB8-4B46-A5CF-6E540265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Amygdala lesions in mice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1D7F3D-ABCD-2D4C-A1E4-8B84EE785BE9}"/>
              </a:ext>
            </a:extLst>
          </p:cNvPr>
          <p:cNvSpPr/>
          <p:nvPr/>
        </p:nvSpPr>
        <p:spPr>
          <a:xfrm>
            <a:off x="2286000" y="56947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=9AStzt21ZdE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614A1-4C8A-E341-8506-8BEBEFE2C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642" y="1192451"/>
            <a:ext cx="6003011" cy="45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7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E6F940-7659-E34C-8228-F8B08A49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347" y="2043952"/>
            <a:ext cx="4477871" cy="44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6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21ACAB70-AA1F-7C48-A21C-78033E1DD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356" y="271790"/>
            <a:ext cx="3317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Sample test question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BC52F94-4058-C94D-BD98-C3AF131B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19" y="1600199"/>
            <a:ext cx="83711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200" dirty="0">
                <a:solidFill>
                  <a:schemeClr val="bg1"/>
                </a:solidFill>
              </a:rPr>
              <a:t>Patient HM had hippocampus and amygdala damage, while patient SM only had amygdala damage. One of their overlapping symptoms is: 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200" dirty="0">
                <a:solidFill>
                  <a:schemeClr val="bg1"/>
                </a:solidFill>
              </a:rPr>
              <a:t>An inability to recall memories they formed yesterday 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200" dirty="0">
                <a:solidFill>
                  <a:schemeClr val="bg1"/>
                </a:solidFill>
              </a:rPr>
              <a:t>An inability to perceive snakes 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200" dirty="0">
                <a:solidFill>
                  <a:schemeClr val="bg1"/>
                </a:solidFill>
              </a:rPr>
              <a:t>An impairment in responding to pain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200" dirty="0">
                <a:solidFill>
                  <a:schemeClr val="bg1"/>
                </a:solidFill>
              </a:rPr>
              <a:t>1 and 3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sz="2200" dirty="0">
                <a:solidFill>
                  <a:schemeClr val="bg1"/>
                </a:solidFill>
              </a:rPr>
              <a:t>None of the above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9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AF1601-614F-7942-BE00-46D5F204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85" y="1645726"/>
            <a:ext cx="6346193" cy="4677582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1ACAB70-AA1F-7C48-A21C-78033E1DD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72" y="271790"/>
            <a:ext cx="7983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How to measure distinct emotional states in rodents</a:t>
            </a:r>
          </a:p>
        </p:txBody>
      </p:sp>
    </p:spTree>
    <p:extLst>
      <p:ext uri="{BB962C8B-B14F-4D97-AF65-F5344CB8AC3E}">
        <p14:creationId xmlns:p14="http://schemas.microsoft.com/office/powerpoint/2010/main" val="73640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ioPsych4e-Fig-15-12-1">
            <a:extLst>
              <a:ext uri="{FF2B5EF4-FFF2-40B4-BE49-F238E27FC236}">
                <a16:creationId xmlns:a16="http://schemas.microsoft.com/office/drawing/2014/main" id="{BF4DF88C-E381-3846-9AE7-1B9DE43DB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b="16945"/>
          <a:stretch/>
        </p:blipFill>
        <p:spPr bwMode="auto">
          <a:xfrm>
            <a:off x="304799" y="1143000"/>
            <a:ext cx="8534400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EEF8CD2D-B1AE-634A-BE83-E6069FDB6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22" y="271790"/>
            <a:ext cx="66165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/>
              <a:t>Pairing tones and shocks to induce learning</a:t>
            </a:r>
          </a:p>
          <a:p>
            <a:pPr algn="ctr"/>
            <a:r>
              <a:rPr lang="en-US" altLang="en-US" sz="2800" b="1" i="1" dirty="0"/>
              <a:t>This is dependent on the amygdala!</a:t>
            </a:r>
          </a:p>
        </p:txBody>
      </p:sp>
    </p:spTree>
    <p:extLst>
      <p:ext uri="{BB962C8B-B14F-4D97-AF65-F5344CB8AC3E}">
        <p14:creationId xmlns:p14="http://schemas.microsoft.com/office/powerpoint/2010/main" val="171271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6BFD92-7FEF-B04E-9293-F597A71AA648}"/>
              </a:ext>
            </a:extLst>
          </p:cNvPr>
          <p:cNvSpPr txBox="1">
            <a:spLocks/>
          </p:cNvSpPr>
          <p:nvPr/>
        </p:nvSpPr>
        <p:spPr>
          <a:xfrm>
            <a:off x="82550" y="99919"/>
            <a:ext cx="8978900" cy="11430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 charset="0"/>
              </a:rPr>
              <a:t>Using genes to detect a memory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A2E774-6F9B-744D-8F26-E576A1C50340}"/>
              </a:ext>
            </a:extLst>
          </p:cNvPr>
          <p:cNvSpPr/>
          <p:nvPr/>
        </p:nvSpPr>
        <p:spPr>
          <a:xfrm>
            <a:off x="982452" y="5213234"/>
            <a:ext cx="33609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B050"/>
                </a:solidFill>
              </a:rPr>
              <a:t>1) Cells</a:t>
            </a:r>
            <a:r>
              <a:rPr lang="en-US" sz="1300" dirty="0">
                <a:solidFill>
                  <a:srgbClr val="FFFFFF"/>
                </a:solidFill>
              </a:rPr>
              <a:t> are active during learning have genes (”gene 1”) that also become active for a few hours. However, this gene can be tricked to make a cell glow green permanently and thus “tag” a set of cells permanently.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4C3AB-51B4-7346-8F09-B370CCA234B7}"/>
              </a:ext>
            </a:extLst>
          </p:cNvPr>
          <p:cNvSpPr/>
          <p:nvPr/>
        </p:nvSpPr>
        <p:spPr>
          <a:xfrm>
            <a:off x="4480560" y="5228731"/>
            <a:ext cx="365604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2) To identify the </a:t>
            </a:r>
            <a:r>
              <a:rPr lang="en-US" sz="1300" dirty="0">
                <a:solidFill>
                  <a:srgbClr val="FFFF00"/>
                </a:solidFill>
              </a:rPr>
              <a:t>same cells </a:t>
            </a:r>
            <a:r>
              <a:rPr lang="en-US" sz="1300" dirty="0">
                <a:solidFill>
                  <a:srgbClr val="FFFFFF"/>
                </a:solidFill>
              </a:rPr>
              <a:t>active during learning, consolidation, and retrieval, we now trick a new gene (”gene 2”) to make a cell glow red, so wherever we see yellow (green + red) we see which cells were involved in all phases of memory.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042D8-626B-044F-B470-E836BFAFE26F}"/>
              </a:ext>
            </a:extLst>
          </p:cNvPr>
          <p:cNvGrpSpPr/>
          <p:nvPr/>
        </p:nvGrpSpPr>
        <p:grpSpPr>
          <a:xfrm>
            <a:off x="982452" y="1072438"/>
            <a:ext cx="7030172" cy="4109918"/>
            <a:chOff x="982452" y="1072438"/>
            <a:chExt cx="7030172" cy="41099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72F34C-97B9-DE40-8CFE-E7694DAB6E7D}"/>
                </a:ext>
              </a:extLst>
            </p:cNvPr>
            <p:cNvGrpSpPr/>
            <p:nvPr/>
          </p:nvGrpSpPr>
          <p:grpSpPr>
            <a:xfrm>
              <a:off x="982452" y="1072438"/>
              <a:ext cx="7030172" cy="4109918"/>
              <a:chOff x="982452" y="1072438"/>
              <a:chExt cx="7030172" cy="410991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63F60B1-5E4A-8742-86A7-9830526C1CE9}"/>
                  </a:ext>
                </a:extLst>
              </p:cNvPr>
              <p:cNvGrpSpPr/>
              <p:nvPr/>
            </p:nvGrpSpPr>
            <p:grpSpPr>
              <a:xfrm>
                <a:off x="982452" y="1072438"/>
                <a:ext cx="7030172" cy="4109918"/>
                <a:chOff x="3152214" y="1921791"/>
                <a:chExt cx="5909236" cy="3454606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7C481000-783E-054C-8F5B-017655A42240}"/>
                    </a:ext>
                  </a:extLst>
                </p:cNvPr>
                <p:cNvGrpSpPr/>
                <p:nvPr/>
              </p:nvGrpSpPr>
              <p:grpSpPr>
                <a:xfrm>
                  <a:off x="3152214" y="1921791"/>
                  <a:ext cx="5909236" cy="3454606"/>
                  <a:chOff x="0" y="1018083"/>
                  <a:chExt cx="9562454" cy="5590318"/>
                </a:xfrm>
                <a:solidFill>
                  <a:schemeClr val="bg1"/>
                </a:solidFill>
              </p:grpSpPr>
              <p:pic>
                <p:nvPicPr>
                  <p:cNvPr id="2" name="Picture 1">
                    <a:extLst>
                      <a:ext uri="{FF2B5EF4-FFF2-40B4-BE49-F238E27FC236}">
                        <a16:creationId xmlns:a16="http://schemas.microsoft.com/office/drawing/2014/main" id="{8C1FB179-E792-EC44-B694-A26F180211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1018083"/>
                    <a:ext cx="9562454" cy="2511184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5E88632D-9487-EE42-A080-003B4DFB25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3529267"/>
                    <a:ext cx="7749153" cy="3079134"/>
                  </a:xfrm>
                  <a:prstGeom prst="rect">
                    <a:avLst/>
                  </a:prstGeom>
                  <a:grpFill/>
                </p:spPr>
              </p:pic>
            </p:grp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DE93FB14-A183-E446-955D-4446748AD555}"/>
                    </a:ext>
                  </a:extLst>
                </p:cNvPr>
                <p:cNvSpPr/>
                <p:nvPr/>
              </p:nvSpPr>
              <p:spPr>
                <a:xfrm>
                  <a:off x="4788976" y="4425002"/>
                  <a:ext cx="294468" cy="208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4DCDCB9-3B3A-E949-82CC-1F067AE60561}"/>
                    </a:ext>
                  </a:extLst>
                </p:cNvPr>
                <p:cNvSpPr/>
                <p:nvPr/>
              </p:nvSpPr>
              <p:spPr>
                <a:xfrm>
                  <a:off x="6425738" y="4425001"/>
                  <a:ext cx="294468" cy="208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AF48D2D-C92F-0547-8AD7-A88E3E3C8C41}"/>
                    </a:ext>
                  </a:extLst>
                </p:cNvPr>
                <p:cNvSpPr/>
                <p:nvPr/>
              </p:nvSpPr>
              <p:spPr>
                <a:xfrm>
                  <a:off x="3358458" y="4571998"/>
                  <a:ext cx="294468" cy="208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845135E-F84D-7049-9DB5-F0ABCB48C01E}"/>
                    </a:ext>
                  </a:extLst>
                </p:cNvPr>
                <p:cNvSpPr/>
                <p:nvPr/>
              </p:nvSpPr>
              <p:spPr>
                <a:xfrm>
                  <a:off x="7793664" y="3403628"/>
                  <a:ext cx="1267786" cy="19727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B4BFA7-A396-BA44-BA75-4E01F69FD06C}"/>
                  </a:ext>
                </a:extLst>
              </p:cNvPr>
              <p:cNvSpPr txBox="1"/>
              <p:nvPr/>
            </p:nvSpPr>
            <p:spPr>
              <a:xfrm>
                <a:off x="1402982" y="2900770"/>
                <a:ext cx="1772080" cy="21589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b="1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555C6D-8017-B34E-8E19-EEA94ED1E540}"/>
                  </a:ext>
                </a:extLst>
              </p:cNvPr>
              <p:cNvSpPr txBox="1"/>
              <p:nvPr/>
            </p:nvSpPr>
            <p:spPr>
              <a:xfrm>
                <a:off x="2810776" y="4111056"/>
                <a:ext cx="767421" cy="629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0FFC1A-0C31-0445-B6CF-95793FA4821A}"/>
                  </a:ext>
                </a:extLst>
              </p:cNvPr>
              <p:cNvSpPr txBox="1"/>
              <p:nvPr/>
            </p:nvSpPr>
            <p:spPr>
              <a:xfrm>
                <a:off x="984608" y="2477944"/>
                <a:ext cx="227971" cy="2042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b="1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6D3440-BD9A-B84D-8E8C-2F77A0D2D615}"/>
                  </a:ext>
                </a:extLst>
              </p:cNvPr>
              <p:cNvSpPr txBox="1"/>
              <p:nvPr/>
            </p:nvSpPr>
            <p:spPr>
              <a:xfrm>
                <a:off x="2914174" y="2537857"/>
                <a:ext cx="227971" cy="2042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E8B265-C5F2-F64C-81B1-76DCCB334881}"/>
                  </a:ext>
                </a:extLst>
              </p:cNvPr>
              <p:cNvSpPr txBox="1"/>
              <p:nvPr/>
            </p:nvSpPr>
            <p:spPr>
              <a:xfrm>
                <a:off x="5159683" y="2465141"/>
                <a:ext cx="227971" cy="2042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b="1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D494DBB-333D-EE42-87C8-98EAD3ABF995}"/>
                </a:ext>
              </a:extLst>
            </p:cNvPr>
            <p:cNvGrpSpPr/>
            <p:nvPr/>
          </p:nvGrpSpPr>
          <p:grpSpPr>
            <a:xfrm>
              <a:off x="982452" y="1116637"/>
              <a:ext cx="7030172" cy="4039421"/>
              <a:chOff x="3024114" y="1830842"/>
              <a:chExt cx="5909236" cy="339535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736E672-243F-704A-A823-001A7D9B5803}"/>
                  </a:ext>
                </a:extLst>
              </p:cNvPr>
              <p:cNvGrpSpPr/>
              <p:nvPr/>
            </p:nvGrpSpPr>
            <p:grpSpPr>
              <a:xfrm>
                <a:off x="3024114" y="1830842"/>
                <a:ext cx="5909236" cy="3395350"/>
                <a:chOff x="-207295" y="870908"/>
                <a:chExt cx="9562454" cy="5494428"/>
              </a:xfrm>
              <a:solidFill>
                <a:schemeClr val="bg1"/>
              </a:solidFill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5CD8BFCC-4217-454C-B946-236A3E3EC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207295" y="870908"/>
                  <a:ext cx="9562454" cy="2511184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8B6491A-32EA-0047-9D0A-BF805946D9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9326"/>
                <a:stretch/>
              </p:blipFill>
              <p:spPr>
                <a:xfrm>
                  <a:off x="2117042" y="3460230"/>
                  <a:ext cx="4436021" cy="2905106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3377C9E-92E7-D142-BA33-7CCE5D78D9E8}"/>
                  </a:ext>
                </a:extLst>
              </p:cNvPr>
              <p:cNvSpPr/>
              <p:nvPr/>
            </p:nvSpPr>
            <p:spPr>
              <a:xfrm>
                <a:off x="7526571" y="3672302"/>
                <a:ext cx="294468" cy="208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99C74A5-1C14-0542-9FDB-DB957A170BF7}"/>
                  </a:ext>
                </a:extLst>
              </p:cNvPr>
              <p:cNvSpPr/>
              <p:nvPr/>
            </p:nvSpPr>
            <p:spPr>
              <a:xfrm>
                <a:off x="3358458" y="4571998"/>
                <a:ext cx="294468" cy="208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EDB06D-5E59-074D-A614-7D4C3F93149C}"/>
                </a:ext>
              </a:extLst>
            </p:cNvPr>
            <p:cNvSpPr txBox="1"/>
            <p:nvPr/>
          </p:nvSpPr>
          <p:spPr>
            <a:xfrm>
              <a:off x="993574" y="2504839"/>
              <a:ext cx="227971" cy="204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AAD766-F83A-F745-A8D5-2238143ABB1C}"/>
                </a:ext>
              </a:extLst>
            </p:cNvPr>
            <p:cNvSpPr txBox="1"/>
            <p:nvPr/>
          </p:nvSpPr>
          <p:spPr>
            <a:xfrm>
              <a:off x="2923141" y="2510966"/>
              <a:ext cx="227971" cy="204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480730-F418-554A-8F27-DD08A008068D}"/>
                </a:ext>
              </a:extLst>
            </p:cNvPr>
            <p:cNvSpPr txBox="1"/>
            <p:nvPr/>
          </p:nvSpPr>
          <p:spPr>
            <a:xfrm>
              <a:off x="5204508" y="2509965"/>
              <a:ext cx="227971" cy="204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253801-A3B8-1D44-8033-4CDEB4E7BC2F}"/>
                </a:ext>
              </a:extLst>
            </p:cNvPr>
            <p:cNvSpPr txBox="1"/>
            <p:nvPr/>
          </p:nvSpPr>
          <p:spPr>
            <a:xfrm>
              <a:off x="5912391" y="2997148"/>
              <a:ext cx="1772080" cy="21589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5C65230-9DEE-4242-9BCA-D4126E4CF533}"/>
                </a:ext>
              </a:extLst>
            </p:cNvPr>
            <p:cNvSpPr txBox="1"/>
            <p:nvPr/>
          </p:nvSpPr>
          <p:spPr>
            <a:xfrm>
              <a:off x="1195968" y="4324183"/>
              <a:ext cx="1870605" cy="773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57477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36708D-CF19-8844-9910-3856ADB906E9}"/>
              </a:ext>
            </a:extLst>
          </p:cNvPr>
          <p:cNvSpPr txBox="1">
            <a:spLocks/>
          </p:cNvSpPr>
          <p:nvPr/>
        </p:nvSpPr>
        <p:spPr>
          <a:xfrm>
            <a:off x="82550" y="99919"/>
            <a:ext cx="8978900" cy="11430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 charset="0"/>
              </a:rPr>
              <a:t>Using genes to detect a memory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28057-E1B2-6744-91AC-5069D5DB3608}"/>
              </a:ext>
            </a:extLst>
          </p:cNvPr>
          <p:cNvSpPr/>
          <p:nvPr/>
        </p:nvSpPr>
        <p:spPr>
          <a:xfrm>
            <a:off x="948202" y="6488668"/>
            <a:ext cx="7964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Neural ”Ensembles” are sets of cells active at the same time during a given task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F88F3B-69C3-B34C-ACC1-E65DFF5495B3}"/>
              </a:ext>
            </a:extLst>
          </p:cNvPr>
          <p:cNvGrpSpPr/>
          <p:nvPr/>
        </p:nvGrpSpPr>
        <p:grpSpPr>
          <a:xfrm>
            <a:off x="1199776" y="1081554"/>
            <a:ext cx="7011894" cy="5115679"/>
            <a:chOff x="1199776" y="1081554"/>
            <a:chExt cx="7011894" cy="51156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3FC7D1-FE73-3143-998D-1A732CB0C1AC}"/>
                </a:ext>
              </a:extLst>
            </p:cNvPr>
            <p:cNvGrpSpPr/>
            <p:nvPr/>
          </p:nvGrpSpPr>
          <p:grpSpPr>
            <a:xfrm>
              <a:off x="1199776" y="1081554"/>
              <a:ext cx="7011894" cy="5115679"/>
              <a:chOff x="966694" y="2605554"/>
              <a:chExt cx="5613399" cy="40953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FAE1C0D-1270-0A47-9DE0-F6875FA427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9431"/>
              <a:stretch/>
            </p:blipFill>
            <p:spPr>
              <a:xfrm>
                <a:off x="966694" y="2605554"/>
                <a:ext cx="5613399" cy="40953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9D29EBD-7665-3E44-8C41-50C502BA99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017" b="80992"/>
              <a:stretch/>
            </p:blipFill>
            <p:spPr>
              <a:xfrm>
                <a:off x="3001881" y="2605554"/>
                <a:ext cx="3578212" cy="778437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CFD4AE-F527-C84D-A074-84ADAB2081BA}"/>
                </a:ext>
              </a:extLst>
            </p:cNvPr>
            <p:cNvSpPr txBox="1"/>
            <p:nvPr/>
          </p:nvSpPr>
          <p:spPr>
            <a:xfrm>
              <a:off x="6996958" y="5396753"/>
              <a:ext cx="1214712" cy="8004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436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76200" y="71438"/>
            <a:ext cx="897890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Using activity-dependent genes to </a:t>
            </a:r>
            <a:br>
              <a:rPr lang="en-US" sz="3500" dirty="0">
                <a:solidFill>
                  <a:srgbClr val="FFFF00"/>
                </a:solidFill>
                <a:latin typeface="Calibri" charset="0"/>
              </a:rPr>
            </a:br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detect a memory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0057" y="2757488"/>
            <a:ext cx="4140992" cy="3970318"/>
          </a:xfrm>
          <a:prstGeom prst="rect">
            <a:avLst/>
          </a:prstGeom>
          <a:noFill/>
          <a:ln w="9525">
            <a:solidFill>
              <a:srgbClr val="1A3A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 subset of amygdala neurons that were </a:t>
            </a: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active</a:t>
            </a:r>
            <a:r>
              <a:rPr lang="en-US" sz="1800" dirty="0">
                <a:solidFill>
                  <a:schemeClr val="bg1"/>
                </a:solidFill>
              </a:rPr>
              <a:t> during learning  also have genes in them (e.g. </a:t>
            </a:r>
            <a:r>
              <a:rPr lang="en-US" sz="1800" i="1" dirty="0">
                <a:solidFill>
                  <a:schemeClr val="bg1"/>
                </a:solidFill>
              </a:rPr>
              <a:t>c-</a:t>
            </a:r>
            <a:r>
              <a:rPr lang="en-US" sz="1800" i="1" dirty="0" err="1">
                <a:solidFill>
                  <a:schemeClr val="bg1"/>
                </a:solidFill>
              </a:rPr>
              <a:t>fos</a:t>
            </a:r>
            <a:r>
              <a:rPr lang="en-US" sz="1800" dirty="0">
                <a:solidFill>
                  <a:schemeClr val="bg1"/>
                </a:solidFill>
              </a:rPr>
              <a:t>) that are “turned on” due to the neuron’s activity, i.e. it firing action potentials 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These genes can trick the cells they’re in to glow any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color</a:t>
            </a:r>
            <a:r>
              <a:rPr lang="en-US" sz="1800" dirty="0">
                <a:solidFill>
                  <a:schemeClr val="bg1"/>
                </a:solidFill>
              </a:rPr>
              <a:t> so that we can visualize them under a microscope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This same subset of neurons that were </a:t>
            </a: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active</a:t>
            </a:r>
            <a:r>
              <a:rPr lang="en-US" sz="1800" dirty="0">
                <a:solidFill>
                  <a:schemeClr val="bg1"/>
                </a:solidFill>
              </a:rPr>
              <a:t> during learning were also preferentially </a:t>
            </a:r>
            <a:r>
              <a:rPr lang="en-US" sz="1800" dirty="0">
                <a:solidFill>
                  <a:srgbClr val="FF0000"/>
                </a:solidFill>
              </a:rPr>
              <a:t>activated</a:t>
            </a:r>
            <a:r>
              <a:rPr lang="en-US" sz="1800" dirty="0">
                <a:solidFill>
                  <a:schemeClr val="bg1"/>
                </a:solidFill>
              </a:rPr>
              <a:t> during retrieval. </a:t>
            </a:r>
          </a:p>
        </p:txBody>
      </p:sp>
      <p:grpSp>
        <p:nvGrpSpPr>
          <p:cNvPr id="79" name="Group 78"/>
          <p:cNvGrpSpPr>
            <a:grpSpLocks/>
          </p:cNvGrpSpPr>
          <p:nvPr/>
        </p:nvGrpSpPr>
        <p:grpSpPr bwMode="auto">
          <a:xfrm>
            <a:off x="4868862" y="4013200"/>
            <a:ext cx="2972919" cy="2684463"/>
            <a:chOff x="4868977" y="4012616"/>
            <a:chExt cx="2973336" cy="2684893"/>
          </a:xfrm>
        </p:grpSpPr>
        <p:sp>
          <p:nvSpPr>
            <p:cNvPr id="41" name="Right Arrow 40"/>
            <p:cNvSpPr/>
            <p:nvPr/>
          </p:nvSpPr>
          <p:spPr>
            <a:xfrm>
              <a:off x="4868977" y="5255828"/>
              <a:ext cx="1219371" cy="717665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FF0000"/>
                  </a:solidFill>
                </a:rPr>
                <a:t>Retrieval</a:t>
              </a:r>
            </a:p>
          </p:txBody>
        </p:sp>
        <p:grpSp>
          <p:nvGrpSpPr>
            <p:cNvPr id="21537" name="Group 69"/>
            <p:cNvGrpSpPr>
              <a:grpSpLocks/>
            </p:cNvGrpSpPr>
            <p:nvPr/>
          </p:nvGrpSpPr>
          <p:grpSpPr bwMode="auto">
            <a:xfrm>
              <a:off x="6102637" y="4012616"/>
              <a:ext cx="1739676" cy="2684893"/>
              <a:chOff x="6102637" y="3781716"/>
              <a:chExt cx="1739676" cy="2684893"/>
            </a:xfrm>
          </p:grpSpPr>
          <p:grpSp>
            <p:nvGrpSpPr>
              <p:cNvPr id="21538" name="Group 68"/>
              <p:cNvGrpSpPr>
                <a:grpSpLocks/>
              </p:cNvGrpSpPr>
              <p:nvPr/>
            </p:nvGrpSpPr>
            <p:grpSpPr bwMode="auto">
              <a:xfrm>
                <a:off x="6436593" y="4329001"/>
                <a:ext cx="1405720" cy="2137608"/>
                <a:chOff x="6436593" y="4329001"/>
                <a:chExt cx="1405720" cy="2137608"/>
              </a:xfrm>
            </p:grpSpPr>
            <p:grpSp>
              <p:nvGrpSpPr>
                <p:cNvPr id="21546" name="Group 50"/>
                <p:cNvGrpSpPr>
                  <a:grpSpLocks/>
                </p:cNvGrpSpPr>
                <p:nvPr/>
              </p:nvGrpSpPr>
              <p:grpSpPr bwMode="auto">
                <a:xfrm>
                  <a:off x="6436593" y="4329001"/>
                  <a:ext cx="1405720" cy="2137608"/>
                  <a:chOff x="457200" y="2775832"/>
                  <a:chExt cx="1405720" cy="2137608"/>
                </a:xfrm>
              </p:grpSpPr>
              <p:grpSp>
                <p:nvGrpSpPr>
                  <p:cNvPr id="21548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57200" y="2775832"/>
                    <a:ext cx="1405720" cy="2137608"/>
                    <a:chOff x="457200" y="2688392"/>
                    <a:chExt cx="1405720" cy="2137608"/>
                  </a:xfrm>
                </p:grpSpPr>
                <p:grpSp>
                  <p:nvGrpSpPr>
                    <p:cNvPr id="21557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200" y="2688392"/>
                      <a:ext cx="1203037" cy="2137608"/>
                      <a:chOff x="457200" y="2688392"/>
                      <a:chExt cx="1203037" cy="2137608"/>
                    </a:xfrm>
                  </p:grpSpPr>
                  <p:sp>
                    <p:nvSpPr>
                      <p:cNvPr id="64" name="Freeform 63"/>
                      <p:cNvSpPr/>
                      <p:nvPr/>
                    </p:nvSpPr>
                    <p:spPr>
                      <a:xfrm>
                        <a:off x="456666" y="2688883"/>
                        <a:ext cx="1203494" cy="2137117"/>
                      </a:xfrm>
                      <a:custGeom>
                        <a:avLst/>
                        <a:gdLst>
                          <a:gd name="connsiteX0" fmla="*/ 1021704 w 1972331"/>
                          <a:gd name="connsiteY0" fmla="*/ 13244 h 2938400"/>
                          <a:gd name="connsiteX1" fmla="*/ 98067 w 1972331"/>
                          <a:gd name="connsiteY1" fmla="*/ 1721972 h 2938400"/>
                          <a:gd name="connsiteX2" fmla="*/ 236613 w 1972331"/>
                          <a:gd name="connsiteY2" fmla="*/ 2668699 h 2938400"/>
                          <a:gd name="connsiteX3" fmla="*/ 1956885 w 1972331"/>
                          <a:gd name="connsiteY3" fmla="*/ 2714881 h 2938400"/>
                          <a:gd name="connsiteX4" fmla="*/ 1021704 w 1972331"/>
                          <a:gd name="connsiteY4" fmla="*/ 13244 h 2938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72331" h="2938400">
                            <a:moveTo>
                              <a:pt x="1021704" y="13244"/>
                            </a:moveTo>
                            <a:cubicBezTo>
                              <a:pt x="711901" y="-152241"/>
                              <a:pt x="228915" y="1279396"/>
                              <a:pt x="98067" y="1721972"/>
                            </a:cubicBezTo>
                            <a:cubicBezTo>
                              <a:pt x="-32781" y="2164548"/>
                              <a:pt x="-73190" y="2503214"/>
                              <a:pt x="236613" y="2668699"/>
                            </a:cubicBezTo>
                            <a:cubicBezTo>
                              <a:pt x="546416" y="2834184"/>
                              <a:pt x="1824112" y="3157457"/>
                              <a:pt x="1956885" y="2714881"/>
                            </a:cubicBezTo>
                            <a:cubicBezTo>
                              <a:pt x="2089658" y="2272305"/>
                              <a:pt x="1331507" y="178729"/>
                              <a:pt x="1021704" y="13244"/>
                            </a:cubicBezTo>
                            <a:close/>
                          </a:path>
                        </a:pathLst>
                      </a:custGeom>
                      <a:solidFill>
                        <a:srgbClr val="008000">
                          <a:alpha val="31000"/>
                        </a:srgbClr>
                      </a:solidFill>
                      <a:ln w="28575" cmpd="sng">
                        <a:solidFill>
                          <a:srgbClr val="80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  <p:sp>
                    <p:nvSpPr>
                      <p:cNvPr id="65" name="Freeform 64"/>
                      <p:cNvSpPr/>
                      <p:nvPr/>
                    </p:nvSpPr>
                    <p:spPr>
                      <a:xfrm>
                        <a:off x="691649" y="3371617"/>
                        <a:ext cx="693835" cy="173065"/>
                      </a:xfrm>
                      <a:custGeom>
                        <a:avLst/>
                        <a:gdLst>
                          <a:gd name="connsiteX0" fmla="*/ 0 w 692727"/>
                          <a:gd name="connsiteY0" fmla="*/ 11545 h 173215"/>
                          <a:gd name="connsiteX1" fmla="*/ 334818 w 692727"/>
                          <a:gd name="connsiteY1" fmla="*/ 173182 h 173215"/>
                          <a:gd name="connsiteX2" fmla="*/ 692727 w 692727"/>
                          <a:gd name="connsiteY2" fmla="*/ 0 h 173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92727" h="173215">
                            <a:moveTo>
                              <a:pt x="0" y="11545"/>
                            </a:moveTo>
                            <a:cubicBezTo>
                              <a:pt x="109682" y="93325"/>
                              <a:pt x="219364" y="175106"/>
                              <a:pt x="334818" y="173182"/>
                            </a:cubicBezTo>
                            <a:cubicBezTo>
                              <a:pt x="450272" y="171258"/>
                              <a:pt x="692727" y="0"/>
                              <a:pt x="692727" y="0"/>
                            </a:cubicBezTo>
                          </a:path>
                        </a:pathLst>
                      </a:custGeom>
                      <a:ln>
                        <a:solidFill>
                          <a:srgbClr val="80FF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</p:grpSp>
                <p:sp>
                  <p:nvSpPr>
                    <p:cNvPr id="63" name="Freeform 62"/>
                    <p:cNvSpPr/>
                    <p:nvPr/>
                  </p:nvSpPr>
                  <p:spPr>
                    <a:xfrm>
                      <a:off x="1350554" y="3187438"/>
                      <a:ext cx="512834" cy="957415"/>
                    </a:xfrm>
                    <a:custGeom>
                      <a:avLst/>
                      <a:gdLst>
                        <a:gd name="connsiteX0" fmla="*/ 0 w 512102"/>
                        <a:gd name="connsiteY0" fmla="*/ 0 h 958273"/>
                        <a:gd name="connsiteX1" fmla="*/ 381000 w 512102"/>
                        <a:gd name="connsiteY1" fmla="*/ 150091 h 958273"/>
                        <a:gd name="connsiteX2" fmla="*/ 508000 w 512102"/>
                        <a:gd name="connsiteY2" fmla="*/ 600364 h 958273"/>
                        <a:gd name="connsiteX3" fmla="*/ 254000 w 512102"/>
                        <a:gd name="connsiteY3" fmla="*/ 958273 h 958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102" h="958273">
                          <a:moveTo>
                            <a:pt x="0" y="0"/>
                          </a:moveTo>
                          <a:cubicBezTo>
                            <a:pt x="148166" y="25015"/>
                            <a:pt x="296333" y="50030"/>
                            <a:pt x="381000" y="150091"/>
                          </a:cubicBezTo>
                          <a:cubicBezTo>
                            <a:pt x="465667" y="250152"/>
                            <a:pt x="529167" y="465667"/>
                            <a:pt x="508000" y="600364"/>
                          </a:cubicBezTo>
                          <a:cubicBezTo>
                            <a:pt x="486833" y="735061"/>
                            <a:pt x="254000" y="958273"/>
                            <a:pt x="254000" y="958273"/>
                          </a:cubicBezTo>
                        </a:path>
                      </a:pathLst>
                    </a:custGeom>
                    <a:solidFill>
                      <a:srgbClr val="008000">
                        <a:alpha val="34000"/>
                      </a:srgbClr>
                    </a:solidFill>
                    <a:ln>
                      <a:solidFill>
                        <a:srgbClr val="80FF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</p:grpSp>
              <p:sp>
                <p:nvSpPr>
                  <p:cNvPr id="54" name="Oval 53"/>
                  <p:cNvSpPr/>
                  <p:nvPr/>
                </p:nvSpPr>
                <p:spPr>
                  <a:xfrm>
                    <a:off x="691649" y="3741678"/>
                    <a:ext cx="127018" cy="10320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1329913" y="4273575"/>
                    <a:ext cx="127018" cy="10479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1125098" y="3689281"/>
                    <a:ext cx="127018" cy="10320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818667" y="4092571"/>
                    <a:ext cx="128606" cy="10479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1048887" y="4545081"/>
                    <a:ext cx="127018" cy="103204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628140" y="4457754"/>
                    <a:ext cx="127018" cy="10320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1374370" y="4610178"/>
                    <a:ext cx="127018" cy="10320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998080" y="3919506"/>
                    <a:ext cx="127018" cy="10320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</p:grpSp>
            <p:sp>
              <p:nvSpPr>
                <p:cNvPr id="68" name="Oval 67"/>
                <p:cNvSpPr/>
                <p:nvPr/>
              </p:nvSpPr>
              <p:spPr>
                <a:xfrm>
                  <a:off x="6925077" y="5012226"/>
                  <a:ext cx="127018" cy="10320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6102637" y="3946842"/>
                <a:ext cx="115904" cy="952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21540" name="TextBox 71"/>
              <p:cNvSpPr txBox="1">
                <a:spLocks noChangeArrowheads="1"/>
              </p:cNvSpPr>
              <p:nvPr/>
            </p:nvSpPr>
            <p:spPr bwMode="auto">
              <a:xfrm>
                <a:off x="6219761" y="3781716"/>
                <a:ext cx="141271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FFFFFF"/>
                    </a:solidFill>
                  </a:rPr>
                  <a:t>Reactivated</a:t>
                </a:r>
              </a:p>
            </p:txBody>
          </p:sp>
        </p:grpSp>
      </p:grp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4868863" y="1220788"/>
            <a:ext cx="2945888" cy="2532062"/>
            <a:chOff x="4868977" y="1221442"/>
            <a:chExt cx="2945246" cy="2531366"/>
          </a:xfrm>
        </p:grpSpPr>
        <p:sp>
          <p:nvSpPr>
            <p:cNvPr id="40" name="Right Arrow 39"/>
            <p:cNvSpPr/>
            <p:nvPr/>
          </p:nvSpPr>
          <p:spPr>
            <a:xfrm>
              <a:off x="4868977" y="2173680"/>
              <a:ext cx="1218934" cy="715765"/>
            </a:xfrm>
            <a:prstGeom prst="rightArrow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2A92DD"/>
                  </a:solidFill>
                </a:rPr>
                <a:t>Learning</a:t>
              </a:r>
            </a:p>
          </p:txBody>
        </p:sp>
        <p:grpSp>
          <p:nvGrpSpPr>
            <p:cNvPr id="21513" name="Group 65"/>
            <p:cNvGrpSpPr>
              <a:grpSpLocks/>
            </p:cNvGrpSpPr>
            <p:nvPr/>
          </p:nvGrpSpPr>
          <p:grpSpPr bwMode="auto">
            <a:xfrm>
              <a:off x="6408503" y="1615200"/>
              <a:ext cx="1405720" cy="2137608"/>
              <a:chOff x="6408503" y="1384300"/>
              <a:chExt cx="1405720" cy="2137608"/>
            </a:xfrm>
          </p:grpSpPr>
          <p:grpSp>
            <p:nvGrpSpPr>
              <p:cNvPr id="21521" name="Group 10"/>
              <p:cNvGrpSpPr>
                <a:grpSpLocks/>
              </p:cNvGrpSpPr>
              <p:nvPr/>
            </p:nvGrpSpPr>
            <p:grpSpPr bwMode="auto">
              <a:xfrm>
                <a:off x="6408503" y="1384300"/>
                <a:ext cx="1405720" cy="2137608"/>
                <a:chOff x="457200" y="2775832"/>
                <a:chExt cx="1405720" cy="2137608"/>
              </a:xfrm>
            </p:grpSpPr>
            <p:grpSp>
              <p:nvGrpSpPr>
                <p:cNvPr id="21523" name="Group 12"/>
                <p:cNvGrpSpPr>
                  <a:grpSpLocks/>
                </p:cNvGrpSpPr>
                <p:nvPr/>
              </p:nvGrpSpPr>
              <p:grpSpPr bwMode="auto">
                <a:xfrm>
                  <a:off x="457200" y="2775832"/>
                  <a:ext cx="1405720" cy="2137608"/>
                  <a:chOff x="457200" y="2688392"/>
                  <a:chExt cx="1405720" cy="2137608"/>
                </a:xfrm>
              </p:grpSpPr>
              <p:grpSp>
                <p:nvGrpSpPr>
                  <p:cNvPr id="21532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457200" y="2688392"/>
                    <a:ext cx="1203037" cy="2137608"/>
                    <a:chOff x="457200" y="2688392"/>
                    <a:chExt cx="1203037" cy="2137608"/>
                  </a:xfrm>
                </p:grpSpPr>
                <p:sp>
                  <p:nvSpPr>
                    <p:cNvPr id="24" name="Freeform 23"/>
                    <p:cNvSpPr/>
                    <p:nvPr/>
                  </p:nvSpPr>
                  <p:spPr>
                    <a:xfrm>
                      <a:off x="457213" y="2688226"/>
                      <a:ext cx="1203063" cy="2137774"/>
                    </a:xfrm>
                    <a:custGeom>
                      <a:avLst/>
                      <a:gdLst>
                        <a:gd name="connsiteX0" fmla="*/ 1021704 w 1972331"/>
                        <a:gd name="connsiteY0" fmla="*/ 13244 h 2938400"/>
                        <a:gd name="connsiteX1" fmla="*/ 98067 w 1972331"/>
                        <a:gd name="connsiteY1" fmla="*/ 1721972 h 2938400"/>
                        <a:gd name="connsiteX2" fmla="*/ 236613 w 1972331"/>
                        <a:gd name="connsiteY2" fmla="*/ 2668699 h 2938400"/>
                        <a:gd name="connsiteX3" fmla="*/ 1956885 w 1972331"/>
                        <a:gd name="connsiteY3" fmla="*/ 2714881 h 2938400"/>
                        <a:gd name="connsiteX4" fmla="*/ 1021704 w 1972331"/>
                        <a:gd name="connsiteY4" fmla="*/ 13244 h 293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2331" h="2938400">
                          <a:moveTo>
                            <a:pt x="1021704" y="13244"/>
                          </a:moveTo>
                          <a:cubicBezTo>
                            <a:pt x="711901" y="-152241"/>
                            <a:pt x="228915" y="1279396"/>
                            <a:pt x="98067" y="1721972"/>
                          </a:cubicBezTo>
                          <a:cubicBezTo>
                            <a:pt x="-32781" y="2164548"/>
                            <a:pt x="-73190" y="2503214"/>
                            <a:pt x="236613" y="2668699"/>
                          </a:cubicBezTo>
                          <a:cubicBezTo>
                            <a:pt x="546416" y="2834184"/>
                            <a:pt x="1824112" y="3157457"/>
                            <a:pt x="1956885" y="2714881"/>
                          </a:cubicBezTo>
                          <a:cubicBezTo>
                            <a:pt x="2089658" y="2272305"/>
                            <a:pt x="1331507" y="178729"/>
                            <a:pt x="1021704" y="13244"/>
                          </a:cubicBezTo>
                          <a:close/>
                        </a:path>
                      </a:pathLst>
                    </a:custGeom>
                    <a:solidFill>
                      <a:srgbClr val="008000">
                        <a:alpha val="31000"/>
                      </a:srgbClr>
                    </a:solidFill>
                    <a:ln w="28575" cmpd="sng">
                      <a:solidFill>
                        <a:srgbClr val="80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  <p:sp>
                  <p:nvSpPr>
                    <p:cNvPr id="25" name="Freeform 24"/>
                    <p:cNvSpPr/>
                    <p:nvPr/>
                  </p:nvSpPr>
                  <p:spPr>
                    <a:xfrm>
                      <a:off x="692112" y="3370663"/>
                      <a:ext cx="693586" cy="172989"/>
                    </a:xfrm>
                    <a:custGeom>
                      <a:avLst/>
                      <a:gdLst>
                        <a:gd name="connsiteX0" fmla="*/ 0 w 692727"/>
                        <a:gd name="connsiteY0" fmla="*/ 11545 h 173215"/>
                        <a:gd name="connsiteX1" fmla="*/ 334818 w 692727"/>
                        <a:gd name="connsiteY1" fmla="*/ 173182 h 173215"/>
                        <a:gd name="connsiteX2" fmla="*/ 692727 w 692727"/>
                        <a:gd name="connsiteY2" fmla="*/ 0 h 173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92727" h="173215">
                          <a:moveTo>
                            <a:pt x="0" y="11545"/>
                          </a:moveTo>
                          <a:cubicBezTo>
                            <a:pt x="109682" y="93325"/>
                            <a:pt x="219364" y="175106"/>
                            <a:pt x="334818" y="173182"/>
                          </a:cubicBezTo>
                          <a:cubicBezTo>
                            <a:pt x="450272" y="171258"/>
                            <a:pt x="692727" y="0"/>
                            <a:pt x="692727" y="0"/>
                          </a:cubicBezTo>
                        </a:path>
                      </a:pathLst>
                    </a:custGeom>
                    <a:ln>
                      <a:solidFill>
                        <a:srgbClr val="80FF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</p:grpSp>
              <p:sp>
                <p:nvSpPr>
                  <p:cNvPr id="23" name="Freeform 22"/>
                  <p:cNvSpPr/>
                  <p:nvPr/>
                </p:nvSpPr>
                <p:spPr>
                  <a:xfrm>
                    <a:off x="1350780" y="3186564"/>
                    <a:ext cx="512651" cy="958586"/>
                  </a:xfrm>
                  <a:custGeom>
                    <a:avLst/>
                    <a:gdLst>
                      <a:gd name="connsiteX0" fmla="*/ 0 w 512102"/>
                      <a:gd name="connsiteY0" fmla="*/ 0 h 958273"/>
                      <a:gd name="connsiteX1" fmla="*/ 381000 w 512102"/>
                      <a:gd name="connsiteY1" fmla="*/ 150091 h 958273"/>
                      <a:gd name="connsiteX2" fmla="*/ 508000 w 512102"/>
                      <a:gd name="connsiteY2" fmla="*/ 600364 h 958273"/>
                      <a:gd name="connsiteX3" fmla="*/ 254000 w 512102"/>
                      <a:gd name="connsiteY3" fmla="*/ 958273 h 95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2102" h="958273">
                        <a:moveTo>
                          <a:pt x="0" y="0"/>
                        </a:moveTo>
                        <a:cubicBezTo>
                          <a:pt x="148166" y="25015"/>
                          <a:pt x="296333" y="50030"/>
                          <a:pt x="381000" y="150091"/>
                        </a:cubicBezTo>
                        <a:cubicBezTo>
                          <a:pt x="465667" y="250152"/>
                          <a:pt x="529167" y="465667"/>
                          <a:pt x="508000" y="600364"/>
                        </a:cubicBezTo>
                        <a:cubicBezTo>
                          <a:pt x="486833" y="735061"/>
                          <a:pt x="254000" y="958273"/>
                          <a:pt x="254000" y="958273"/>
                        </a:cubicBezTo>
                      </a:path>
                    </a:pathLst>
                  </a:custGeom>
                  <a:solidFill>
                    <a:srgbClr val="008000">
                      <a:alpha val="34000"/>
                    </a:srgbClr>
                  </a:solidFill>
                  <a:ln>
                    <a:solidFill>
                      <a:srgbClr val="80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</p:grpSp>
            <p:sp>
              <p:nvSpPr>
                <p:cNvPr id="14" name="Oval 13"/>
                <p:cNvSpPr/>
                <p:nvPr/>
              </p:nvSpPr>
              <p:spPr>
                <a:xfrm>
                  <a:off x="692112" y="3740601"/>
                  <a:ext cx="126972" cy="10474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330148" y="4273854"/>
                  <a:ext cx="126972" cy="10474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25405" y="3688227"/>
                  <a:ext cx="126972" cy="10474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19084" y="4092929"/>
                  <a:ext cx="128559" cy="1031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49221" y="4543655"/>
                  <a:ext cx="126972" cy="10474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28626" y="4457953"/>
                  <a:ext cx="126972" cy="1031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374588" y="4610311"/>
                  <a:ext cx="126972" cy="1031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998432" y="3918352"/>
                  <a:ext cx="126972" cy="10474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</p:grpSp>
          <p:sp>
            <p:nvSpPr>
              <p:cNvPr id="67" name="Oval 66"/>
              <p:cNvSpPr/>
              <p:nvPr/>
            </p:nvSpPr>
            <p:spPr>
              <a:xfrm>
                <a:off x="6884662" y="2061810"/>
                <a:ext cx="126972" cy="10316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5987920" y="1386497"/>
              <a:ext cx="117449" cy="95224"/>
            </a:xfrm>
            <a:prstGeom prst="ellipse">
              <a:avLst/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21515" name="TextBox 74"/>
            <p:cNvSpPr txBox="1">
              <a:spLocks noChangeArrowheads="1"/>
            </p:cNvSpPr>
            <p:nvPr/>
          </p:nvSpPr>
          <p:spPr bwMode="auto">
            <a:xfrm>
              <a:off x="6105561" y="1221442"/>
              <a:ext cx="827691" cy="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FFFF"/>
                  </a:solidFill>
                </a:rPr>
                <a:t>Active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9CA1EAF8-9F43-1F45-B915-0AD3B02A1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321547"/>
            <a:ext cx="4114800" cy="1129553"/>
          </a:xfrm>
          <a:prstGeom prst="rect">
            <a:avLst/>
          </a:prstGeom>
          <a:solidFill>
            <a:srgbClr val="FFFFFF"/>
          </a:solidFill>
          <a:ln w="9525"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F19B96-D7B4-274C-8A4E-1DC266E1E624}"/>
              </a:ext>
            </a:extLst>
          </p:cNvPr>
          <p:cNvSpPr txBox="1">
            <a:spLocks/>
          </p:cNvSpPr>
          <p:nvPr/>
        </p:nvSpPr>
        <p:spPr>
          <a:xfrm>
            <a:off x="82550" y="99919"/>
            <a:ext cx="8978900" cy="11430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 charset="0"/>
              </a:rPr>
              <a:t>Using genes to detect a memory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AAE91-8A20-484E-9641-CC8986D9283C}"/>
              </a:ext>
            </a:extLst>
          </p:cNvPr>
          <p:cNvSpPr/>
          <p:nvPr/>
        </p:nvSpPr>
        <p:spPr>
          <a:xfrm>
            <a:off x="573404" y="1289416"/>
            <a:ext cx="31306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Cells that have increased levels of a protein called “CREB” are more likely to fire action potentials than controls (CON)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Each ”blip” on the right represents an action potential 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Please do NOT MEMORIZE the CREB pathway that would be and should be against the law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53264B-1325-6A44-AB83-72D865720F1E}"/>
              </a:ext>
            </a:extLst>
          </p:cNvPr>
          <p:cNvGrpSpPr/>
          <p:nvPr/>
        </p:nvGrpSpPr>
        <p:grpSpPr>
          <a:xfrm>
            <a:off x="4994522" y="1056942"/>
            <a:ext cx="3615216" cy="5568584"/>
            <a:chOff x="4386020" y="829575"/>
            <a:chExt cx="3913752" cy="60284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635D70-A0D8-234F-A310-E36E44C69C72}"/>
                </a:ext>
              </a:extLst>
            </p:cNvPr>
            <p:cNvGrpSpPr/>
            <p:nvPr/>
          </p:nvGrpSpPr>
          <p:grpSpPr>
            <a:xfrm>
              <a:off x="4386020" y="829575"/>
              <a:ext cx="3913752" cy="1593271"/>
              <a:chOff x="4386020" y="2033331"/>
              <a:chExt cx="3913752" cy="159327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655AAEB-B735-234C-A27D-7F86AE1A5F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527" r="48692" b="79607"/>
              <a:stretch/>
            </p:blipFill>
            <p:spPr>
              <a:xfrm>
                <a:off x="4386020" y="2033331"/>
                <a:ext cx="3913752" cy="159327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320209-9840-764A-93CF-6A17CE92672C}"/>
                  </a:ext>
                </a:extLst>
              </p:cNvPr>
              <p:cNvSpPr/>
              <p:nvPr/>
            </p:nvSpPr>
            <p:spPr>
              <a:xfrm>
                <a:off x="4396836" y="2226087"/>
                <a:ext cx="562621" cy="300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7FC65F-D1E6-7841-ACAF-ACAD504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836" y="2422846"/>
              <a:ext cx="3902936" cy="443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508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76200" y="71438"/>
            <a:ext cx="8978900" cy="1020762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How to erase memories</a:t>
            </a:r>
          </a:p>
        </p:txBody>
      </p:sp>
      <p:grpSp>
        <p:nvGrpSpPr>
          <p:cNvPr id="23623" name="Group 94"/>
          <p:cNvGrpSpPr>
            <a:grpSpLocks/>
          </p:cNvGrpSpPr>
          <p:nvPr/>
        </p:nvGrpSpPr>
        <p:grpSpPr bwMode="auto">
          <a:xfrm>
            <a:off x="5084645" y="1301100"/>
            <a:ext cx="1308524" cy="2400300"/>
            <a:chOff x="5239358" y="1315723"/>
            <a:chExt cx="1308451" cy="2399841"/>
          </a:xfrm>
        </p:grpSpPr>
        <p:grpSp>
          <p:nvGrpSpPr>
            <p:cNvPr id="23624" name="Group 78"/>
            <p:cNvGrpSpPr>
              <a:grpSpLocks/>
            </p:cNvGrpSpPr>
            <p:nvPr/>
          </p:nvGrpSpPr>
          <p:grpSpPr bwMode="auto">
            <a:xfrm>
              <a:off x="5305966" y="1777388"/>
              <a:ext cx="1241843" cy="1938176"/>
              <a:chOff x="5305966" y="1777388"/>
              <a:chExt cx="1241843" cy="1938176"/>
            </a:xfrm>
          </p:grpSpPr>
          <p:grpSp>
            <p:nvGrpSpPr>
              <p:cNvPr id="23634" name="Group 11"/>
              <p:cNvGrpSpPr>
                <a:grpSpLocks/>
              </p:cNvGrpSpPr>
              <p:nvPr/>
            </p:nvGrpSpPr>
            <p:grpSpPr bwMode="auto">
              <a:xfrm>
                <a:off x="5305966" y="1777388"/>
                <a:ext cx="1241843" cy="1938176"/>
                <a:chOff x="457200" y="2775832"/>
                <a:chExt cx="1405720" cy="2137608"/>
              </a:xfrm>
            </p:grpSpPr>
            <p:grpSp>
              <p:nvGrpSpPr>
                <p:cNvPr id="23636" name="Group 13"/>
                <p:cNvGrpSpPr>
                  <a:grpSpLocks/>
                </p:cNvGrpSpPr>
                <p:nvPr/>
              </p:nvGrpSpPr>
              <p:grpSpPr bwMode="auto">
                <a:xfrm>
                  <a:off x="457200" y="2775832"/>
                  <a:ext cx="1405720" cy="2137608"/>
                  <a:chOff x="457200" y="2688392"/>
                  <a:chExt cx="1405720" cy="2137608"/>
                </a:xfrm>
              </p:grpSpPr>
              <p:grpSp>
                <p:nvGrpSpPr>
                  <p:cNvPr id="23645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457200" y="2688392"/>
                    <a:ext cx="1203037" cy="2137608"/>
                    <a:chOff x="457200" y="2688392"/>
                    <a:chExt cx="1203037" cy="2137608"/>
                  </a:xfrm>
                </p:grpSpPr>
                <p:sp>
                  <p:nvSpPr>
                    <p:cNvPr id="25" name="Freeform 24"/>
                    <p:cNvSpPr/>
                    <p:nvPr/>
                  </p:nvSpPr>
                  <p:spPr>
                    <a:xfrm>
                      <a:off x="458077" y="2688622"/>
                      <a:ext cx="1202119" cy="2137378"/>
                    </a:xfrm>
                    <a:custGeom>
                      <a:avLst/>
                      <a:gdLst>
                        <a:gd name="connsiteX0" fmla="*/ 1021704 w 1972331"/>
                        <a:gd name="connsiteY0" fmla="*/ 13244 h 2938400"/>
                        <a:gd name="connsiteX1" fmla="*/ 98067 w 1972331"/>
                        <a:gd name="connsiteY1" fmla="*/ 1721972 h 2938400"/>
                        <a:gd name="connsiteX2" fmla="*/ 236613 w 1972331"/>
                        <a:gd name="connsiteY2" fmla="*/ 2668699 h 2938400"/>
                        <a:gd name="connsiteX3" fmla="*/ 1956885 w 1972331"/>
                        <a:gd name="connsiteY3" fmla="*/ 2714881 h 2938400"/>
                        <a:gd name="connsiteX4" fmla="*/ 1021704 w 1972331"/>
                        <a:gd name="connsiteY4" fmla="*/ 13244 h 293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2331" h="2938400">
                          <a:moveTo>
                            <a:pt x="1021704" y="13244"/>
                          </a:moveTo>
                          <a:cubicBezTo>
                            <a:pt x="711901" y="-152241"/>
                            <a:pt x="228915" y="1279396"/>
                            <a:pt x="98067" y="1721972"/>
                          </a:cubicBezTo>
                          <a:cubicBezTo>
                            <a:pt x="-32781" y="2164548"/>
                            <a:pt x="-73190" y="2503214"/>
                            <a:pt x="236613" y="2668699"/>
                          </a:cubicBezTo>
                          <a:cubicBezTo>
                            <a:pt x="546416" y="2834184"/>
                            <a:pt x="1824112" y="3157457"/>
                            <a:pt x="1956885" y="2714881"/>
                          </a:cubicBezTo>
                          <a:cubicBezTo>
                            <a:pt x="2089658" y="2272305"/>
                            <a:pt x="1331507" y="178729"/>
                            <a:pt x="1021704" y="13244"/>
                          </a:cubicBezTo>
                          <a:close/>
                        </a:path>
                      </a:pathLst>
                    </a:custGeom>
                    <a:solidFill>
                      <a:srgbClr val="008000">
                        <a:alpha val="31000"/>
                      </a:srgbClr>
                    </a:solidFill>
                    <a:ln w="28575" cmpd="sng">
                      <a:solidFill>
                        <a:srgbClr val="80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  <p:sp>
                  <p:nvSpPr>
                    <p:cNvPr id="26" name="Freeform 25"/>
                    <p:cNvSpPr/>
                    <p:nvPr/>
                  </p:nvSpPr>
                  <p:spPr>
                    <a:xfrm>
                      <a:off x="693469" y="3371323"/>
                      <a:ext cx="691803" cy="173301"/>
                    </a:xfrm>
                    <a:custGeom>
                      <a:avLst/>
                      <a:gdLst>
                        <a:gd name="connsiteX0" fmla="*/ 0 w 692727"/>
                        <a:gd name="connsiteY0" fmla="*/ 11545 h 173215"/>
                        <a:gd name="connsiteX1" fmla="*/ 334818 w 692727"/>
                        <a:gd name="connsiteY1" fmla="*/ 173182 h 173215"/>
                        <a:gd name="connsiteX2" fmla="*/ 692727 w 692727"/>
                        <a:gd name="connsiteY2" fmla="*/ 0 h 173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92727" h="173215">
                          <a:moveTo>
                            <a:pt x="0" y="11545"/>
                          </a:moveTo>
                          <a:cubicBezTo>
                            <a:pt x="109682" y="93325"/>
                            <a:pt x="219364" y="175106"/>
                            <a:pt x="334818" y="173182"/>
                          </a:cubicBezTo>
                          <a:cubicBezTo>
                            <a:pt x="450272" y="171258"/>
                            <a:pt x="692727" y="0"/>
                            <a:pt x="692727" y="0"/>
                          </a:cubicBezTo>
                        </a:path>
                      </a:pathLst>
                    </a:custGeom>
                    <a:ln>
                      <a:solidFill>
                        <a:srgbClr val="80FF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</p:grpSp>
              <p:sp>
                <p:nvSpPr>
                  <p:cNvPr id="24" name="Freeform 23"/>
                  <p:cNvSpPr/>
                  <p:nvPr/>
                </p:nvSpPr>
                <p:spPr>
                  <a:xfrm>
                    <a:off x="1351131" y="3187519"/>
                    <a:ext cx="512114" cy="957530"/>
                  </a:xfrm>
                  <a:custGeom>
                    <a:avLst/>
                    <a:gdLst>
                      <a:gd name="connsiteX0" fmla="*/ 0 w 512102"/>
                      <a:gd name="connsiteY0" fmla="*/ 0 h 958273"/>
                      <a:gd name="connsiteX1" fmla="*/ 381000 w 512102"/>
                      <a:gd name="connsiteY1" fmla="*/ 150091 h 958273"/>
                      <a:gd name="connsiteX2" fmla="*/ 508000 w 512102"/>
                      <a:gd name="connsiteY2" fmla="*/ 600364 h 958273"/>
                      <a:gd name="connsiteX3" fmla="*/ 254000 w 512102"/>
                      <a:gd name="connsiteY3" fmla="*/ 958273 h 95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2102" h="958273">
                        <a:moveTo>
                          <a:pt x="0" y="0"/>
                        </a:moveTo>
                        <a:cubicBezTo>
                          <a:pt x="148166" y="25015"/>
                          <a:pt x="296333" y="50030"/>
                          <a:pt x="381000" y="150091"/>
                        </a:cubicBezTo>
                        <a:cubicBezTo>
                          <a:pt x="465667" y="250152"/>
                          <a:pt x="529167" y="465667"/>
                          <a:pt x="508000" y="600364"/>
                        </a:cubicBezTo>
                        <a:cubicBezTo>
                          <a:pt x="486833" y="735061"/>
                          <a:pt x="254000" y="958273"/>
                          <a:pt x="254000" y="958273"/>
                        </a:cubicBezTo>
                      </a:path>
                    </a:pathLst>
                  </a:custGeom>
                  <a:solidFill>
                    <a:srgbClr val="008000">
                      <a:alpha val="34000"/>
                    </a:srgbClr>
                  </a:solidFill>
                  <a:ln>
                    <a:solidFill>
                      <a:srgbClr val="80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</p:grpSp>
            <p:sp>
              <p:nvSpPr>
                <p:cNvPr id="15" name="Oval 14"/>
                <p:cNvSpPr/>
                <p:nvPr/>
              </p:nvSpPr>
              <p:spPr>
                <a:xfrm>
                  <a:off x="693469" y="3740596"/>
                  <a:ext cx="127580" cy="10503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331366" y="4274502"/>
                  <a:ext cx="125782" cy="10328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1124723" y="3688081"/>
                  <a:ext cx="127580" cy="10503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821049" y="4092449"/>
                  <a:ext cx="125782" cy="105031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49253" y="4544081"/>
                  <a:ext cx="125782" cy="103281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30579" y="4458306"/>
                  <a:ext cx="125782" cy="10328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1374491" y="4610601"/>
                  <a:ext cx="127579" cy="10328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998940" y="3919148"/>
                  <a:ext cx="125782" cy="10328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</p:grpSp>
          <p:sp>
            <p:nvSpPr>
              <p:cNvPr id="78" name="Oval 77"/>
              <p:cNvSpPr/>
              <p:nvPr/>
            </p:nvSpPr>
            <p:spPr>
              <a:xfrm>
                <a:off x="5716293" y="2396603"/>
                <a:ext cx="112706" cy="9364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</p:grpSp>
        <p:grpSp>
          <p:nvGrpSpPr>
            <p:cNvPr id="23625" name="Group 85"/>
            <p:cNvGrpSpPr>
              <a:grpSpLocks/>
            </p:cNvGrpSpPr>
            <p:nvPr/>
          </p:nvGrpSpPr>
          <p:grpSpPr bwMode="auto">
            <a:xfrm>
              <a:off x="5239358" y="1315723"/>
              <a:ext cx="841732" cy="400110"/>
              <a:chOff x="5239358" y="1315723"/>
              <a:chExt cx="841732" cy="40011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5240070" y="1472855"/>
                <a:ext cx="112706" cy="9523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23627" name="TextBox 84"/>
              <p:cNvSpPr txBox="1">
                <a:spLocks noChangeArrowheads="1"/>
              </p:cNvSpPr>
              <p:nvPr/>
            </p:nvSpPr>
            <p:spPr bwMode="auto">
              <a:xfrm>
                <a:off x="5355661" y="1315723"/>
                <a:ext cx="7254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FFFFFF"/>
                    </a:solidFill>
                  </a:rPr>
                  <a:t>CREB</a:t>
                </a:r>
              </a:p>
            </p:txBody>
          </p:sp>
        </p:grpSp>
      </p:grpSp>
      <p:grpSp>
        <p:nvGrpSpPr>
          <p:cNvPr id="100" name="Group 99"/>
          <p:cNvGrpSpPr>
            <a:grpSpLocks/>
          </p:cNvGrpSpPr>
          <p:nvPr/>
        </p:nvGrpSpPr>
        <p:grpSpPr bwMode="auto">
          <a:xfrm>
            <a:off x="6180730" y="1258237"/>
            <a:ext cx="2317751" cy="2443163"/>
            <a:chOff x="6335008" y="1273176"/>
            <a:chExt cx="2319155" cy="2442388"/>
          </a:xfrm>
        </p:grpSpPr>
        <p:sp>
          <p:nvSpPr>
            <p:cNvPr id="7" name="Right Arrow 6"/>
            <p:cNvSpPr/>
            <p:nvPr/>
          </p:nvSpPr>
          <p:spPr>
            <a:xfrm>
              <a:off x="6335008" y="1419180"/>
              <a:ext cx="1219938" cy="715736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Learning</a:t>
              </a:r>
            </a:p>
          </p:txBody>
        </p:sp>
        <p:grpSp>
          <p:nvGrpSpPr>
            <p:cNvPr id="23596" name="Group 93"/>
            <p:cNvGrpSpPr>
              <a:grpSpLocks/>
            </p:cNvGrpSpPr>
            <p:nvPr/>
          </p:nvGrpSpPr>
          <p:grpSpPr bwMode="auto">
            <a:xfrm>
              <a:off x="7362812" y="1273176"/>
              <a:ext cx="1291351" cy="2442388"/>
              <a:chOff x="7362812" y="1273176"/>
              <a:chExt cx="1291351" cy="2442388"/>
            </a:xfrm>
          </p:grpSpPr>
          <p:grpSp>
            <p:nvGrpSpPr>
              <p:cNvPr id="23597" name="Group 80"/>
              <p:cNvGrpSpPr>
                <a:grpSpLocks/>
              </p:cNvGrpSpPr>
              <p:nvPr/>
            </p:nvGrpSpPr>
            <p:grpSpPr bwMode="auto">
              <a:xfrm>
                <a:off x="7362812" y="1777388"/>
                <a:ext cx="1291351" cy="1938176"/>
                <a:chOff x="7362812" y="1777388"/>
                <a:chExt cx="1291351" cy="1938176"/>
              </a:xfrm>
            </p:grpSpPr>
            <p:grpSp>
              <p:nvGrpSpPr>
                <p:cNvPr id="23607" name="Group 60"/>
                <p:cNvGrpSpPr>
                  <a:grpSpLocks/>
                </p:cNvGrpSpPr>
                <p:nvPr/>
              </p:nvGrpSpPr>
              <p:grpSpPr bwMode="auto">
                <a:xfrm>
                  <a:off x="7362812" y="1777388"/>
                  <a:ext cx="1291351" cy="1938176"/>
                  <a:chOff x="457200" y="2775832"/>
                  <a:chExt cx="1405547" cy="2137608"/>
                </a:xfrm>
              </p:grpSpPr>
              <p:grpSp>
                <p:nvGrpSpPr>
                  <p:cNvPr id="23609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457200" y="2775832"/>
                    <a:ext cx="1405547" cy="2137608"/>
                    <a:chOff x="457200" y="2688392"/>
                    <a:chExt cx="1405547" cy="2137608"/>
                  </a:xfrm>
                </p:grpSpPr>
                <p:grpSp>
                  <p:nvGrpSpPr>
                    <p:cNvPr id="23618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200" y="2688392"/>
                      <a:ext cx="1203037" cy="2137608"/>
                      <a:chOff x="457200" y="2688392"/>
                      <a:chExt cx="1203037" cy="2137608"/>
                    </a:xfrm>
                  </p:grpSpPr>
                  <p:sp>
                    <p:nvSpPr>
                      <p:cNvPr id="74" name="Freeform 73"/>
                      <p:cNvSpPr/>
                      <p:nvPr/>
                    </p:nvSpPr>
                    <p:spPr>
                      <a:xfrm>
                        <a:off x="457125" y="2688891"/>
                        <a:ext cx="1203336" cy="2137109"/>
                      </a:xfrm>
                      <a:custGeom>
                        <a:avLst/>
                        <a:gdLst>
                          <a:gd name="connsiteX0" fmla="*/ 1021704 w 1972331"/>
                          <a:gd name="connsiteY0" fmla="*/ 13244 h 2938400"/>
                          <a:gd name="connsiteX1" fmla="*/ 98067 w 1972331"/>
                          <a:gd name="connsiteY1" fmla="*/ 1721972 h 2938400"/>
                          <a:gd name="connsiteX2" fmla="*/ 236613 w 1972331"/>
                          <a:gd name="connsiteY2" fmla="*/ 2668699 h 2938400"/>
                          <a:gd name="connsiteX3" fmla="*/ 1956885 w 1972331"/>
                          <a:gd name="connsiteY3" fmla="*/ 2714881 h 2938400"/>
                          <a:gd name="connsiteX4" fmla="*/ 1021704 w 1972331"/>
                          <a:gd name="connsiteY4" fmla="*/ 13244 h 2938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72331" h="2938400">
                            <a:moveTo>
                              <a:pt x="1021704" y="13244"/>
                            </a:moveTo>
                            <a:cubicBezTo>
                              <a:pt x="711901" y="-152241"/>
                              <a:pt x="228915" y="1279396"/>
                              <a:pt x="98067" y="1721972"/>
                            </a:cubicBezTo>
                            <a:cubicBezTo>
                              <a:pt x="-32781" y="2164548"/>
                              <a:pt x="-73190" y="2503214"/>
                              <a:pt x="236613" y="2668699"/>
                            </a:cubicBezTo>
                            <a:cubicBezTo>
                              <a:pt x="546416" y="2834184"/>
                              <a:pt x="1824112" y="3157457"/>
                              <a:pt x="1956885" y="2714881"/>
                            </a:cubicBezTo>
                            <a:cubicBezTo>
                              <a:pt x="2089658" y="2272305"/>
                              <a:pt x="1331507" y="178729"/>
                              <a:pt x="1021704" y="13244"/>
                            </a:cubicBezTo>
                            <a:close/>
                          </a:path>
                        </a:pathLst>
                      </a:custGeom>
                      <a:solidFill>
                        <a:srgbClr val="008000">
                          <a:alpha val="31000"/>
                        </a:srgbClr>
                      </a:solidFill>
                      <a:ln w="28575" cmpd="sng">
                        <a:solidFill>
                          <a:srgbClr val="80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  <p:sp>
                    <p:nvSpPr>
                      <p:cNvPr id="75" name="Freeform 74"/>
                      <p:cNvSpPr/>
                      <p:nvPr/>
                    </p:nvSpPr>
                    <p:spPr>
                      <a:xfrm>
                        <a:off x="692260" y="3371506"/>
                        <a:ext cx="693302" cy="173280"/>
                      </a:xfrm>
                      <a:custGeom>
                        <a:avLst/>
                        <a:gdLst>
                          <a:gd name="connsiteX0" fmla="*/ 0 w 692727"/>
                          <a:gd name="connsiteY0" fmla="*/ 11545 h 173215"/>
                          <a:gd name="connsiteX1" fmla="*/ 334818 w 692727"/>
                          <a:gd name="connsiteY1" fmla="*/ 173182 h 173215"/>
                          <a:gd name="connsiteX2" fmla="*/ 692727 w 692727"/>
                          <a:gd name="connsiteY2" fmla="*/ 0 h 173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92727" h="173215">
                            <a:moveTo>
                              <a:pt x="0" y="11545"/>
                            </a:moveTo>
                            <a:cubicBezTo>
                              <a:pt x="109682" y="93325"/>
                              <a:pt x="219364" y="175106"/>
                              <a:pt x="334818" y="173182"/>
                            </a:cubicBezTo>
                            <a:cubicBezTo>
                              <a:pt x="450272" y="171258"/>
                              <a:pt x="692727" y="0"/>
                              <a:pt x="692727" y="0"/>
                            </a:cubicBezTo>
                          </a:path>
                        </a:pathLst>
                      </a:custGeom>
                      <a:ln>
                        <a:solidFill>
                          <a:srgbClr val="80FF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</p:grpSp>
                <p:sp>
                  <p:nvSpPr>
                    <p:cNvPr id="73" name="Freeform 72"/>
                    <p:cNvSpPr/>
                    <p:nvPr/>
                  </p:nvSpPr>
                  <p:spPr>
                    <a:xfrm>
                      <a:off x="1350983" y="3187726"/>
                      <a:ext cx="511764" cy="957410"/>
                    </a:xfrm>
                    <a:custGeom>
                      <a:avLst/>
                      <a:gdLst>
                        <a:gd name="connsiteX0" fmla="*/ 0 w 512102"/>
                        <a:gd name="connsiteY0" fmla="*/ 0 h 958273"/>
                        <a:gd name="connsiteX1" fmla="*/ 381000 w 512102"/>
                        <a:gd name="connsiteY1" fmla="*/ 150091 h 958273"/>
                        <a:gd name="connsiteX2" fmla="*/ 508000 w 512102"/>
                        <a:gd name="connsiteY2" fmla="*/ 600364 h 958273"/>
                        <a:gd name="connsiteX3" fmla="*/ 254000 w 512102"/>
                        <a:gd name="connsiteY3" fmla="*/ 958273 h 958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102" h="958273">
                          <a:moveTo>
                            <a:pt x="0" y="0"/>
                          </a:moveTo>
                          <a:cubicBezTo>
                            <a:pt x="148166" y="25015"/>
                            <a:pt x="296333" y="50030"/>
                            <a:pt x="381000" y="150091"/>
                          </a:cubicBezTo>
                          <a:cubicBezTo>
                            <a:pt x="465667" y="250152"/>
                            <a:pt x="529167" y="465667"/>
                            <a:pt x="508000" y="600364"/>
                          </a:cubicBezTo>
                          <a:cubicBezTo>
                            <a:pt x="486833" y="735061"/>
                            <a:pt x="254000" y="958273"/>
                            <a:pt x="254000" y="958273"/>
                          </a:cubicBezTo>
                        </a:path>
                      </a:pathLst>
                    </a:custGeom>
                    <a:solidFill>
                      <a:srgbClr val="008000">
                        <a:alpha val="34000"/>
                      </a:srgbClr>
                    </a:solidFill>
                    <a:ln>
                      <a:solidFill>
                        <a:srgbClr val="80FF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</p:grpSp>
              <p:sp>
                <p:nvSpPr>
                  <p:cNvPr id="64" name="Oval 63"/>
                  <p:cNvSpPr/>
                  <p:nvPr/>
                </p:nvSpPr>
                <p:spPr>
                  <a:xfrm>
                    <a:off x="692260" y="3740744"/>
                    <a:ext cx="127941" cy="10501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330236" y="4274582"/>
                    <a:ext cx="126211" cy="10326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1124492" y="3688235"/>
                    <a:ext cx="126213" cy="10501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820201" y="4092552"/>
                    <a:ext cx="126213" cy="105018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1048419" y="4544128"/>
                    <a:ext cx="126213" cy="103268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628290" y="4458364"/>
                    <a:ext cx="127941" cy="103267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1373459" y="4610639"/>
                    <a:ext cx="127941" cy="10326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996552" y="3919273"/>
                    <a:ext cx="127941" cy="103267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</p:grpSp>
            <p:sp>
              <p:nvSpPr>
                <p:cNvPr id="80" name="Oval 79"/>
                <p:cNvSpPr/>
                <p:nvPr/>
              </p:nvSpPr>
              <p:spPr>
                <a:xfrm>
                  <a:off x="7820219" y="2414227"/>
                  <a:ext cx="117546" cy="952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</p:grpSp>
          <p:grpSp>
            <p:nvGrpSpPr>
              <p:cNvPr id="23598" name="Group 88"/>
              <p:cNvGrpSpPr>
                <a:grpSpLocks/>
              </p:cNvGrpSpPr>
              <p:nvPr/>
            </p:nvGrpSpPr>
            <p:grpSpPr bwMode="auto">
              <a:xfrm>
                <a:off x="7695884" y="1273176"/>
                <a:ext cx="945045" cy="400110"/>
                <a:chOff x="7695884" y="1273176"/>
                <a:chExt cx="945045" cy="400110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7696319" y="1438224"/>
                  <a:ext cx="115958" cy="952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sp>
              <p:nvSpPr>
                <p:cNvPr id="23600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7813058" y="1273176"/>
                  <a:ext cx="827871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>
                      <a:solidFill>
                        <a:srgbClr val="FFFFFF"/>
                      </a:solidFill>
                    </a:rPr>
                    <a:t>Active</a:t>
                  </a:r>
                </a:p>
              </p:txBody>
            </p:sp>
          </p:grpSp>
        </p:grpSp>
      </p:grpSp>
      <p:sp>
        <p:nvSpPr>
          <p:cNvPr id="23559" name="TextBox 5"/>
          <p:cNvSpPr txBox="1">
            <a:spLocks noChangeArrowheads="1"/>
          </p:cNvSpPr>
          <p:nvPr/>
        </p:nvSpPr>
        <p:spPr bwMode="auto">
          <a:xfrm>
            <a:off x="286288" y="2379305"/>
            <a:ext cx="4470415" cy="4401205"/>
          </a:xfrm>
          <a:prstGeom prst="rect">
            <a:avLst/>
          </a:prstGeom>
          <a:noFill/>
          <a:ln w="9525">
            <a:solidFill>
              <a:srgbClr val="8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Memories can be artificially forced into to a subset of neurons: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Cells that have heightened levels of CREB are more likely to be active in general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Researchers can force cells to have heightened levels of CREB, and then have an animal learn to fear a tone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Since the cells with CREB are more likely to be activated in general, they now preferentially become active during tone fear conditioning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version of CREB has been modified so that researchers can inject an animal with a molecular “key” that fits into a type of “lock” that CREB has on it which, when bound, causes cell death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erases an animal’s fear memory by killing these neurons</a:t>
            </a:r>
          </a:p>
        </p:txBody>
      </p:sp>
      <p:grpSp>
        <p:nvGrpSpPr>
          <p:cNvPr id="23560" name="Group 97"/>
          <p:cNvGrpSpPr>
            <a:grpSpLocks/>
          </p:cNvGrpSpPr>
          <p:nvPr/>
        </p:nvGrpSpPr>
        <p:grpSpPr bwMode="auto">
          <a:xfrm>
            <a:off x="7005336" y="4793600"/>
            <a:ext cx="1864620" cy="1104475"/>
            <a:chOff x="7160295" y="4809104"/>
            <a:chExt cx="1864613" cy="1103570"/>
          </a:xfrm>
        </p:grpSpPr>
        <p:sp>
          <p:nvSpPr>
            <p:cNvPr id="23561" name="TextBox 95"/>
            <p:cNvSpPr txBox="1">
              <a:spLocks noChangeArrowheads="1"/>
            </p:cNvSpPr>
            <p:nvPr/>
          </p:nvSpPr>
          <p:spPr bwMode="auto">
            <a:xfrm>
              <a:off x="7160295" y="5078875"/>
              <a:ext cx="1864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Fear memory</a:t>
              </a:r>
            </a:p>
          </p:txBody>
        </p:sp>
        <p:sp>
          <p:nvSpPr>
            <p:cNvPr id="97" name="Multiply 96"/>
            <p:cNvSpPr/>
            <p:nvPr/>
          </p:nvSpPr>
          <p:spPr>
            <a:xfrm>
              <a:off x="7477101" y="4809104"/>
              <a:ext cx="1089021" cy="1103995"/>
            </a:xfrm>
            <a:prstGeom prst="mathMultiply">
              <a:avLst/>
            </a:prstGeom>
            <a:solidFill>
              <a:srgbClr val="FF0000">
                <a:alpha val="5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1" name="Group 92">
            <a:extLst>
              <a:ext uri="{FF2B5EF4-FFF2-40B4-BE49-F238E27FC236}">
                <a16:creationId xmlns:a16="http://schemas.microsoft.com/office/drawing/2014/main" id="{1ADB2C30-AD0C-6245-83A9-6501D43F2AFD}"/>
              </a:ext>
            </a:extLst>
          </p:cNvPr>
          <p:cNvGrpSpPr>
            <a:grpSpLocks/>
          </p:cNvGrpSpPr>
          <p:nvPr/>
        </p:nvGrpSpPr>
        <p:grpSpPr bwMode="auto">
          <a:xfrm>
            <a:off x="5194880" y="3935439"/>
            <a:ext cx="3252311" cy="2583773"/>
            <a:chOff x="6376449" y="3713146"/>
            <a:chExt cx="3252627" cy="258389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925FCDF-56E4-F543-A0DC-E3A75A5D1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6449" y="4125239"/>
              <a:ext cx="1406659" cy="2171805"/>
              <a:chOff x="6376449" y="4125239"/>
              <a:chExt cx="1406659" cy="2171805"/>
            </a:xfrm>
          </p:grpSpPr>
          <p:grpSp>
            <p:nvGrpSpPr>
              <p:cNvPr id="89" name="Group 51">
                <a:extLst>
                  <a:ext uri="{FF2B5EF4-FFF2-40B4-BE49-F238E27FC236}">
                    <a16:creationId xmlns:a16="http://schemas.microsoft.com/office/drawing/2014/main" id="{0103440C-FA81-F248-9160-682513042E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6449" y="4125239"/>
                <a:ext cx="1406659" cy="2171805"/>
                <a:chOff x="7179532" y="4074703"/>
                <a:chExt cx="1406659" cy="2171805"/>
              </a:xfrm>
            </p:grpSpPr>
            <p:grpSp>
              <p:nvGrpSpPr>
                <p:cNvPr id="92" name="Group 31">
                  <a:extLst>
                    <a:ext uri="{FF2B5EF4-FFF2-40B4-BE49-F238E27FC236}">
                      <a16:creationId xmlns:a16="http://schemas.microsoft.com/office/drawing/2014/main" id="{E1519056-E0E2-0343-B95F-030DA66507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179532" y="4074703"/>
                  <a:ext cx="1406659" cy="2171805"/>
                  <a:chOff x="456734" y="2741635"/>
                  <a:chExt cx="1406659" cy="2171805"/>
                </a:xfrm>
              </p:grpSpPr>
              <p:grpSp>
                <p:nvGrpSpPr>
                  <p:cNvPr id="104" name="Group 33">
                    <a:extLst>
                      <a:ext uri="{FF2B5EF4-FFF2-40B4-BE49-F238E27FC236}">
                        <a16:creationId xmlns:a16="http://schemas.microsoft.com/office/drawing/2014/main" id="{20C205CA-46BF-714D-AD8E-F7B3D331A6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56734" y="2741635"/>
                    <a:ext cx="1406659" cy="2171805"/>
                    <a:chOff x="456734" y="2654195"/>
                    <a:chExt cx="1406659" cy="2171805"/>
                  </a:xfrm>
                </p:grpSpPr>
                <p:grpSp>
                  <p:nvGrpSpPr>
                    <p:cNvPr id="113" name="Group 42">
                      <a:extLst>
                        <a:ext uri="{FF2B5EF4-FFF2-40B4-BE49-F238E27FC236}">
                          <a16:creationId xmlns:a16="http://schemas.microsoft.com/office/drawing/2014/main" id="{56879AC1-B19F-B04A-BEF4-4B881CFCF8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734" y="2654195"/>
                      <a:ext cx="1203440" cy="2171805"/>
                      <a:chOff x="456734" y="2654195"/>
                      <a:chExt cx="1203440" cy="2171805"/>
                    </a:xfrm>
                  </p:grpSpPr>
                  <p:sp>
                    <p:nvSpPr>
                      <p:cNvPr id="115" name="Freeform 114">
                        <a:extLst>
                          <a:ext uri="{FF2B5EF4-FFF2-40B4-BE49-F238E27FC236}">
                            <a16:creationId xmlns:a16="http://schemas.microsoft.com/office/drawing/2014/main" id="{32D40278-3A3D-264A-ADEA-40043B90F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6734" y="2654195"/>
                        <a:ext cx="1203440" cy="2171805"/>
                      </a:xfrm>
                      <a:custGeom>
                        <a:avLst/>
                        <a:gdLst>
                          <a:gd name="connsiteX0" fmla="*/ 1021704 w 1972331"/>
                          <a:gd name="connsiteY0" fmla="*/ 13244 h 2938400"/>
                          <a:gd name="connsiteX1" fmla="*/ 98067 w 1972331"/>
                          <a:gd name="connsiteY1" fmla="*/ 1721972 h 2938400"/>
                          <a:gd name="connsiteX2" fmla="*/ 236613 w 1972331"/>
                          <a:gd name="connsiteY2" fmla="*/ 2668699 h 2938400"/>
                          <a:gd name="connsiteX3" fmla="*/ 1956885 w 1972331"/>
                          <a:gd name="connsiteY3" fmla="*/ 2714881 h 2938400"/>
                          <a:gd name="connsiteX4" fmla="*/ 1021704 w 1972331"/>
                          <a:gd name="connsiteY4" fmla="*/ 13244 h 2938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72331" h="2938400">
                            <a:moveTo>
                              <a:pt x="1021704" y="13244"/>
                            </a:moveTo>
                            <a:cubicBezTo>
                              <a:pt x="711901" y="-152241"/>
                              <a:pt x="228915" y="1279396"/>
                              <a:pt x="98067" y="1721972"/>
                            </a:cubicBezTo>
                            <a:cubicBezTo>
                              <a:pt x="-32781" y="2164548"/>
                              <a:pt x="-73190" y="2503214"/>
                              <a:pt x="236613" y="2668699"/>
                            </a:cubicBezTo>
                            <a:cubicBezTo>
                              <a:pt x="546416" y="2834184"/>
                              <a:pt x="1824112" y="3157457"/>
                              <a:pt x="1956885" y="2714881"/>
                            </a:cubicBezTo>
                            <a:cubicBezTo>
                              <a:pt x="2089658" y="2272305"/>
                              <a:pt x="1331507" y="178729"/>
                              <a:pt x="1021704" y="13244"/>
                            </a:cubicBezTo>
                            <a:close/>
                          </a:path>
                        </a:pathLst>
                      </a:custGeom>
                      <a:solidFill>
                        <a:srgbClr val="008000">
                          <a:alpha val="31000"/>
                        </a:srgbClr>
                      </a:solidFill>
                      <a:ln w="28575" cmpd="sng">
                        <a:solidFill>
                          <a:srgbClr val="80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  <p:sp>
                    <p:nvSpPr>
                      <p:cNvPr id="116" name="Freeform 115">
                        <a:extLst>
                          <a:ext uri="{FF2B5EF4-FFF2-40B4-BE49-F238E27FC236}">
                            <a16:creationId xmlns:a16="http://schemas.microsoft.com/office/drawing/2014/main" id="{B35661DD-2FC4-FA4E-9AB0-E178D5A621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1706" y="3370193"/>
                        <a:ext cx="693804" cy="173045"/>
                      </a:xfrm>
                      <a:custGeom>
                        <a:avLst/>
                        <a:gdLst>
                          <a:gd name="connsiteX0" fmla="*/ 0 w 692727"/>
                          <a:gd name="connsiteY0" fmla="*/ 11545 h 173215"/>
                          <a:gd name="connsiteX1" fmla="*/ 334818 w 692727"/>
                          <a:gd name="connsiteY1" fmla="*/ 173182 h 173215"/>
                          <a:gd name="connsiteX2" fmla="*/ 692727 w 692727"/>
                          <a:gd name="connsiteY2" fmla="*/ 0 h 173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92727" h="173215">
                            <a:moveTo>
                              <a:pt x="0" y="11545"/>
                            </a:moveTo>
                            <a:cubicBezTo>
                              <a:pt x="109682" y="93325"/>
                              <a:pt x="219364" y="175106"/>
                              <a:pt x="334818" y="173182"/>
                            </a:cubicBezTo>
                            <a:cubicBezTo>
                              <a:pt x="450272" y="171258"/>
                              <a:pt x="692727" y="0"/>
                              <a:pt x="692727" y="0"/>
                            </a:cubicBezTo>
                          </a:path>
                        </a:pathLst>
                      </a:custGeom>
                      <a:ln>
                        <a:solidFill>
                          <a:srgbClr val="80FF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b="1"/>
                      </a:p>
                    </p:txBody>
                  </p:sp>
                </p:grpSp>
                <p:sp>
                  <p:nvSpPr>
                    <p:cNvPr id="114" name="Freeform 113">
                      <a:extLst>
                        <a:ext uri="{FF2B5EF4-FFF2-40B4-BE49-F238E27FC236}">
                          <a16:creationId xmlns:a16="http://schemas.microsoft.com/office/drawing/2014/main" id="{33AB980B-DE32-164D-80ED-71C0CA37D1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0582" y="3186034"/>
                      <a:ext cx="512811" cy="958896"/>
                    </a:xfrm>
                    <a:custGeom>
                      <a:avLst/>
                      <a:gdLst>
                        <a:gd name="connsiteX0" fmla="*/ 0 w 512102"/>
                        <a:gd name="connsiteY0" fmla="*/ 0 h 958273"/>
                        <a:gd name="connsiteX1" fmla="*/ 381000 w 512102"/>
                        <a:gd name="connsiteY1" fmla="*/ 150091 h 958273"/>
                        <a:gd name="connsiteX2" fmla="*/ 508000 w 512102"/>
                        <a:gd name="connsiteY2" fmla="*/ 600364 h 958273"/>
                        <a:gd name="connsiteX3" fmla="*/ 254000 w 512102"/>
                        <a:gd name="connsiteY3" fmla="*/ 958273 h 958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102" h="958273">
                          <a:moveTo>
                            <a:pt x="0" y="0"/>
                          </a:moveTo>
                          <a:cubicBezTo>
                            <a:pt x="148166" y="25015"/>
                            <a:pt x="296333" y="50030"/>
                            <a:pt x="381000" y="150091"/>
                          </a:cubicBezTo>
                          <a:cubicBezTo>
                            <a:pt x="465667" y="250152"/>
                            <a:pt x="529167" y="465667"/>
                            <a:pt x="508000" y="600364"/>
                          </a:cubicBezTo>
                          <a:cubicBezTo>
                            <a:pt x="486833" y="735061"/>
                            <a:pt x="254000" y="958273"/>
                            <a:pt x="254000" y="958273"/>
                          </a:cubicBezTo>
                        </a:path>
                      </a:pathLst>
                    </a:custGeom>
                    <a:solidFill>
                      <a:srgbClr val="008000">
                        <a:alpha val="34000"/>
                      </a:srgbClr>
                    </a:solidFill>
                    <a:ln>
                      <a:solidFill>
                        <a:srgbClr val="80FF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b="1"/>
                    </a:p>
                  </p:txBody>
                </p:sp>
              </p:grp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733459C8-4DC9-2E4B-9FC8-24D3440394A5}"/>
                      </a:ext>
                    </a:extLst>
                  </p:cNvPr>
                  <p:cNvSpPr/>
                  <p:nvPr/>
                </p:nvSpPr>
                <p:spPr>
                  <a:xfrm>
                    <a:off x="691706" y="3740221"/>
                    <a:ext cx="127012" cy="10478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B25036C6-BD4E-BC44-9866-F0D0B0128E22}"/>
                      </a:ext>
                    </a:extLst>
                  </p:cNvPr>
                  <p:cNvSpPr/>
                  <p:nvPr/>
                </p:nvSpPr>
                <p:spPr>
                  <a:xfrm>
                    <a:off x="1329942" y="4273647"/>
                    <a:ext cx="127012" cy="10478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FAF0644-CA27-E342-98AB-53AFD68FB174}"/>
                      </a:ext>
                    </a:extLst>
                  </p:cNvPr>
                  <p:cNvSpPr/>
                  <p:nvPr/>
                </p:nvSpPr>
                <p:spPr>
                  <a:xfrm>
                    <a:off x="1125136" y="3687831"/>
                    <a:ext cx="127012" cy="10478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A45B5B2-2123-274F-8ABC-C2CAF9DFF007}"/>
                      </a:ext>
                    </a:extLst>
                  </p:cNvPr>
                  <p:cNvSpPr/>
                  <p:nvPr/>
                </p:nvSpPr>
                <p:spPr>
                  <a:xfrm>
                    <a:off x="818718" y="4092663"/>
                    <a:ext cx="128600" cy="10319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AD58AF02-D34D-7F44-8437-C80A1A33835F}"/>
                      </a:ext>
                    </a:extLst>
                  </p:cNvPr>
                  <p:cNvSpPr/>
                  <p:nvPr/>
                </p:nvSpPr>
                <p:spPr>
                  <a:xfrm>
                    <a:off x="1048928" y="4543535"/>
                    <a:ext cx="127012" cy="10478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B36A440C-5E15-F540-B916-2FDE28854505}"/>
                      </a:ext>
                    </a:extLst>
                  </p:cNvPr>
                  <p:cNvSpPr/>
                  <p:nvPr/>
                </p:nvSpPr>
                <p:spPr>
                  <a:xfrm>
                    <a:off x="628200" y="4457806"/>
                    <a:ext cx="127012" cy="10319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202550CC-F7F3-3742-8EFE-53F7102F98D2}"/>
                      </a:ext>
                    </a:extLst>
                  </p:cNvPr>
                  <p:cNvSpPr/>
                  <p:nvPr/>
                </p:nvSpPr>
                <p:spPr>
                  <a:xfrm>
                    <a:off x="1374396" y="4610213"/>
                    <a:ext cx="127012" cy="10319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4E91647C-769F-A14D-AF47-74A2BF20C9E7}"/>
                      </a:ext>
                    </a:extLst>
                  </p:cNvPr>
                  <p:cNvSpPr/>
                  <p:nvPr/>
                </p:nvSpPr>
                <p:spPr>
                  <a:xfrm>
                    <a:off x="998124" y="3918030"/>
                    <a:ext cx="127012" cy="10478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b="1"/>
                  </a:p>
                </p:txBody>
              </p:sp>
            </p:grpSp>
            <p:sp>
              <p:nvSpPr>
                <p:cNvPr id="93" name="Multiply 92">
                  <a:extLst>
                    <a:ext uri="{FF2B5EF4-FFF2-40B4-BE49-F238E27FC236}">
                      <a16:creationId xmlns:a16="http://schemas.microsoft.com/office/drawing/2014/main" id="{36F7509F-665B-1F41-9ED7-498E2D74A131}"/>
                    </a:ext>
                  </a:extLst>
                </p:cNvPr>
                <p:cNvSpPr/>
                <p:nvPr/>
              </p:nvSpPr>
              <p:spPr>
                <a:xfrm>
                  <a:off x="7346236" y="5006611"/>
                  <a:ext cx="254024" cy="236548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4" name="Multiply 93">
                  <a:extLst>
                    <a:ext uri="{FF2B5EF4-FFF2-40B4-BE49-F238E27FC236}">
                      <a16:creationId xmlns:a16="http://schemas.microsoft.com/office/drawing/2014/main" id="{0EFD7D92-6C3B-6341-8CAF-D35D7733492C}"/>
                    </a:ext>
                  </a:extLst>
                </p:cNvPr>
                <p:cNvSpPr/>
                <p:nvPr/>
              </p:nvSpPr>
              <p:spPr>
                <a:xfrm>
                  <a:off x="7773314" y="4966921"/>
                  <a:ext cx="254024" cy="234961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5" name="Multiply 94">
                  <a:extLst>
                    <a:ext uri="{FF2B5EF4-FFF2-40B4-BE49-F238E27FC236}">
                      <a16:creationId xmlns:a16="http://schemas.microsoft.com/office/drawing/2014/main" id="{3A8842D7-3F8E-984A-A98F-C3A4141E5B5A}"/>
                    </a:ext>
                  </a:extLst>
                </p:cNvPr>
                <p:cNvSpPr/>
                <p:nvPr/>
              </p:nvSpPr>
              <p:spPr>
                <a:xfrm>
                  <a:off x="8000348" y="5528923"/>
                  <a:ext cx="254024" cy="236549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6" name="Multiply 95">
                  <a:extLst>
                    <a:ext uri="{FF2B5EF4-FFF2-40B4-BE49-F238E27FC236}">
                      <a16:creationId xmlns:a16="http://schemas.microsoft.com/office/drawing/2014/main" id="{5955357A-FBE8-D443-B0E2-E027E1E2C8EF}"/>
                    </a:ext>
                  </a:extLst>
                </p:cNvPr>
                <p:cNvSpPr/>
                <p:nvPr/>
              </p:nvSpPr>
              <p:spPr>
                <a:xfrm>
                  <a:off x="7287492" y="5736896"/>
                  <a:ext cx="254024" cy="234961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3" name="Multiply 102">
                  <a:extLst>
                    <a:ext uri="{FF2B5EF4-FFF2-40B4-BE49-F238E27FC236}">
                      <a16:creationId xmlns:a16="http://schemas.microsoft.com/office/drawing/2014/main" id="{0DEBE231-ADA1-8641-93FC-F715176EF055}"/>
                    </a:ext>
                  </a:extLst>
                </p:cNvPr>
                <p:cNvSpPr/>
                <p:nvPr/>
              </p:nvSpPr>
              <p:spPr>
                <a:xfrm>
                  <a:off x="8008286" y="5890891"/>
                  <a:ext cx="254024" cy="236549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1" name="Multiply 90">
                <a:extLst>
                  <a:ext uri="{FF2B5EF4-FFF2-40B4-BE49-F238E27FC236}">
                    <a16:creationId xmlns:a16="http://schemas.microsoft.com/office/drawing/2014/main" id="{F7BA93DE-192C-7949-93F0-DF4EC4651F1F}"/>
                  </a:ext>
                </a:extLst>
              </p:cNvPr>
              <p:cNvSpPr/>
              <p:nvPr/>
            </p:nvSpPr>
            <p:spPr>
              <a:xfrm>
                <a:off x="6797177" y="4777734"/>
                <a:ext cx="254024" cy="23654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85" name="Group 91">
              <a:extLst>
                <a:ext uri="{FF2B5EF4-FFF2-40B4-BE49-F238E27FC236}">
                  <a16:creationId xmlns:a16="http://schemas.microsoft.com/office/drawing/2014/main" id="{F8BA67CC-A155-AA44-B357-1F25D519D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3440" y="3713146"/>
              <a:ext cx="3225636" cy="327951"/>
              <a:chOff x="6403440" y="3713146"/>
              <a:chExt cx="3225636" cy="327951"/>
            </a:xfrm>
          </p:grpSpPr>
          <p:sp>
            <p:nvSpPr>
              <p:cNvPr id="86" name="Multiply 85">
                <a:extLst>
                  <a:ext uri="{FF2B5EF4-FFF2-40B4-BE49-F238E27FC236}">
                    <a16:creationId xmlns:a16="http://schemas.microsoft.com/office/drawing/2014/main" id="{8CB822BA-318F-B443-BFFD-55D416A96D3E}"/>
                  </a:ext>
                </a:extLst>
              </p:cNvPr>
              <p:cNvSpPr/>
              <p:nvPr/>
            </p:nvSpPr>
            <p:spPr>
              <a:xfrm>
                <a:off x="6403440" y="3804548"/>
                <a:ext cx="254024" cy="236549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TextBox 90">
                <a:extLst>
                  <a:ext uri="{FF2B5EF4-FFF2-40B4-BE49-F238E27FC236}">
                    <a16:creationId xmlns:a16="http://schemas.microsoft.com/office/drawing/2014/main" id="{9F6E7ABB-7C57-EC42-A8A0-ACFCDADFC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6161" y="3713146"/>
                <a:ext cx="3022915" cy="323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FFFF"/>
                    </a:solidFill>
                  </a:rPr>
                  <a:t>Cell death induces memory erasure</a:t>
                </a:r>
              </a:p>
            </p:txBody>
          </p:sp>
        </p:grpSp>
      </p:grpSp>
      <p:pic>
        <p:nvPicPr>
          <p:cNvPr id="76" name="Picture 4">
            <a:extLst>
              <a:ext uri="{FF2B5EF4-FFF2-40B4-BE49-F238E27FC236}">
                <a16:creationId xmlns:a16="http://schemas.microsoft.com/office/drawing/2014/main" id="{0B697C1C-0863-8742-A5FF-E05FFA4E7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9" y="1202250"/>
            <a:ext cx="4445250" cy="1067004"/>
          </a:xfrm>
          <a:prstGeom prst="rect">
            <a:avLst/>
          </a:prstGeom>
          <a:solidFill>
            <a:schemeClr val="bg1"/>
          </a:solidFill>
          <a:ln w="9525">
            <a:solidFill>
              <a:srgbClr val="8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29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76200" y="71438"/>
            <a:ext cx="8978900" cy="1020762"/>
          </a:xfrm>
          <a:ln>
            <a:solidFill>
              <a:srgbClr val="1A3A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Eternal Sunshine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CFC79-28DB-8346-9489-F253CE7474FE}"/>
              </a:ext>
            </a:extLst>
          </p:cNvPr>
          <p:cNvSpPr txBox="1"/>
          <p:nvPr/>
        </p:nvSpPr>
        <p:spPr>
          <a:xfrm>
            <a:off x="1549831" y="5687878"/>
            <a:ext cx="6383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=2ke2HjqVXfc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0EFB2F5-DF97-2B41-A7E9-AE83E3E2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55" y="1686407"/>
            <a:ext cx="6493790" cy="36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1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AE622-9DB8-4B46-A5CF-6E540265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The greatest climb in history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1D7F3D-ABCD-2D4C-A1E4-8B84EE785BE9}"/>
              </a:ext>
            </a:extLst>
          </p:cNvPr>
          <p:cNvSpPr/>
          <p:nvPr/>
        </p:nvSpPr>
        <p:spPr>
          <a:xfrm>
            <a:off x="5052447" y="1228545"/>
            <a:ext cx="3820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Read:</a:t>
            </a: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nautil.us</a:t>
            </a:r>
            <a:r>
              <a:rPr lang="en-US" dirty="0">
                <a:solidFill>
                  <a:schemeClr val="bg1"/>
                </a:solidFill>
              </a:rPr>
              <a:t>/issue/39/sport/the-strange-brain-of-the-worlds-greatest-solo-climber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F6170-6B5E-244F-83C6-A448580A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79169"/>
            <a:ext cx="4127500" cy="2920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B3958-6E19-BC43-B121-408318979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83655"/>
            <a:ext cx="4127500" cy="309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9554E2-B521-424D-8411-7F6FCE6959D4}"/>
              </a:ext>
            </a:extLst>
          </p:cNvPr>
          <p:cNvSpPr/>
          <p:nvPr/>
        </p:nvSpPr>
        <p:spPr>
          <a:xfrm>
            <a:off x="5052447" y="3514929"/>
            <a:ext cx="3231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=tnRoda7Ke2w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F350C6-474A-E842-AC20-2999ED3693DA}"/>
              </a:ext>
            </a:extLst>
          </p:cNvPr>
          <p:cNvSpPr/>
          <p:nvPr/>
        </p:nvSpPr>
        <p:spPr>
          <a:xfrm>
            <a:off x="5021451" y="5062650"/>
            <a:ext cx="4122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hlinkClick r:id="rId5"/>
              </a:rPr>
              <a:t>TED: https://www.youtube.com/watch?v=6iM6M_7wBMc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971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13608D-70F9-0542-9B82-71A52281387C}"/>
              </a:ext>
            </a:extLst>
          </p:cNvPr>
          <p:cNvSpPr/>
          <p:nvPr/>
        </p:nvSpPr>
        <p:spPr>
          <a:xfrm>
            <a:off x="247414" y="5891755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the cells: </a:t>
            </a: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GmFspbHHZ_w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FAF90-3190-E043-95E5-7EAFD152A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86" y="1348821"/>
            <a:ext cx="3896516" cy="4398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14" y="1348821"/>
            <a:ext cx="4423719" cy="43982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94355"/>
            <a:ext cx="8229600" cy="10033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FFFF00"/>
                </a:solidFill>
                <a:latin typeface="Calibri" charset="0"/>
              </a:rPr>
              <a:t>The </a:t>
            </a:r>
            <a:r>
              <a:rPr lang="en-US" sz="3000" dirty="0" err="1">
                <a:solidFill>
                  <a:srgbClr val="FFFF00"/>
                </a:solidFill>
                <a:latin typeface="Calibri" charset="0"/>
              </a:rPr>
              <a:t>entorhinal</a:t>
            </a:r>
            <a:r>
              <a:rPr lang="en-US" sz="3000" dirty="0">
                <a:solidFill>
                  <a:srgbClr val="FFFF00"/>
                </a:solidFill>
                <a:latin typeface="Calibri" charset="0"/>
              </a:rPr>
              <a:t> cortex contains grid cells</a:t>
            </a:r>
            <a:br>
              <a:rPr lang="en-US" sz="3000" dirty="0">
                <a:solidFill>
                  <a:srgbClr val="FFFF00"/>
                </a:solidFill>
                <a:latin typeface="Calibri" charset="0"/>
              </a:rPr>
            </a:br>
            <a:r>
              <a:rPr lang="en-US" sz="3000" dirty="0">
                <a:solidFill>
                  <a:srgbClr val="FFFF00"/>
                </a:solidFill>
                <a:latin typeface="Calibri" charset="0"/>
              </a:rPr>
              <a:t>The hippocampus contains place cells</a:t>
            </a:r>
          </a:p>
        </p:txBody>
      </p:sp>
    </p:spTree>
    <p:extLst>
      <p:ext uri="{BB962C8B-B14F-4D97-AF65-F5344CB8AC3E}">
        <p14:creationId xmlns:p14="http://schemas.microsoft.com/office/powerpoint/2010/main" val="253801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CEDF7-BE11-7E41-AA89-4C22215E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0" y="941414"/>
            <a:ext cx="8353291" cy="35375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867936-2744-4F4A-831B-0FE74245924D}"/>
              </a:ext>
            </a:extLst>
          </p:cNvPr>
          <p:cNvSpPr/>
          <p:nvPr/>
        </p:nvSpPr>
        <p:spPr>
          <a:xfrm>
            <a:off x="403600" y="4901643"/>
            <a:ext cx="91278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blue is Alex </a:t>
            </a:r>
            <a:r>
              <a:rPr lang="en-US" sz="2000" dirty="0" err="1">
                <a:solidFill>
                  <a:schemeClr val="bg1"/>
                </a:solidFill>
              </a:rPr>
              <a:t>Honnold’s</a:t>
            </a:r>
            <a:r>
              <a:rPr lang="en-US" sz="2000" dirty="0">
                <a:solidFill>
                  <a:schemeClr val="bg1"/>
                </a:solidFill>
              </a:rPr>
              <a:t> brain on the left, with the crosshairs on his amygdala responding to fearful stimuli 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The red is a control subject’s brain on the right responding to the same stimuli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D78B1-D26C-1248-BADE-8547F8B7D7D8}"/>
              </a:ext>
            </a:extLst>
          </p:cNvPr>
          <p:cNvSpPr txBox="1"/>
          <p:nvPr/>
        </p:nvSpPr>
        <p:spPr>
          <a:xfrm>
            <a:off x="2123268" y="287948"/>
            <a:ext cx="71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433A2-4E5D-B84A-A198-FBF8291DB934}"/>
              </a:ext>
            </a:extLst>
          </p:cNvPr>
          <p:cNvSpPr txBox="1"/>
          <p:nvPr/>
        </p:nvSpPr>
        <p:spPr>
          <a:xfrm>
            <a:off x="6196739" y="287948"/>
            <a:ext cx="110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075688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41F688-1AEC-6348-800C-3A20625D9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z="3500" dirty="0">
                <a:solidFill>
                  <a:srgbClr val="FFFF00"/>
                </a:solidFill>
              </a:rPr>
              <a:t>Emotional Memory (</a:t>
            </a:r>
            <a:r>
              <a:rPr lang="en-US" altLang="en-US" sz="3500" dirty="0" err="1">
                <a:solidFill>
                  <a:srgbClr val="FFFF00"/>
                </a:solidFill>
              </a:rPr>
              <a:t>Cont</a:t>
            </a:r>
            <a:r>
              <a:rPr lang="en-US" altLang="en-US" sz="3500" dirty="0">
                <a:solidFill>
                  <a:srgbClr val="FFFF00"/>
                </a:solidFill>
              </a:rPr>
              <a:t>):</a:t>
            </a:r>
            <a:br>
              <a:rPr lang="en-US" altLang="en-US" sz="3500" dirty="0">
                <a:solidFill>
                  <a:srgbClr val="FFFF00"/>
                </a:solidFill>
              </a:rPr>
            </a:br>
            <a:r>
              <a:rPr lang="en-US" altLang="en-US" sz="2500" dirty="0">
                <a:solidFill>
                  <a:srgbClr val="FFFF00"/>
                </a:solidFill>
              </a:rPr>
              <a:t>A neural basis for positive and negative emotions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2B8AC-5BF1-CD45-AB23-8DA7C2B2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70" y="1758599"/>
            <a:ext cx="7268059" cy="49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8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41F688-1AEC-6348-800C-3A20625D9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129" y="5384521"/>
            <a:ext cx="8229600" cy="1143000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https://www.youtube.com/watch?v=1S0RKRRyqhQ</a:t>
            </a:r>
            <a:endParaRPr lang="en-US" altLang="en-US" sz="2500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29404E0-0604-384A-839D-E9F85CF8D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9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500" dirty="0">
                <a:solidFill>
                  <a:srgbClr val="FFFF00"/>
                </a:solidFill>
              </a:rPr>
              <a:t>Emotions can oscillate between positive and negative </a:t>
            </a:r>
            <a:br>
              <a:rPr lang="en-US" altLang="en-US" sz="2500" dirty="0">
                <a:solidFill>
                  <a:srgbClr val="FFFF00"/>
                </a:solidFill>
              </a:rPr>
            </a:br>
            <a:r>
              <a:rPr lang="en-US" altLang="en-US" sz="2500" dirty="0">
                <a:solidFill>
                  <a:srgbClr val="FFFF00"/>
                </a:solidFill>
              </a:rPr>
              <a:t>(and everything in between)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B349C4-ADE2-B940-8E70-1FF365CB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22" y="1486648"/>
            <a:ext cx="6277961" cy="35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ioPsych4e-Fig-15-12-1">
            <a:extLst>
              <a:ext uri="{FF2B5EF4-FFF2-40B4-BE49-F238E27FC236}">
                <a16:creationId xmlns:a16="http://schemas.microsoft.com/office/drawing/2014/main" id="{BF4DF88C-E381-3846-9AE7-1B9DE43DB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b="16945"/>
          <a:stretch/>
        </p:blipFill>
        <p:spPr bwMode="auto">
          <a:xfrm>
            <a:off x="304799" y="1143000"/>
            <a:ext cx="8534400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EEF8CD2D-B1AE-634A-BE83-E6069FDB6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22" y="271790"/>
            <a:ext cx="66165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/>
              <a:t>Pairing tones and shocks to induce learning</a:t>
            </a:r>
          </a:p>
          <a:p>
            <a:pPr algn="ctr"/>
            <a:r>
              <a:rPr lang="en-US" altLang="en-US" sz="2800" b="1" i="1" dirty="0"/>
              <a:t>This is dependent on the amygdala!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6E790-3E7C-4040-B5AB-1587885C804E}"/>
              </a:ext>
            </a:extLst>
          </p:cNvPr>
          <p:cNvSpPr/>
          <p:nvPr/>
        </p:nvSpPr>
        <p:spPr>
          <a:xfrm>
            <a:off x="1263722" y="6396335"/>
            <a:ext cx="6927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office again </a:t>
            </a:r>
            <a:r>
              <a:rPr lang="en-US" dirty="0" err="1"/>
              <a:t>bc</a:t>
            </a:r>
            <a:r>
              <a:rPr lang="en-US" dirty="0"/>
              <a:t> duh: https://</a:t>
            </a:r>
            <a:r>
              <a:rPr lang="en-US" dirty="0" err="1"/>
              <a:t>vimeo.com</a:t>
            </a:r>
            <a:r>
              <a:rPr lang="en-US" dirty="0"/>
              <a:t>/35754924</a:t>
            </a:r>
          </a:p>
        </p:txBody>
      </p:sp>
    </p:spTree>
    <p:extLst>
      <p:ext uri="{BB962C8B-B14F-4D97-AF65-F5344CB8AC3E}">
        <p14:creationId xmlns:p14="http://schemas.microsoft.com/office/powerpoint/2010/main" val="3196526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B1EAF69B-00C3-0048-A4CA-A08D146C6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9675"/>
            <a:ext cx="8686800" cy="1143000"/>
          </a:xfrm>
        </p:spPr>
        <p:txBody>
          <a:bodyPr/>
          <a:lstStyle/>
          <a:p>
            <a:r>
              <a:rPr lang="en-US" altLang="en-US" sz="2500" dirty="0"/>
              <a:t>Emotional conditioning is dependent on amygdala, </a:t>
            </a:r>
            <a:br>
              <a:rPr lang="en-US" altLang="en-US" sz="2500" dirty="0"/>
            </a:br>
            <a:r>
              <a:rPr lang="en-US" altLang="en-US" sz="2500" dirty="0"/>
              <a:t>declarative learning on the hippocampus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BC975-2799-1B4E-9600-E5A813661D6B}"/>
              </a:ext>
            </a:extLst>
          </p:cNvPr>
          <p:cNvSpPr txBox="1"/>
          <p:nvPr/>
        </p:nvSpPr>
        <p:spPr>
          <a:xfrm>
            <a:off x="152400" y="3761405"/>
            <a:ext cx="9462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Amygdala</a:t>
            </a:r>
          </a:p>
          <a:p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9D9E8-7464-1449-8888-8B61B88F291D}"/>
              </a:ext>
            </a:extLst>
          </p:cNvPr>
          <p:cNvSpPr txBox="1"/>
          <p:nvPr/>
        </p:nvSpPr>
        <p:spPr>
          <a:xfrm>
            <a:off x="152400" y="4957473"/>
            <a:ext cx="12554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Hippocampus</a:t>
            </a:r>
          </a:p>
          <a:p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98AC4-BDC2-7343-A0BB-8F6805C07646}"/>
              </a:ext>
            </a:extLst>
          </p:cNvPr>
          <p:cNvSpPr txBox="1"/>
          <p:nvPr/>
        </p:nvSpPr>
        <p:spPr>
          <a:xfrm>
            <a:off x="225176" y="6153541"/>
            <a:ext cx="5549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Both</a:t>
            </a:r>
          </a:p>
          <a:p>
            <a:endParaRPr lang="en-US" sz="15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0E38AD-F631-1E4E-9684-CDB301DF9CE1}"/>
              </a:ext>
            </a:extLst>
          </p:cNvPr>
          <p:cNvCxnSpPr/>
          <p:nvPr/>
        </p:nvCxnSpPr>
        <p:spPr>
          <a:xfrm>
            <a:off x="5223020" y="3761405"/>
            <a:ext cx="1190602" cy="7846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B4AEA6-321A-BB42-ADA4-4F5592E8BE32}"/>
              </a:ext>
            </a:extLst>
          </p:cNvPr>
          <p:cNvCxnSpPr>
            <a:cxnSpLocks/>
          </p:cNvCxnSpPr>
          <p:nvPr/>
        </p:nvCxnSpPr>
        <p:spPr>
          <a:xfrm>
            <a:off x="5287890" y="5050463"/>
            <a:ext cx="1125732" cy="259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467896-EF87-844A-9F86-A06266B1FE6A}"/>
              </a:ext>
            </a:extLst>
          </p:cNvPr>
          <p:cNvCxnSpPr>
            <a:cxnSpLocks/>
          </p:cNvCxnSpPr>
          <p:nvPr/>
        </p:nvCxnSpPr>
        <p:spPr>
          <a:xfrm>
            <a:off x="5287890" y="6171301"/>
            <a:ext cx="11257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D0178-F7DD-0E40-9960-81C3CD019B91}"/>
              </a:ext>
            </a:extLst>
          </p:cNvPr>
          <p:cNvSpPr/>
          <p:nvPr/>
        </p:nvSpPr>
        <p:spPr>
          <a:xfrm>
            <a:off x="225176" y="1575484"/>
            <a:ext cx="861402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700" dirty="0"/>
              <a:t>Amygdala damage prevented tone-shock conditioning but left declarative memory intact</a:t>
            </a:r>
            <a:br>
              <a:rPr lang="en-US" altLang="en-US" sz="1700" dirty="0"/>
            </a:br>
            <a:endParaRPr lang="en-US" alt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Hippocampus damage prevented declarative memory but left tone-shock conditioning intact</a:t>
            </a:r>
            <a:br>
              <a:rPr lang="en-US" sz="1700" dirty="0"/>
            </a:b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Damage to both areas prevented declarative memory and tone-shock conditioning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20E964-C0DA-8B48-9EE4-A76362964136}"/>
              </a:ext>
            </a:extLst>
          </p:cNvPr>
          <p:cNvGrpSpPr/>
          <p:nvPr/>
        </p:nvGrpSpPr>
        <p:grpSpPr>
          <a:xfrm>
            <a:off x="1407872" y="3298918"/>
            <a:ext cx="6812763" cy="3559082"/>
            <a:chOff x="1407872" y="3298918"/>
            <a:chExt cx="6812763" cy="35590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3571665-9BBD-4749-8551-87CF786C1AC6}"/>
                </a:ext>
              </a:extLst>
            </p:cNvPr>
            <p:cNvGrpSpPr/>
            <p:nvPr/>
          </p:nvGrpSpPr>
          <p:grpSpPr>
            <a:xfrm>
              <a:off x="1407872" y="3298918"/>
              <a:ext cx="5943187" cy="3559082"/>
              <a:chOff x="-1280494" y="1905000"/>
              <a:chExt cx="8032261" cy="4810125"/>
            </a:xfrm>
          </p:grpSpPr>
          <p:pic>
            <p:nvPicPr>
              <p:cNvPr id="211972" name="Picture 4" descr="bechara_fig1">
                <a:extLst>
                  <a:ext uri="{FF2B5EF4-FFF2-40B4-BE49-F238E27FC236}">
                    <a16:creationId xmlns:a16="http://schemas.microsoft.com/office/drawing/2014/main" id="{3400699B-DA5A-B047-800E-AEFC727CD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80494" y="1905000"/>
                <a:ext cx="5156200" cy="4810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973" name="Picture 5" descr="bechara_fig2">
                <a:extLst>
                  <a:ext uri="{FF2B5EF4-FFF2-40B4-BE49-F238E27FC236}">
                    <a16:creationId xmlns:a16="http://schemas.microsoft.com/office/drawing/2014/main" id="{E909EB7D-3D75-A349-99A3-BAFCBC7243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44" r="61352"/>
              <a:stretch/>
            </p:blipFill>
            <p:spPr bwMode="auto">
              <a:xfrm>
                <a:off x="5484814" y="3278787"/>
                <a:ext cx="1266953" cy="3109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5" descr="bechara_fig2">
              <a:extLst>
                <a:ext uri="{FF2B5EF4-FFF2-40B4-BE49-F238E27FC236}">
                  <a16:creationId xmlns:a16="http://schemas.microsoft.com/office/drawing/2014/main" id="{B08E2005-DB2F-7941-9092-6934871C57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50" t="30644"/>
            <a:stretch/>
          </p:blipFill>
          <p:spPr bwMode="auto">
            <a:xfrm>
              <a:off x="7351059" y="4315403"/>
              <a:ext cx="869576" cy="2300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DA8123C-A5F1-FF42-B6E4-258292E2D2E4}"/>
              </a:ext>
            </a:extLst>
          </p:cNvPr>
          <p:cNvSpPr txBox="1"/>
          <p:nvPr/>
        </p:nvSpPr>
        <p:spPr>
          <a:xfrm>
            <a:off x="5997767" y="3460969"/>
            <a:ext cx="357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SCR = Skin Conductance Response</a:t>
            </a:r>
          </a:p>
        </p:txBody>
      </p:sp>
    </p:spTree>
    <p:extLst>
      <p:ext uri="{BB962C8B-B14F-4D97-AF65-F5344CB8AC3E}">
        <p14:creationId xmlns:p14="http://schemas.microsoft.com/office/powerpoint/2010/main" val="2697522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3061CB-FCDA-DC40-9D14-96E936BA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86" y="1222148"/>
            <a:ext cx="2901627" cy="5635852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179EE826-6AC5-EC41-BD54-16557EE5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The amygdala is remarkably conserved across evolution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10913-5259-E0B3-9A3A-5F4DDE4912DE}"/>
              </a:ext>
            </a:extLst>
          </p:cNvPr>
          <p:cNvSpPr txBox="1"/>
          <p:nvPr/>
        </p:nvSpPr>
        <p:spPr>
          <a:xfrm>
            <a:off x="7831700" y="6581001"/>
            <a:ext cx="139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Janak</a:t>
            </a:r>
            <a:r>
              <a:rPr lang="en-US" sz="1200" dirty="0">
                <a:solidFill>
                  <a:schemeClr val="bg1"/>
                </a:solidFill>
              </a:rPr>
              <a:t> and </a:t>
            </a:r>
            <a:r>
              <a:rPr lang="en-US" sz="1200" dirty="0" err="1">
                <a:solidFill>
                  <a:schemeClr val="bg1"/>
                </a:solidFill>
              </a:rPr>
              <a:t>Tye</a:t>
            </a:r>
            <a:r>
              <a:rPr lang="en-US" sz="1200" dirty="0">
                <a:solidFill>
                  <a:schemeClr val="bg1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2197484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07200-8115-F34D-B122-CF02519D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99" y="1576522"/>
            <a:ext cx="3222571" cy="515973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7C898E0-9708-C249-B857-5F3050DE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The amygdala processes both fear and reward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F6BD6-7169-F140-BE94-AF7E69852959}"/>
              </a:ext>
            </a:extLst>
          </p:cNvPr>
          <p:cNvSpPr/>
          <p:nvPr/>
        </p:nvSpPr>
        <p:spPr>
          <a:xfrm>
            <a:off x="457200" y="1576522"/>
            <a:ext cx="38203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humans, non-human primates, and rodents, the amygdala is active for both positive and negative experiences.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could the same region do both?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(BLA here = amygdala, just a </a:t>
            </a:r>
            <a:r>
              <a:rPr lang="en-US" dirty="0" err="1">
                <a:solidFill>
                  <a:schemeClr val="bg1"/>
                </a:solidFill>
              </a:rPr>
              <a:t>subregion</a:t>
            </a:r>
            <a:r>
              <a:rPr lang="en-US" dirty="0">
                <a:solidFill>
                  <a:schemeClr val="bg1"/>
                </a:solidFill>
              </a:rPr>
              <a:t> of it called the “</a:t>
            </a:r>
            <a:r>
              <a:rPr lang="en-US" dirty="0" err="1">
                <a:solidFill>
                  <a:schemeClr val="bg1"/>
                </a:solidFill>
              </a:rPr>
              <a:t>baso</a:t>
            </a:r>
            <a:r>
              <a:rPr lang="en-US" dirty="0">
                <a:solidFill>
                  <a:schemeClr val="bg1"/>
                </a:solidFill>
              </a:rPr>
              <a:t>-lateral” amygdala”)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8DF10-34E4-3B9A-2D14-CB0654381F08}"/>
              </a:ext>
            </a:extLst>
          </p:cNvPr>
          <p:cNvSpPr txBox="1"/>
          <p:nvPr/>
        </p:nvSpPr>
        <p:spPr>
          <a:xfrm>
            <a:off x="7831700" y="6581001"/>
            <a:ext cx="139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Janak</a:t>
            </a:r>
            <a:r>
              <a:rPr lang="en-US" sz="1200" dirty="0">
                <a:solidFill>
                  <a:schemeClr val="bg1"/>
                </a:solidFill>
              </a:rPr>
              <a:t> and </a:t>
            </a:r>
            <a:r>
              <a:rPr lang="en-US" sz="1200" dirty="0" err="1">
                <a:solidFill>
                  <a:schemeClr val="bg1"/>
                </a:solidFill>
              </a:rPr>
              <a:t>Tye</a:t>
            </a:r>
            <a:r>
              <a:rPr lang="en-US" sz="1200" dirty="0">
                <a:solidFill>
                  <a:schemeClr val="bg1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752862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7C898E0-9708-C249-B857-5F3050DE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The amygdala sends axons to many areas of the brain, including the central amygdala and nucleus </a:t>
            </a:r>
            <a:r>
              <a:rPr lang="en-US" sz="2800" dirty="0" err="1">
                <a:solidFill>
                  <a:srgbClr val="FFFF00"/>
                </a:solidFill>
              </a:rPr>
              <a:t>accumbens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F6BD6-7169-F140-BE94-AF7E69852959}"/>
              </a:ext>
            </a:extLst>
          </p:cNvPr>
          <p:cNvSpPr/>
          <p:nvPr/>
        </p:nvSpPr>
        <p:spPr>
          <a:xfrm>
            <a:off x="457200" y="2491278"/>
            <a:ext cx="38203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humans, non-human primates, and rodents, the amygdala is active for both positive and negative experiences.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could the same region do both?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B480D-D1C9-7649-9540-9769BC4A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64" y="2272925"/>
            <a:ext cx="3547035" cy="3483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FD769A-A1E8-DB44-BB5E-93047341A46F}"/>
              </a:ext>
            </a:extLst>
          </p:cNvPr>
          <p:cNvSpPr/>
          <p:nvPr/>
        </p:nvSpPr>
        <p:spPr>
          <a:xfrm>
            <a:off x="7325533" y="6007706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Fear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A3D12-9024-5241-93F7-8E3E90562638}"/>
              </a:ext>
            </a:extLst>
          </p:cNvPr>
          <p:cNvSpPr/>
          <p:nvPr/>
        </p:nvSpPr>
        <p:spPr>
          <a:xfrm>
            <a:off x="5365401" y="6016027"/>
            <a:ext cx="1127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Reward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B4978-F342-BA4C-990C-B61319D8D372}"/>
              </a:ext>
            </a:extLst>
          </p:cNvPr>
          <p:cNvSpPr/>
          <p:nvPr/>
        </p:nvSpPr>
        <p:spPr>
          <a:xfrm>
            <a:off x="5674525" y="1697875"/>
            <a:ext cx="2172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BLA = Amygdala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29D75-943C-6B49-A6B4-1D7530CFDB07}"/>
              </a:ext>
            </a:extLst>
          </p:cNvPr>
          <p:cNvSpPr/>
          <p:nvPr/>
        </p:nvSpPr>
        <p:spPr>
          <a:xfrm>
            <a:off x="4381091" y="5532141"/>
            <a:ext cx="22525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</a:rPr>
              <a:t>NAc</a:t>
            </a:r>
            <a:r>
              <a:rPr lang="en-US" sz="1500" dirty="0">
                <a:solidFill>
                  <a:schemeClr val="bg1"/>
                </a:solidFill>
              </a:rPr>
              <a:t> = Nucleus </a:t>
            </a:r>
            <a:r>
              <a:rPr lang="en-US" sz="1500" dirty="0" err="1">
                <a:solidFill>
                  <a:schemeClr val="bg1"/>
                </a:solidFill>
              </a:rPr>
              <a:t>Accumbens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12905B-AF10-904A-861F-50826F69CFD2}"/>
              </a:ext>
            </a:extLst>
          </p:cNvPr>
          <p:cNvSpPr/>
          <p:nvPr/>
        </p:nvSpPr>
        <p:spPr>
          <a:xfrm>
            <a:off x="6847922" y="5532140"/>
            <a:ext cx="20978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</a:rPr>
              <a:t>CeM</a:t>
            </a:r>
            <a:r>
              <a:rPr lang="en-US" sz="1500" dirty="0">
                <a:solidFill>
                  <a:schemeClr val="bg1"/>
                </a:solidFill>
              </a:rPr>
              <a:t> = Central Amygdala</a:t>
            </a:r>
          </a:p>
        </p:txBody>
      </p:sp>
    </p:spTree>
    <p:extLst>
      <p:ext uri="{BB962C8B-B14F-4D97-AF65-F5344CB8AC3E}">
        <p14:creationId xmlns:p14="http://schemas.microsoft.com/office/powerpoint/2010/main" val="70242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7C898E0-9708-C249-B857-5F3050DE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The amygdala sends axons to many areas of the brain, including the central amygdala and nucleus </a:t>
            </a:r>
            <a:r>
              <a:rPr lang="en-US" sz="2800" dirty="0" err="1">
                <a:solidFill>
                  <a:srgbClr val="FFFF00"/>
                </a:solidFill>
              </a:rPr>
              <a:t>accumbens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4F36C8-3B8C-8E41-A268-7ADC843CE3E2}"/>
              </a:ext>
            </a:extLst>
          </p:cNvPr>
          <p:cNvGrpSpPr/>
          <p:nvPr/>
        </p:nvGrpSpPr>
        <p:grpSpPr>
          <a:xfrm>
            <a:off x="3079289" y="5387011"/>
            <a:ext cx="2946640" cy="1148088"/>
            <a:chOff x="1935439" y="4778678"/>
            <a:chExt cx="2946640" cy="11480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629D75-943C-6B49-A6B4-1D7530CFDB07}"/>
                </a:ext>
              </a:extLst>
            </p:cNvPr>
            <p:cNvSpPr/>
            <p:nvPr/>
          </p:nvSpPr>
          <p:spPr>
            <a:xfrm>
              <a:off x="1935439" y="4778678"/>
              <a:ext cx="29466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NAc</a:t>
              </a:r>
              <a:r>
                <a:rPr lang="en-US" sz="2000" dirty="0">
                  <a:solidFill>
                    <a:schemeClr val="bg1"/>
                  </a:solidFill>
                </a:rPr>
                <a:t> = Nucleus </a:t>
              </a:r>
              <a:r>
                <a:rPr lang="en-US" sz="2000" dirty="0" err="1">
                  <a:solidFill>
                    <a:schemeClr val="bg1"/>
                  </a:solidFill>
                </a:rPr>
                <a:t>Accumbens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12905B-AF10-904A-861F-50826F69CFD2}"/>
                </a:ext>
              </a:extLst>
            </p:cNvPr>
            <p:cNvSpPr/>
            <p:nvPr/>
          </p:nvSpPr>
          <p:spPr>
            <a:xfrm>
              <a:off x="1935439" y="5526656"/>
              <a:ext cx="27410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CeM</a:t>
              </a:r>
              <a:r>
                <a:rPr lang="en-US" sz="2000" dirty="0">
                  <a:solidFill>
                    <a:schemeClr val="bg1"/>
                  </a:solidFill>
                </a:rPr>
                <a:t> = Central Amygdala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242468-AE80-9C41-A9FA-2B8179636645}"/>
                </a:ext>
              </a:extLst>
            </p:cNvPr>
            <p:cNvSpPr/>
            <p:nvPr/>
          </p:nvSpPr>
          <p:spPr>
            <a:xfrm>
              <a:off x="1935439" y="5134273"/>
              <a:ext cx="1844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BLA = Amygdala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0BD486-221F-9148-8858-99A4DD016E32}"/>
              </a:ext>
            </a:extLst>
          </p:cNvPr>
          <p:cNvGrpSpPr/>
          <p:nvPr/>
        </p:nvGrpSpPr>
        <p:grpSpPr>
          <a:xfrm>
            <a:off x="357451" y="1141658"/>
            <a:ext cx="8429098" cy="4071683"/>
            <a:chOff x="1935439" y="2063306"/>
            <a:chExt cx="5273122" cy="25471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941B00-923A-E142-A875-D0385752CD92}"/>
                </a:ext>
              </a:extLst>
            </p:cNvPr>
            <p:cNvGrpSpPr/>
            <p:nvPr/>
          </p:nvGrpSpPr>
          <p:grpSpPr>
            <a:xfrm>
              <a:off x="1935439" y="2063306"/>
              <a:ext cx="5273122" cy="2547186"/>
              <a:chOff x="1574800" y="2612999"/>
              <a:chExt cx="5273122" cy="254718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9FFE23F-8D3A-F343-95AD-6DF646170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4800" y="2612999"/>
                <a:ext cx="5273122" cy="254718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D7D7817-6D77-044A-B293-E6D43D4E6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414" t="38220" r="31724" b="44183"/>
              <a:stretch/>
            </p:blipFill>
            <p:spPr>
              <a:xfrm>
                <a:off x="2964666" y="3245222"/>
                <a:ext cx="1982997" cy="120127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E1EFBB9-DD65-944C-83EF-1BC42E35B2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414" t="38220" r="31724" b="44183"/>
              <a:stretch/>
            </p:blipFill>
            <p:spPr>
              <a:xfrm>
                <a:off x="2970981" y="3845858"/>
                <a:ext cx="2026576" cy="83371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952447D-5E71-8942-9D18-A91CFD2FE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414" t="38220" r="31724" b="44183"/>
              <a:stretch/>
            </p:blipFill>
            <p:spPr>
              <a:xfrm>
                <a:off x="3887134" y="4066234"/>
                <a:ext cx="649007" cy="83371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DB4978-F342-BA4C-990C-B61319D8D372}"/>
                  </a:ext>
                </a:extLst>
              </p:cNvPr>
              <p:cNvSpPr/>
              <p:nvPr/>
            </p:nvSpPr>
            <p:spPr>
              <a:xfrm>
                <a:off x="4094677" y="4537939"/>
                <a:ext cx="47961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500" dirty="0"/>
                  <a:t>BLA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ECB779-984A-2242-B804-0C9A3D105924}"/>
                  </a:ext>
                </a:extLst>
              </p:cNvPr>
              <p:cNvSpPr/>
              <p:nvPr/>
            </p:nvSpPr>
            <p:spPr>
              <a:xfrm>
                <a:off x="2825773" y="4220128"/>
                <a:ext cx="50045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500" dirty="0" err="1"/>
                  <a:t>NAc</a:t>
                </a:r>
                <a:endParaRPr lang="en-US" sz="1500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2D519EC-C874-584D-BF55-9BFCF6B83EE4}"/>
                  </a:ext>
                </a:extLst>
              </p:cNvPr>
              <p:cNvSpPr/>
              <p:nvPr/>
            </p:nvSpPr>
            <p:spPr>
              <a:xfrm>
                <a:off x="4412355" y="4170751"/>
                <a:ext cx="49404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500" dirty="0" err="1"/>
                  <a:t>CeA</a:t>
                </a:r>
                <a:endParaRPr lang="en-US" sz="1500" dirty="0"/>
              </a:p>
            </p:txBody>
          </p:sp>
          <p:cxnSp>
            <p:nvCxnSpPr>
              <p:cNvPr id="17" name="Curved Connector 16">
                <a:extLst>
                  <a:ext uri="{FF2B5EF4-FFF2-40B4-BE49-F238E27FC236}">
                    <a16:creationId xmlns:a16="http://schemas.microsoft.com/office/drawing/2014/main" id="{B39F5B8B-6487-A849-B8E4-E03D4605A78A}"/>
                  </a:ext>
                </a:extLst>
              </p:cNvPr>
              <p:cNvCxnSpPr/>
              <p:nvPr/>
            </p:nvCxnSpPr>
            <p:spPr>
              <a:xfrm rot="10800000">
                <a:off x="3292392" y="4322969"/>
                <a:ext cx="732575" cy="278319"/>
              </a:xfrm>
              <a:prstGeom prst="curvedConnector3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3C9F57E-706E-084B-A3F1-9CE7C0727D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6548" y="4483093"/>
                <a:ext cx="148780" cy="179033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7C7F98B4-4D74-A449-AF02-69252C1F09CD}"/>
                </a:ext>
              </a:extLst>
            </p:cNvPr>
            <p:cNvSpPr/>
            <p:nvPr/>
          </p:nvSpPr>
          <p:spPr>
            <a:xfrm rot="19198369">
              <a:off x="4393228" y="3916242"/>
              <a:ext cx="448236" cy="392383"/>
            </a:xfrm>
            <a:prstGeom prst="teardrop">
              <a:avLst/>
            </a:prstGeom>
            <a:noFill/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B8FF40-B86B-9448-B7F2-F7D0FFDF1703}"/>
                </a:ext>
              </a:extLst>
            </p:cNvPr>
            <p:cNvSpPr/>
            <p:nvPr/>
          </p:nvSpPr>
          <p:spPr>
            <a:xfrm>
              <a:off x="4732576" y="3524450"/>
              <a:ext cx="412376" cy="392383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942BDF8-8848-F44F-8EE6-9EDEBA26E3C3}"/>
                </a:ext>
              </a:extLst>
            </p:cNvPr>
            <p:cNvSpPr/>
            <p:nvPr/>
          </p:nvSpPr>
          <p:spPr>
            <a:xfrm>
              <a:off x="3079289" y="3472048"/>
              <a:ext cx="573741" cy="579546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E4726A-D313-004F-9D22-3B769F247AB9}"/>
              </a:ext>
            </a:extLst>
          </p:cNvPr>
          <p:cNvSpPr/>
          <p:nvPr/>
        </p:nvSpPr>
        <p:spPr>
          <a:xfrm>
            <a:off x="457200" y="1306049"/>
            <a:ext cx="2649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Anterior (front) of brain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6E398D-AF86-1B4F-A8A4-9549E03022BF}"/>
              </a:ext>
            </a:extLst>
          </p:cNvPr>
          <p:cNvSpPr/>
          <p:nvPr/>
        </p:nvSpPr>
        <p:spPr>
          <a:xfrm>
            <a:off x="6037549" y="1246853"/>
            <a:ext cx="2694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Posterior (back) of brain</a:t>
            </a:r>
          </a:p>
        </p:txBody>
      </p:sp>
    </p:spTree>
    <p:extLst>
      <p:ext uri="{BB962C8B-B14F-4D97-AF65-F5344CB8AC3E}">
        <p14:creationId xmlns:p14="http://schemas.microsoft.com/office/powerpoint/2010/main" val="2374627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55408-96F5-C241-963C-7B514097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90" y="0"/>
            <a:ext cx="6731000" cy="2311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3FBE6-3627-7945-B944-7F4A714D6899}"/>
              </a:ext>
            </a:extLst>
          </p:cNvPr>
          <p:cNvSpPr txBox="1"/>
          <p:nvPr/>
        </p:nvSpPr>
        <p:spPr>
          <a:xfrm>
            <a:off x="119417" y="2513560"/>
            <a:ext cx="44521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Researchers identified two different sets of cells in the amygdala that </a:t>
            </a:r>
            <a:r>
              <a:rPr lang="en-US" sz="2000" i="1" dirty="0">
                <a:solidFill>
                  <a:srgbClr val="FFFFFF"/>
                </a:solidFill>
              </a:rPr>
              <a:t>communicated</a:t>
            </a:r>
            <a:r>
              <a:rPr lang="en-US" sz="2000" dirty="0">
                <a:solidFill>
                  <a:srgbClr val="FFFFFF"/>
                </a:solidFill>
              </a:rPr>
              <a:t> to two different regions of the brain.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The amygdala sends direct axons to the central amygdala, which is thought to mediate fear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The amygdala also sends direct axons to the nucleus </a:t>
            </a:r>
            <a:r>
              <a:rPr lang="en-US" sz="2000" dirty="0" err="1">
                <a:solidFill>
                  <a:srgbClr val="FFFFFF"/>
                </a:solidFill>
              </a:rPr>
              <a:t>accumbens</a:t>
            </a:r>
            <a:r>
              <a:rPr lang="en-US" sz="2000" dirty="0">
                <a:solidFill>
                  <a:srgbClr val="FFFFFF"/>
                </a:solidFill>
              </a:rPr>
              <a:t>—a brain area strongly implicated in processing rewards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874E4E-81E9-EC46-9F1C-F2C93D6F8B11}"/>
              </a:ext>
            </a:extLst>
          </p:cNvPr>
          <p:cNvGrpSpPr/>
          <p:nvPr/>
        </p:nvGrpSpPr>
        <p:grpSpPr>
          <a:xfrm>
            <a:off x="4585690" y="3020651"/>
            <a:ext cx="4426595" cy="2781946"/>
            <a:chOff x="5005954" y="3146156"/>
            <a:chExt cx="4426595" cy="27819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99DE62-3560-7343-9B13-52CECD88DF07}"/>
                </a:ext>
              </a:extLst>
            </p:cNvPr>
            <p:cNvGrpSpPr/>
            <p:nvPr/>
          </p:nvGrpSpPr>
          <p:grpSpPr>
            <a:xfrm>
              <a:off x="5005954" y="3146156"/>
              <a:ext cx="4426595" cy="2781946"/>
              <a:chOff x="5005954" y="3146156"/>
              <a:chExt cx="4426595" cy="278194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75BFBAC-412B-9349-A032-66C0BD440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54"/>
              <a:stretch/>
            </p:blipFill>
            <p:spPr>
              <a:xfrm>
                <a:off x="5005954" y="3146156"/>
                <a:ext cx="4426595" cy="278194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1374E3-A909-0444-8483-2E3DD6F2875C}"/>
                  </a:ext>
                </a:extLst>
              </p:cNvPr>
              <p:cNvSpPr/>
              <p:nvPr/>
            </p:nvSpPr>
            <p:spPr>
              <a:xfrm>
                <a:off x="5130499" y="3580108"/>
                <a:ext cx="2401677" cy="790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C3C7DA-D4E3-AB45-A088-9C2055B53BCC}"/>
                </a:ext>
              </a:extLst>
            </p:cNvPr>
            <p:cNvSpPr/>
            <p:nvPr/>
          </p:nvSpPr>
          <p:spPr>
            <a:xfrm>
              <a:off x="5130499" y="5758531"/>
              <a:ext cx="2130913" cy="169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7AAA51-62CB-FA40-A509-F656D19A94D9}"/>
              </a:ext>
            </a:extLst>
          </p:cNvPr>
          <p:cNvSpPr txBox="1"/>
          <p:nvPr/>
        </p:nvSpPr>
        <p:spPr>
          <a:xfrm>
            <a:off x="7332090" y="3454603"/>
            <a:ext cx="73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06B56-0ED0-AF43-BCAC-755E910D9F51}"/>
              </a:ext>
            </a:extLst>
          </p:cNvPr>
          <p:cNvSpPr txBox="1"/>
          <p:nvPr/>
        </p:nvSpPr>
        <p:spPr>
          <a:xfrm>
            <a:off x="7343882" y="4868050"/>
            <a:ext cx="8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Reward</a:t>
            </a:r>
          </a:p>
        </p:txBody>
      </p:sp>
    </p:spTree>
    <p:extLst>
      <p:ext uri="{BB962C8B-B14F-4D97-AF65-F5344CB8AC3E}">
        <p14:creationId xmlns:p14="http://schemas.microsoft.com/office/powerpoint/2010/main" val="49875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26803E-EDD7-8E44-BE61-E969B9DFDEF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</a:rPr>
              <a:t>Place Cells in Humans (2003)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51511F-9073-854D-A39A-614A8C60E02C}"/>
              </a:ext>
            </a:extLst>
          </p:cNvPr>
          <p:cNvGrpSpPr/>
          <p:nvPr/>
        </p:nvGrpSpPr>
        <p:grpSpPr>
          <a:xfrm>
            <a:off x="62468" y="1380565"/>
            <a:ext cx="9019064" cy="5020235"/>
            <a:chOff x="124936" y="950259"/>
            <a:chExt cx="9019064" cy="50202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1F690D-E923-CC44-8539-21B00AC3C964}"/>
                </a:ext>
              </a:extLst>
            </p:cNvPr>
            <p:cNvSpPr/>
            <p:nvPr/>
          </p:nvSpPr>
          <p:spPr>
            <a:xfrm>
              <a:off x="124936" y="950259"/>
              <a:ext cx="9001135" cy="502023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5A7BB9-55E4-3A41-954F-E1AB3414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7060" y="1125071"/>
              <a:ext cx="5521003" cy="176156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E65763-4999-D54D-8BF0-1DF88A89235F}"/>
                </a:ext>
              </a:extLst>
            </p:cNvPr>
            <p:cNvGrpSpPr/>
            <p:nvPr/>
          </p:nvGrpSpPr>
          <p:grpSpPr>
            <a:xfrm>
              <a:off x="142865" y="3607919"/>
              <a:ext cx="9001135" cy="2362575"/>
              <a:chOff x="66860" y="3034178"/>
              <a:chExt cx="10693200" cy="28067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81A7A2-9681-E34A-9734-320BBFA27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7260" y="3034178"/>
                <a:ext cx="3616881" cy="28067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62A9E7-7B36-3F4B-8421-E194B5D51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4141" y="3034178"/>
                <a:ext cx="3875919" cy="28067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9D2211A-CBA1-EF41-91E7-4337365BA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60" y="3034178"/>
                <a:ext cx="3200400" cy="28067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793318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BF5AD-D340-2749-AFE3-88691F38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1" y="751903"/>
            <a:ext cx="9180786" cy="23477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1BB53C-E902-914E-BB7D-3856EED9031A}"/>
              </a:ext>
            </a:extLst>
          </p:cNvPr>
          <p:cNvSpPr/>
          <p:nvPr/>
        </p:nvSpPr>
        <p:spPr>
          <a:xfrm>
            <a:off x="0" y="3539425"/>
            <a:ext cx="883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 BLA to </a:t>
            </a:r>
            <a:r>
              <a:rPr lang="en-US" sz="2200" dirty="0" err="1">
                <a:solidFill>
                  <a:srgbClr val="00B050"/>
                </a:solidFill>
              </a:rPr>
              <a:t>NAc</a:t>
            </a:r>
            <a:r>
              <a:rPr lang="en-US" sz="2200" dirty="0">
                <a:solidFill>
                  <a:srgbClr val="FFFFFF"/>
                </a:solidFill>
              </a:rPr>
              <a:t>, i.e. amygdala to nucleus </a:t>
            </a:r>
            <a:r>
              <a:rPr lang="en-US" sz="2200" dirty="0" err="1">
                <a:solidFill>
                  <a:srgbClr val="FFFFFF"/>
                </a:solidFill>
              </a:rPr>
              <a:t>accumbens</a:t>
            </a:r>
            <a:r>
              <a:rPr lang="en-US" sz="2200" dirty="0">
                <a:solidFill>
                  <a:srgbClr val="FFFFFF"/>
                </a:solidFill>
              </a:rPr>
              <a:t>, which processes </a:t>
            </a:r>
            <a:r>
              <a:rPr lang="en-US" sz="2200" dirty="0">
                <a:solidFill>
                  <a:srgbClr val="00B050"/>
                </a:solidFill>
              </a:rPr>
              <a:t>reward</a:t>
            </a:r>
            <a:br>
              <a:rPr lang="en-US" sz="2200" dirty="0">
                <a:solidFill>
                  <a:srgbClr val="00B050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 BLA to </a:t>
            </a:r>
            <a:r>
              <a:rPr lang="en-US" sz="2200" dirty="0" err="1">
                <a:solidFill>
                  <a:srgbClr val="FF0000"/>
                </a:solidFill>
              </a:rPr>
              <a:t>CeM</a:t>
            </a:r>
            <a:r>
              <a:rPr lang="en-US" sz="2200" dirty="0">
                <a:solidFill>
                  <a:srgbClr val="FFFFFF"/>
                </a:solidFill>
              </a:rPr>
              <a:t>, i.e. amygdala to central amygdala, which processes </a:t>
            </a:r>
            <a:r>
              <a:rPr lang="en-US" sz="2200" dirty="0">
                <a:solidFill>
                  <a:srgbClr val="FF0000"/>
                </a:solidFill>
              </a:rPr>
              <a:t>fear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Animals will nose poke a lot, which is a measure of reward since they “want” more of that stimuli, when the </a:t>
            </a:r>
            <a:r>
              <a:rPr lang="en-US" sz="2200" dirty="0">
                <a:solidFill>
                  <a:srgbClr val="00B050"/>
                </a:solidFill>
              </a:rPr>
              <a:t>BLA to </a:t>
            </a:r>
            <a:r>
              <a:rPr lang="en-US" sz="2200" dirty="0" err="1">
                <a:solidFill>
                  <a:srgbClr val="00B050"/>
                </a:solidFill>
              </a:rPr>
              <a:t>NAc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cells are turned on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Animals will show avoidance or run away from an environment when </a:t>
            </a:r>
            <a:r>
              <a:rPr lang="en-US" sz="2200" dirty="0">
                <a:solidFill>
                  <a:srgbClr val="FF0000"/>
                </a:solidFill>
              </a:rPr>
              <a:t>BLA to </a:t>
            </a:r>
            <a:r>
              <a:rPr lang="en-US" sz="2200" dirty="0" err="1">
                <a:solidFill>
                  <a:srgbClr val="FF0000"/>
                </a:solidFill>
              </a:rPr>
              <a:t>CeM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cells are turned on, which is a measure of fear </a:t>
            </a:r>
            <a:endParaRPr lang="en-US" sz="2200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F342B91-39B0-F040-B76A-1DE5B72D22CC}"/>
              </a:ext>
            </a:extLst>
          </p:cNvPr>
          <p:cNvSpPr/>
          <p:nvPr/>
        </p:nvSpPr>
        <p:spPr>
          <a:xfrm rot="16200000">
            <a:off x="7558941" y="1755267"/>
            <a:ext cx="329738" cy="49342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6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698A3-F808-DD4B-BDDE-C2439CF6C015}"/>
              </a:ext>
            </a:extLst>
          </p:cNvPr>
          <p:cNvSpPr/>
          <p:nvPr/>
        </p:nvSpPr>
        <p:spPr>
          <a:xfrm>
            <a:off x="2255520" y="58978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qfNReBBUk_w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96D9C-C3CD-9042-97AC-C925533C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1325880"/>
            <a:ext cx="8128000" cy="4572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60E61C8-D42F-784E-BAD8-B6E5DCA7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Switching from reward to aversion instantly</a:t>
            </a:r>
          </a:p>
        </p:txBody>
      </p:sp>
    </p:spTree>
    <p:extLst>
      <p:ext uri="{BB962C8B-B14F-4D97-AF65-F5344CB8AC3E}">
        <p14:creationId xmlns:p14="http://schemas.microsoft.com/office/powerpoint/2010/main" val="1241377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7C898E0-9708-C249-B857-5F3050DE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WOULDN’T THIS BE A GREAT TEST QUESTION THO?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F6BD6-7169-F140-BE94-AF7E69852959}"/>
              </a:ext>
            </a:extLst>
          </p:cNvPr>
          <p:cNvSpPr/>
          <p:nvPr/>
        </p:nvSpPr>
        <p:spPr>
          <a:xfrm>
            <a:off x="905435" y="1451372"/>
            <a:ext cx="7360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amygdala projects to many brain areas, including the nucleus </a:t>
            </a:r>
            <a:r>
              <a:rPr lang="en-US" dirty="0" err="1">
                <a:solidFill>
                  <a:schemeClr val="bg1"/>
                </a:solidFill>
              </a:rPr>
              <a:t>accumbens</a:t>
            </a:r>
            <a:r>
              <a:rPr lang="en-US" dirty="0">
                <a:solidFill>
                  <a:schemeClr val="bg1"/>
                </a:solidFill>
              </a:rPr>
              <a:t> and central amygdala. If you managed to stimulate the projections from the amygdala to the </a:t>
            </a:r>
            <a:r>
              <a:rPr lang="en-US" dirty="0" err="1">
                <a:solidFill>
                  <a:schemeClr val="bg1"/>
                </a:solidFill>
              </a:rPr>
              <a:t>accumbens</a:t>
            </a:r>
            <a:r>
              <a:rPr lang="en-US" dirty="0">
                <a:solidFill>
                  <a:schemeClr val="bg1"/>
                </a:solidFill>
              </a:rPr>
              <a:t>, you would expect ________ whereas from the amygdala to the central amygdala you would expect ___________?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Fear, Reward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Fear, Fear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Reward, reward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1 and 2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None of the above  </a:t>
            </a:r>
          </a:p>
        </p:txBody>
      </p:sp>
    </p:spTree>
    <p:extLst>
      <p:ext uri="{BB962C8B-B14F-4D97-AF65-F5344CB8AC3E}">
        <p14:creationId xmlns:p14="http://schemas.microsoft.com/office/powerpoint/2010/main" val="2985511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3E7FAC-50F4-4D47-A23E-696F2329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217"/>
          <a:stretch/>
        </p:blipFill>
        <p:spPr>
          <a:xfrm>
            <a:off x="2736063" y="1394248"/>
            <a:ext cx="3631750" cy="242514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F0F8D67-BD1A-AB44-AE4A-85793670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35"/>
            <a:ext cx="86868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That was based on “who” neurons talked to;</a:t>
            </a:r>
            <a:br>
              <a:rPr lang="en-US" sz="3000" dirty="0">
                <a:solidFill>
                  <a:srgbClr val="FFFF00"/>
                </a:solidFill>
              </a:rPr>
            </a:br>
            <a:r>
              <a:rPr lang="en-US" sz="3000" dirty="0">
                <a:solidFill>
                  <a:srgbClr val="FFFF00"/>
                </a:solidFill>
              </a:rPr>
              <a:t>What about WHERE they’re located?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F77701-A828-054A-8B21-227426F5F522}"/>
              </a:ext>
            </a:extLst>
          </p:cNvPr>
          <p:cNvGrpSpPr/>
          <p:nvPr/>
        </p:nvGrpSpPr>
        <p:grpSpPr>
          <a:xfrm>
            <a:off x="1497699" y="3904112"/>
            <a:ext cx="5799572" cy="2801488"/>
            <a:chOff x="357451" y="1141658"/>
            <a:chExt cx="8429098" cy="40716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E910595-FE39-8D40-AADF-5F79FDEC1F33}"/>
                </a:ext>
              </a:extLst>
            </p:cNvPr>
            <p:cNvGrpSpPr/>
            <p:nvPr/>
          </p:nvGrpSpPr>
          <p:grpSpPr>
            <a:xfrm>
              <a:off x="357451" y="1141658"/>
              <a:ext cx="8429098" cy="4071683"/>
              <a:chOff x="1935439" y="2063306"/>
              <a:chExt cx="5273122" cy="254718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E3BA0B-92B9-5B4F-B895-BC9E95D477AF}"/>
                  </a:ext>
                </a:extLst>
              </p:cNvPr>
              <p:cNvGrpSpPr/>
              <p:nvPr/>
            </p:nvGrpSpPr>
            <p:grpSpPr>
              <a:xfrm>
                <a:off x="1935439" y="2063306"/>
                <a:ext cx="5273122" cy="2547186"/>
                <a:chOff x="1574800" y="2612999"/>
                <a:chExt cx="5273122" cy="2547186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4EFA52F-A4A7-5547-A878-2092EE1B99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800" y="2612999"/>
                  <a:ext cx="5273122" cy="2547186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DBF6D21-D93B-314D-81C6-744B7961C8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2964666" y="3245222"/>
                  <a:ext cx="1982997" cy="12012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A447C0A9-D04F-874A-B347-36121292F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2970981" y="3845858"/>
                  <a:ext cx="2026576" cy="833718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9530365-012D-AD43-8D10-3CAB763C7F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3887134" y="4066234"/>
                  <a:ext cx="649007" cy="833718"/>
                </a:xfrm>
                <a:prstGeom prst="rect">
                  <a:avLst/>
                </a:prstGeom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A17CF86-4816-394E-8779-99C2D5B30FCC}"/>
                    </a:ext>
                  </a:extLst>
                </p:cNvPr>
                <p:cNvSpPr/>
                <p:nvPr/>
              </p:nvSpPr>
              <p:spPr>
                <a:xfrm>
                  <a:off x="4094677" y="4537939"/>
                  <a:ext cx="4796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/>
                    <a:t>BLA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5FAE5-0E64-624F-B9DC-2ECD13801471}"/>
                    </a:ext>
                  </a:extLst>
                </p:cNvPr>
                <p:cNvSpPr/>
                <p:nvPr/>
              </p:nvSpPr>
              <p:spPr>
                <a:xfrm>
                  <a:off x="2825773" y="4220128"/>
                  <a:ext cx="50045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 err="1"/>
                    <a:t>NAc</a:t>
                  </a:r>
                  <a:endParaRPr lang="en-US" sz="1500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66FFF75-79C4-1940-A68C-BADE947617AD}"/>
                    </a:ext>
                  </a:extLst>
                </p:cNvPr>
                <p:cNvSpPr/>
                <p:nvPr/>
              </p:nvSpPr>
              <p:spPr>
                <a:xfrm>
                  <a:off x="4412355" y="4170751"/>
                  <a:ext cx="49404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 err="1"/>
                    <a:t>CeA</a:t>
                  </a:r>
                  <a:endParaRPr lang="en-US" sz="1500" dirty="0"/>
                </a:p>
              </p:txBody>
            </p:sp>
            <p:cxnSp>
              <p:nvCxnSpPr>
                <p:cNvPr id="33" name="Curved Connector 32">
                  <a:extLst>
                    <a:ext uri="{FF2B5EF4-FFF2-40B4-BE49-F238E27FC236}">
                      <a16:creationId xmlns:a16="http://schemas.microsoft.com/office/drawing/2014/main" id="{DB62A572-C9A6-CD49-9072-301996613AEE}"/>
                    </a:ext>
                  </a:extLst>
                </p:cNvPr>
                <p:cNvCxnSpPr/>
                <p:nvPr/>
              </p:nvCxnSpPr>
              <p:spPr>
                <a:xfrm rot="10800000">
                  <a:off x="3292392" y="4322969"/>
                  <a:ext cx="732575" cy="278319"/>
                </a:xfrm>
                <a:prstGeom prst="curvedConnector3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D0A6D36A-FC84-C649-8988-7067A754B7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86548" y="4483093"/>
                  <a:ext cx="148780" cy="179033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CC32F4A2-DCFF-1446-9A13-ED0F4C45B3F5}"/>
                  </a:ext>
                </a:extLst>
              </p:cNvPr>
              <p:cNvSpPr/>
              <p:nvPr/>
            </p:nvSpPr>
            <p:spPr>
              <a:xfrm rot="19198369">
                <a:off x="4393228" y="3916242"/>
                <a:ext cx="448236" cy="392383"/>
              </a:xfrm>
              <a:prstGeom prst="teardrop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8EA485E-C6C2-9B47-9BC9-F239771F6D31}"/>
                  </a:ext>
                </a:extLst>
              </p:cNvPr>
              <p:cNvSpPr/>
              <p:nvPr/>
            </p:nvSpPr>
            <p:spPr>
              <a:xfrm>
                <a:off x="4781480" y="3524450"/>
                <a:ext cx="412376" cy="39238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D38579F1-8A76-E941-9BA6-E56273452A57}"/>
                  </a:ext>
                </a:extLst>
              </p:cNvPr>
              <p:cNvSpPr/>
              <p:nvPr/>
            </p:nvSpPr>
            <p:spPr>
              <a:xfrm>
                <a:off x="3079289" y="3472048"/>
                <a:ext cx="573741" cy="579546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5653F2-CF6B-D448-81E3-234DBA0A8162}"/>
                </a:ext>
              </a:extLst>
            </p:cNvPr>
            <p:cNvSpPr/>
            <p:nvPr/>
          </p:nvSpPr>
          <p:spPr>
            <a:xfrm>
              <a:off x="457199" y="1306049"/>
              <a:ext cx="2603230" cy="42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Anterior (front) of brain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9D5A7D-D7BF-FE4E-9D8E-D397B6830628}"/>
                </a:ext>
              </a:extLst>
            </p:cNvPr>
            <p:cNvSpPr/>
            <p:nvPr/>
          </p:nvSpPr>
          <p:spPr>
            <a:xfrm>
              <a:off x="6037549" y="1246854"/>
              <a:ext cx="2646006" cy="42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Posterior (back) of brain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103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DC7D9-9B51-FA42-AD87-ACE18165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94" y="15929"/>
            <a:ext cx="6413500" cy="2247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6818C-1C09-7A45-A091-86145810050A}"/>
              </a:ext>
            </a:extLst>
          </p:cNvPr>
          <p:cNvSpPr txBox="1"/>
          <p:nvPr/>
        </p:nvSpPr>
        <p:spPr>
          <a:xfrm>
            <a:off x="312274" y="2871446"/>
            <a:ext cx="50106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Researchers identified two areas of the amygdala: one in the anterior (or “front” of the brain) that processes fear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And another in the posterior (or “back” of the brain) that processes reward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The genetic “markers” were: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    Rspo2</a:t>
            </a:r>
            <a:r>
              <a:rPr lang="en-US" sz="2000" dirty="0">
                <a:solidFill>
                  <a:srgbClr val="FFFFFF"/>
                </a:solidFill>
              </a:rPr>
              <a:t>, which processed </a:t>
            </a:r>
            <a:r>
              <a:rPr lang="en-US" sz="2000" dirty="0">
                <a:solidFill>
                  <a:srgbClr val="00B050"/>
                </a:solidFill>
              </a:rPr>
              <a:t>fear.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    PPP1r1B</a:t>
            </a:r>
            <a:r>
              <a:rPr lang="en-US" sz="2000" dirty="0">
                <a:solidFill>
                  <a:srgbClr val="FFFFFF"/>
                </a:solidFill>
              </a:rPr>
              <a:t>, which processes </a:t>
            </a:r>
            <a:r>
              <a:rPr lang="en-US" sz="2000" dirty="0">
                <a:solidFill>
                  <a:srgbClr val="FF0000"/>
                </a:solidFill>
              </a:rPr>
              <a:t>reward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D08F13-1646-9346-A124-64C3F13F9C98}"/>
              </a:ext>
            </a:extLst>
          </p:cNvPr>
          <p:cNvGrpSpPr/>
          <p:nvPr/>
        </p:nvGrpSpPr>
        <p:grpSpPr>
          <a:xfrm>
            <a:off x="4694989" y="4610383"/>
            <a:ext cx="4341207" cy="2079812"/>
            <a:chOff x="357451" y="1141658"/>
            <a:chExt cx="8498854" cy="40716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3A563C-24A2-AD48-8768-566859434609}"/>
                </a:ext>
              </a:extLst>
            </p:cNvPr>
            <p:cNvGrpSpPr/>
            <p:nvPr/>
          </p:nvGrpSpPr>
          <p:grpSpPr>
            <a:xfrm>
              <a:off x="357451" y="1141658"/>
              <a:ext cx="8429098" cy="4071683"/>
              <a:chOff x="1935439" y="2063306"/>
              <a:chExt cx="5273122" cy="254718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2055A53-5159-F943-9349-5F373E057F2F}"/>
                  </a:ext>
                </a:extLst>
              </p:cNvPr>
              <p:cNvGrpSpPr/>
              <p:nvPr/>
            </p:nvGrpSpPr>
            <p:grpSpPr>
              <a:xfrm>
                <a:off x="1935439" y="2063306"/>
                <a:ext cx="5273122" cy="2547186"/>
                <a:chOff x="1574800" y="2612999"/>
                <a:chExt cx="5273122" cy="254718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E1294027-F63E-B540-80F4-D766364AC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800" y="2612999"/>
                  <a:ext cx="5273122" cy="254718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3B754EE-A367-B44E-A5C6-BDAA29747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2964666" y="3245222"/>
                  <a:ext cx="1982997" cy="1201271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3380B36-5039-7549-B7AB-EE4A4CA8C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2970981" y="3845858"/>
                  <a:ext cx="2026576" cy="83371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10AE117-5714-C649-BC86-6EF93A81A2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414" t="38220" r="31724" b="44183"/>
                <a:stretch/>
              </p:blipFill>
              <p:spPr>
                <a:xfrm>
                  <a:off x="3887134" y="4066234"/>
                  <a:ext cx="649007" cy="833718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F60A1C6-AFF2-6C45-8AE6-F308D09C41F4}"/>
                    </a:ext>
                  </a:extLst>
                </p:cNvPr>
                <p:cNvSpPr/>
                <p:nvPr/>
              </p:nvSpPr>
              <p:spPr>
                <a:xfrm>
                  <a:off x="4094677" y="4537939"/>
                  <a:ext cx="4796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/>
                    <a:t>BLA</a:t>
                  </a:r>
                </a:p>
              </p:txBody>
            </p:sp>
          </p:grpSp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DB45E031-0B48-274F-8C0E-E40F1537531E}"/>
                  </a:ext>
                </a:extLst>
              </p:cNvPr>
              <p:cNvSpPr/>
              <p:nvPr/>
            </p:nvSpPr>
            <p:spPr>
              <a:xfrm rot="19198369">
                <a:off x="4508006" y="3970803"/>
                <a:ext cx="448236" cy="392383"/>
              </a:xfrm>
              <a:prstGeom prst="teardrop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D13177-D390-894C-AD51-5092A763F6E4}"/>
                </a:ext>
              </a:extLst>
            </p:cNvPr>
            <p:cNvSpPr/>
            <p:nvPr/>
          </p:nvSpPr>
          <p:spPr>
            <a:xfrm>
              <a:off x="457199" y="1306049"/>
              <a:ext cx="2777957" cy="4820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Anterior (front) of brain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108F0A-4FF3-2149-851E-A7277DEBFA59}"/>
                </a:ext>
              </a:extLst>
            </p:cNvPr>
            <p:cNvSpPr/>
            <p:nvPr/>
          </p:nvSpPr>
          <p:spPr>
            <a:xfrm>
              <a:off x="6037549" y="1246854"/>
              <a:ext cx="2818756" cy="4820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Posterior (back) of brain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B38AC-B9F7-2B40-9D06-08C3BCD14B5E}"/>
              </a:ext>
            </a:extLst>
          </p:cNvPr>
          <p:cNvSpPr/>
          <p:nvPr/>
        </p:nvSpPr>
        <p:spPr>
          <a:xfrm>
            <a:off x="6957202" y="4610383"/>
            <a:ext cx="45719" cy="2053134"/>
          </a:xfrm>
          <a:prstGeom prst="rect">
            <a:avLst/>
          </a:prstGeom>
          <a:noFill/>
          <a:ln>
            <a:solidFill>
              <a:srgbClr val="1A3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014659-BF49-AF42-B98C-3A2618BC0EC7}"/>
              </a:ext>
            </a:extLst>
          </p:cNvPr>
          <p:cNvSpPr txBox="1"/>
          <p:nvPr/>
        </p:nvSpPr>
        <p:spPr>
          <a:xfrm>
            <a:off x="5991341" y="5951290"/>
            <a:ext cx="73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C79D91-AFA6-9349-992D-3950C1BFDC21}"/>
              </a:ext>
            </a:extLst>
          </p:cNvPr>
          <p:cNvSpPr txBox="1"/>
          <p:nvPr/>
        </p:nvSpPr>
        <p:spPr>
          <a:xfrm>
            <a:off x="7075819" y="5761796"/>
            <a:ext cx="112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Reward</a:t>
            </a:r>
          </a:p>
        </p:txBody>
      </p:sp>
    </p:spTree>
    <p:extLst>
      <p:ext uri="{BB962C8B-B14F-4D97-AF65-F5344CB8AC3E}">
        <p14:creationId xmlns:p14="http://schemas.microsoft.com/office/powerpoint/2010/main" val="150103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412716-3D37-ED47-BFA0-0AC3603ACEE9}"/>
              </a:ext>
            </a:extLst>
          </p:cNvPr>
          <p:cNvSpPr/>
          <p:nvPr/>
        </p:nvSpPr>
        <p:spPr>
          <a:xfrm>
            <a:off x="627637" y="5417554"/>
            <a:ext cx="92137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 Cells with Rspo2</a:t>
            </a:r>
            <a:r>
              <a:rPr lang="en-US" sz="2200" dirty="0">
                <a:solidFill>
                  <a:srgbClr val="FFFFFF"/>
                </a:solidFill>
              </a:rPr>
              <a:t>, which process </a:t>
            </a:r>
            <a:r>
              <a:rPr lang="en-US" sz="2200" dirty="0">
                <a:solidFill>
                  <a:srgbClr val="00B050"/>
                </a:solidFill>
              </a:rPr>
              <a:t>fear</a:t>
            </a:r>
            <a:r>
              <a:rPr lang="en-US" sz="2200" dirty="0">
                <a:solidFill>
                  <a:schemeClr val="bg1"/>
                </a:solidFill>
              </a:rPr>
              <a:t>, are near the front of the brain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 Cells with PPP1r1B</a:t>
            </a:r>
            <a:r>
              <a:rPr lang="en-US" sz="2200" dirty="0">
                <a:solidFill>
                  <a:srgbClr val="FFFFFF"/>
                </a:solidFill>
              </a:rPr>
              <a:t>, which process </a:t>
            </a:r>
            <a:r>
              <a:rPr lang="en-US" sz="2200" dirty="0">
                <a:solidFill>
                  <a:srgbClr val="FF0000"/>
                </a:solidFill>
              </a:rPr>
              <a:t>reward</a:t>
            </a:r>
            <a:r>
              <a:rPr lang="en-US" sz="2200" dirty="0">
                <a:solidFill>
                  <a:srgbClr val="FFFFFF"/>
                </a:solidFill>
              </a:rPr>
              <a:t>, is near the back of the brain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1A278-A78E-0D43-97B7-4401BF5AB1BC}"/>
              </a:ext>
            </a:extLst>
          </p:cNvPr>
          <p:cNvSpPr txBox="1"/>
          <p:nvPr/>
        </p:nvSpPr>
        <p:spPr>
          <a:xfrm>
            <a:off x="1177872" y="2851688"/>
            <a:ext cx="67660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Distance from the front the front to back of the brain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FF14B0-7146-404F-9FFA-E8B5415BC6DB}"/>
              </a:ext>
            </a:extLst>
          </p:cNvPr>
          <p:cNvGrpSpPr/>
          <p:nvPr/>
        </p:nvGrpSpPr>
        <p:grpSpPr>
          <a:xfrm>
            <a:off x="627637" y="147322"/>
            <a:ext cx="8144663" cy="4982618"/>
            <a:chOff x="627637" y="147322"/>
            <a:chExt cx="8144663" cy="49826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557C96-8554-4E48-9B2E-5A71EE9A7344}"/>
                </a:ext>
              </a:extLst>
            </p:cNvPr>
            <p:cNvGrpSpPr/>
            <p:nvPr/>
          </p:nvGrpSpPr>
          <p:grpSpPr>
            <a:xfrm>
              <a:off x="627637" y="147322"/>
              <a:ext cx="8144663" cy="4982618"/>
              <a:chOff x="627637" y="147322"/>
              <a:chExt cx="8144663" cy="498261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272FAA1-4A21-EC43-9D9C-FE06284E4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637" y="147322"/>
                <a:ext cx="8144663" cy="498261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324977-9248-D540-845D-B60210B19AC7}"/>
                  </a:ext>
                </a:extLst>
              </p:cNvPr>
              <p:cNvSpPr txBox="1"/>
              <p:nvPr/>
            </p:nvSpPr>
            <p:spPr>
              <a:xfrm>
                <a:off x="4103085" y="3491979"/>
                <a:ext cx="391424" cy="27410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4926D5-7955-C742-9594-7843D4E27F5E}"/>
                  </a:ext>
                </a:extLst>
              </p:cNvPr>
              <p:cNvSpPr txBox="1"/>
              <p:nvPr/>
            </p:nvSpPr>
            <p:spPr>
              <a:xfrm>
                <a:off x="7923463" y="3460983"/>
                <a:ext cx="391424" cy="27410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20C3C3-563B-5640-819C-2842D5ABDE2C}"/>
                </a:ext>
              </a:extLst>
            </p:cNvPr>
            <p:cNvSpPr txBox="1"/>
            <p:nvPr/>
          </p:nvSpPr>
          <p:spPr>
            <a:xfrm>
              <a:off x="1635871" y="2475338"/>
              <a:ext cx="534466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B050"/>
                  </a:solidFill>
                </a:rPr>
                <a:t>Anterior</a:t>
              </a:r>
              <a:r>
                <a:rPr lang="en-US" sz="1800" b="1" dirty="0"/>
                <a:t> of the amygdala to </a:t>
              </a:r>
              <a:r>
                <a:rPr lang="en-US" sz="1800" b="1" dirty="0">
                  <a:solidFill>
                    <a:srgbClr val="FF0000"/>
                  </a:solidFill>
                </a:rPr>
                <a:t>posterior</a:t>
              </a:r>
              <a:r>
                <a:rPr lang="en-US" sz="1800" b="1" dirty="0"/>
                <a:t> of the amygdala</a:t>
              </a:r>
            </a:p>
            <a:p>
              <a:endParaRPr lang="en-US" sz="1800" b="1" dirty="0"/>
            </a:p>
            <a:p>
              <a:r>
                <a:rPr lang="en-US" sz="1800" b="1" dirty="0"/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221BED-D43A-7D40-A24B-CF66DC3A9269}"/>
              </a:ext>
            </a:extLst>
          </p:cNvPr>
          <p:cNvSpPr txBox="1"/>
          <p:nvPr/>
        </p:nvSpPr>
        <p:spPr>
          <a:xfrm rot="16200000">
            <a:off x="-581384" y="1429821"/>
            <a:ext cx="30882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Cells  responsive to fear or reward cues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50011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B2B693-C673-B743-B331-C8A86904D023}"/>
              </a:ext>
            </a:extLst>
          </p:cNvPr>
          <p:cNvSpPr/>
          <p:nvPr/>
        </p:nvSpPr>
        <p:spPr>
          <a:xfrm>
            <a:off x="193684" y="2860335"/>
            <a:ext cx="92137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Please be mindful that each paper uses the *opposite* color for fear and reward because no one can agree on anything ever </a:t>
            </a:r>
          </a:p>
          <a:p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74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F0F8D67-BD1A-AB44-AE4A-85793670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635"/>
            <a:ext cx="86868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”Where” neurons are located and “who” they talk to can dictate their function with memory and emotion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453995-8206-4648-A196-1437BF62B60D}"/>
              </a:ext>
            </a:extLst>
          </p:cNvPr>
          <p:cNvGrpSpPr/>
          <p:nvPr/>
        </p:nvGrpSpPr>
        <p:grpSpPr>
          <a:xfrm>
            <a:off x="1690145" y="1449365"/>
            <a:ext cx="5320255" cy="2569954"/>
            <a:chOff x="357451" y="1141658"/>
            <a:chExt cx="8429098" cy="40716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43BFBF-F8EE-F547-B33B-2DFB1F4F7C06}"/>
                </a:ext>
              </a:extLst>
            </p:cNvPr>
            <p:cNvGrpSpPr/>
            <p:nvPr/>
          </p:nvGrpSpPr>
          <p:grpSpPr>
            <a:xfrm>
              <a:off x="357451" y="1141658"/>
              <a:ext cx="8429098" cy="4071683"/>
              <a:chOff x="1935439" y="2063306"/>
              <a:chExt cx="5273122" cy="254718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8098038-3CB4-CD49-830E-0B6D1F766780}"/>
                  </a:ext>
                </a:extLst>
              </p:cNvPr>
              <p:cNvGrpSpPr/>
              <p:nvPr/>
            </p:nvGrpSpPr>
            <p:grpSpPr>
              <a:xfrm>
                <a:off x="1935439" y="2063306"/>
                <a:ext cx="5273122" cy="2547186"/>
                <a:chOff x="1574800" y="2612999"/>
                <a:chExt cx="5273122" cy="254718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C47AFB2-B862-2346-ADE1-A8556E8C2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574800" y="2612999"/>
                  <a:ext cx="5273122" cy="2547186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3ED797A-42A0-8F42-8FEF-066C16A2FE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414" t="38220" r="31724" b="44183"/>
                <a:stretch/>
              </p:blipFill>
              <p:spPr>
                <a:xfrm>
                  <a:off x="2964666" y="3245222"/>
                  <a:ext cx="1982997" cy="1201271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1BE40B8-E534-464A-848B-566CB42B9F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414" t="38220" r="31724" b="44183"/>
                <a:stretch/>
              </p:blipFill>
              <p:spPr>
                <a:xfrm>
                  <a:off x="2970981" y="3845858"/>
                  <a:ext cx="2026576" cy="83371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DE0E96D-8FA7-414D-BD5C-C5F266EA44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414" t="38220" r="31724" b="44183"/>
                <a:stretch/>
              </p:blipFill>
              <p:spPr>
                <a:xfrm>
                  <a:off x="3887134" y="4066234"/>
                  <a:ext cx="649007" cy="833718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9C43A86-01A3-8A4D-BC70-F12C8461CA22}"/>
                    </a:ext>
                  </a:extLst>
                </p:cNvPr>
                <p:cNvSpPr/>
                <p:nvPr/>
              </p:nvSpPr>
              <p:spPr>
                <a:xfrm>
                  <a:off x="4094677" y="4537939"/>
                  <a:ext cx="4796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/>
                    <a:t>BLA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02DD48B-19F2-8C43-8DBD-0350B335A929}"/>
                    </a:ext>
                  </a:extLst>
                </p:cNvPr>
                <p:cNvSpPr/>
                <p:nvPr/>
              </p:nvSpPr>
              <p:spPr>
                <a:xfrm>
                  <a:off x="2825773" y="4220128"/>
                  <a:ext cx="50045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 err="1"/>
                    <a:t>NAc</a:t>
                  </a:r>
                  <a:endParaRPr lang="en-US" sz="1500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959673C-EA2E-5547-838D-041CB9043ED1}"/>
                    </a:ext>
                  </a:extLst>
                </p:cNvPr>
                <p:cNvSpPr/>
                <p:nvPr/>
              </p:nvSpPr>
              <p:spPr>
                <a:xfrm>
                  <a:off x="4412355" y="4170751"/>
                  <a:ext cx="49404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500" dirty="0" err="1"/>
                    <a:t>CeA</a:t>
                  </a:r>
                  <a:endParaRPr lang="en-US" sz="1500" dirty="0"/>
                </a:p>
              </p:txBody>
            </p:sp>
            <p:cxnSp>
              <p:nvCxnSpPr>
                <p:cNvPr id="22" name="Curved Connector 21">
                  <a:extLst>
                    <a:ext uri="{FF2B5EF4-FFF2-40B4-BE49-F238E27FC236}">
                      <a16:creationId xmlns:a16="http://schemas.microsoft.com/office/drawing/2014/main" id="{B43C2F58-48A0-0F4F-9F26-B6EBF3D9AE9F}"/>
                    </a:ext>
                  </a:extLst>
                </p:cNvPr>
                <p:cNvCxnSpPr/>
                <p:nvPr/>
              </p:nvCxnSpPr>
              <p:spPr>
                <a:xfrm rot="10800000">
                  <a:off x="3292392" y="4322969"/>
                  <a:ext cx="732575" cy="278319"/>
                </a:xfrm>
                <a:prstGeom prst="curvedConnector3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74B34FD0-0D7F-7241-86EE-86A8DF33D2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86548" y="4483093"/>
                  <a:ext cx="148780" cy="179033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ardrop 11">
                <a:extLst>
                  <a:ext uri="{FF2B5EF4-FFF2-40B4-BE49-F238E27FC236}">
                    <a16:creationId xmlns:a16="http://schemas.microsoft.com/office/drawing/2014/main" id="{3D20FB21-857D-3B4C-BB88-8ACAC9618554}"/>
                  </a:ext>
                </a:extLst>
              </p:cNvPr>
              <p:cNvSpPr/>
              <p:nvPr/>
            </p:nvSpPr>
            <p:spPr>
              <a:xfrm rot="19198369">
                <a:off x="4428769" y="3916242"/>
                <a:ext cx="448236" cy="392383"/>
              </a:xfrm>
              <a:prstGeom prst="teardrop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A74112A-A1FE-6447-A466-F5A5395EBE0E}"/>
                  </a:ext>
                </a:extLst>
              </p:cNvPr>
              <p:cNvSpPr/>
              <p:nvPr/>
            </p:nvSpPr>
            <p:spPr>
              <a:xfrm>
                <a:off x="4781480" y="3524450"/>
                <a:ext cx="412376" cy="39238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DB2CF67-08B2-E043-9195-0B0C138214D6}"/>
                  </a:ext>
                </a:extLst>
              </p:cNvPr>
              <p:cNvSpPr/>
              <p:nvPr/>
            </p:nvSpPr>
            <p:spPr>
              <a:xfrm>
                <a:off x="3079289" y="3472048"/>
                <a:ext cx="573741" cy="579546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D71B44-92DB-414B-BD9F-909B4DF3C4C4}"/>
                </a:ext>
              </a:extLst>
            </p:cNvPr>
            <p:cNvSpPr/>
            <p:nvPr/>
          </p:nvSpPr>
          <p:spPr>
            <a:xfrm>
              <a:off x="457199" y="1306049"/>
              <a:ext cx="2603230" cy="42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Anterior (front) of brain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94241A-AAD0-EA46-BA7A-2E59476AD0DE}"/>
                </a:ext>
              </a:extLst>
            </p:cNvPr>
            <p:cNvSpPr/>
            <p:nvPr/>
          </p:nvSpPr>
          <p:spPr>
            <a:xfrm>
              <a:off x="5867114" y="1246853"/>
              <a:ext cx="2646006" cy="424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Posterior (back) of brain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ADA9B2-5DE7-DC44-82EB-1378C53A1099}"/>
              </a:ext>
            </a:extLst>
          </p:cNvPr>
          <p:cNvGrpSpPr/>
          <p:nvPr/>
        </p:nvGrpSpPr>
        <p:grpSpPr>
          <a:xfrm>
            <a:off x="1690145" y="4075161"/>
            <a:ext cx="5276589" cy="2661226"/>
            <a:chOff x="4694989" y="4610383"/>
            <a:chExt cx="4305575" cy="20798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A8F312-E742-F049-B731-FE3300DE2F47}"/>
                </a:ext>
              </a:extLst>
            </p:cNvPr>
            <p:cNvGrpSpPr/>
            <p:nvPr/>
          </p:nvGrpSpPr>
          <p:grpSpPr>
            <a:xfrm>
              <a:off x="4694989" y="4610383"/>
              <a:ext cx="4305575" cy="2079812"/>
              <a:chOff x="357451" y="1141658"/>
              <a:chExt cx="8429098" cy="407168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AF1E7E8-3B23-684C-A2CD-0E3E9D7E2906}"/>
                  </a:ext>
                </a:extLst>
              </p:cNvPr>
              <p:cNvGrpSpPr/>
              <p:nvPr/>
            </p:nvGrpSpPr>
            <p:grpSpPr>
              <a:xfrm>
                <a:off x="357451" y="1141658"/>
                <a:ext cx="8429098" cy="4071683"/>
                <a:chOff x="1935439" y="2063306"/>
                <a:chExt cx="5273122" cy="2547186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AC1A99C-DF8F-C44B-A067-EAD2AFAD3998}"/>
                    </a:ext>
                  </a:extLst>
                </p:cNvPr>
                <p:cNvGrpSpPr/>
                <p:nvPr/>
              </p:nvGrpSpPr>
              <p:grpSpPr>
                <a:xfrm>
                  <a:off x="1935439" y="2063306"/>
                  <a:ext cx="5273122" cy="2547186"/>
                  <a:chOff x="1574800" y="2612999"/>
                  <a:chExt cx="5273122" cy="2547186"/>
                </a:xfrm>
              </p:grpSpPr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0BD32A0F-CE4C-3247-9E63-12DC4DA78B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574800" y="2612999"/>
                    <a:ext cx="5273122" cy="2547186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15D37C8C-0640-7F42-A923-DED9853C41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414" t="38220" r="31724" b="44183"/>
                  <a:stretch/>
                </p:blipFill>
                <p:spPr>
                  <a:xfrm>
                    <a:off x="2964666" y="3245222"/>
                    <a:ext cx="1982997" cy="1201271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0E02D05A-37FA-3D43-B1FD-917D3C80C3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414" t="38220" r="31724" b="44183"/>
                  <a:stretch/>
                </p:blipFill>
                <p:spPr>
                  <a:xfrm>
                    <a:off x="2970981" y="3845858"/>
                    <a:ext cx="2026576" cy="833718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F6AEA944-3FCB-FD49-8078-E092A8A3DE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414" t="38220" r="31724" b="44183"/>
                  <a:stretch/>
                </p:blipFill>
                <p:spPr>
                  <a:xfrm>
                    <a:off x="3887134" y="4066234"/>
                    <a:ext cx="649007" cy="833718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2CA1A57-93F2-3E48-86D1-F4B8A10BD613}"/>
                      </a:ext>
                    </a:extLst>
                  </p:cNvPr>
                  <p:cNvSpPr/>
                  <p:nvPr/>
                </p:nvSpPr>
                <p:spPr>
                  <a:xfrm>
                    <a:off x="4094677" y="4537939"/>
                    <a:ext cx="479618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500" dirty="0"/>
                      <a:t>BLA</a:t>
                    </a:r>
                  </a:p>
                </p:txBody>
              </p:sp>
            </p:grpSp>
            <p:sp>
              <p:nvSpPr>
                <p:cNvPr id="40" name="Teardrop 39">
                  <a:extLst>
                    <a:ext uri="{FF2B5EF4-FFF2-40B4-BE49-F238E27FC236}">
                      <a16:creationId xmlns:a16="http://schemas.microsoft.com/office/drawing/2014/main" id="{457393F1-4009-8247-B6E8-F95CBEF92E11}"/>
                    </a:ext>
                  </a:extLst>
                </p:cNvPr>
                <p:cNvSpPr/>
                <p:nvPr/>
              </p:nvSpPr>
              <p:spPr>
                <a:xfrm rot="19198369">
                  <a:off x="4508006" y="3970803"/>
                  <a:ext cx="448236" cy="392383"/>
                </a:xfrm>
                <a:prstGeom prst="teardrop">
                  <a:avLst/>
                </a:prstGeom>
                <a:noFill/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2D94A7-BC7A-5542-A39E-7E9CE3799958}"/>
                  </a:ext>
                </a:extLst>
              </p:cNvPr>
              <p:cNvSpPr/>
              <p:nvPr/>
            </p:nvSpPr>
            <p:spPr>
              <a:xfrm>
                <a:off x="457199" y="1306049"/>
                <a:ext cx="2861246" cy="447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dirty="0">
                    <a:solidFill>
                      <a:schemeClr val="bg1"/>
                    </a:solidFill>
                  </a:rPr>
                  <a:t>Anterior (front) of brain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F56928-64AD-DC4A-9F6E-65F1AC791BAB}"/>
                  </a:ext>
                </a:extLst>
              </p:cNvPr>
              <p:cNvSpPr/>
              <p:nvPr/>
            </p:nvSpPr>
            <p:spPr>
              <a:xfrm>
                <a:off x="5865704" y="1246853"/>
                <a:ext cx="2908262" cy="447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dirty="0">
                    <a:solidFill>
                      <a:schemeClr val="bg1"/>
                    </a:solidFill>
                  </a:rPr>
                  <a:t>Posterior (back) of brain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B8EBA8-ED6B-7340-AD2C-DE5EFAD0C8B6}"/>
                </a:ext>
              </a:extLst>
            </p:cNvPr>
            <p:cNvSpPr/>
            <p:nvPr/>
          </p:nvSpPr>
          <p:spPr>
            <a:xfrm>
              <a:off x="6957202" y="4610383"/>
              <a:ext cx="45719" cy="2053134"/>
            </a:xfrm>
            <a:prstGeom prst="rect">
              <a:avLst/>
            </a:prstGeom>
            <a:noFill/>
            <a:ln>
              <a:solidFill>
                <a:srgbClr val="1A3A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831D85-299E-DC4B-809F-20F67FB1BFB5}"/>
                </a:ext>
              </a:extLst>
            </p:cNvPr>
            <p:cNvSpPr txBox="1"/>
            <p:nvPr/>
          </p:nvSpPr>
          <p:spPr>
            <a:xfrm>
              <a:off x="6413461" y="5963135"/>
              <a:ext cx="484069" cy="288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B050"/>
                  </a:solidFill>
                </a:rPr>
                <a:t>Fear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3A06F6F-3CBB-3B4C-A255-32AC2E250B14}"/>
                </a:ext>
              </a:extLst>
            </p:cNvPr>
            <p:cNvSpPr txBox="1"/>
            <p:nvPr/>
          </p:nvSpPr>
          <p:spPr>
            <a:xfrm>
              <a:off x="7062593" y="5971050"/>
              <a:ext cx="727779" cy="288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Reward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961BC2E-DF12-9642-91F5-5841F67A6F21}"/>
              </a:ext>
            </a:extLst>
          </p:cNvPr>
          <p:cNvSpPr txBox="1"/>
          <p:nvPr/>
        </p:nvSpPr>
        <p:spPr>
          <a:xfrm rot="18474492">
            <a:off x="3553026" y="2709624"/>
            <a:ext cx="8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Reward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A49899-B44E-8348-8988-7A07FADE8473}"/>
              </a:ext>
            </a:extLst>
          </p:cNvPr>
          <p:cNvSpPr txBox="1"/>
          <p:nvPr/>
        </p:nvSpPr>
        <p:spPr>
          <a:xfrm rot="1930820">
            <a:off x="4941335" y="3253158"/>
            <a:ext cx="5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Fear</a:t>
            </a:r>
          </a:p>
        </p:txBody>
      </p:sp>
    </p:spTree>
    <p:extLst>
      <p:ext uri="{BB962C8B-B14F-4D97-AF65-F5344CB8AC3E}">
        <p14:creationId xmlns:p14="http://schemas.microsoft.com/office/powerpoint/2010/main" val="3194769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52594-87FD-B34A-8C41-C11537A1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79" y="3091000"/>
            <a:ext cx="7128642" cy="355481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956C232-078D-7B45-B2B5-50F4F849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2"/>
            <a:ext cx="8229600" cy="1143000"/>
          </a:xfrm>
        </p:spPr>
        <p:txBody>
          <a:bodyPr/>
          <a:lstStyle/>
          <a:p>
            <a:r>
              <a:rPr lang="en-US" sz="3000" dirty="0">
                <a:solidFill>
                  <a:srgbClr val="FFFF00"/>
                </a:solidFill>
              </a:rPr>
              <a:t>Philippe Petit: The greatest walk in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C268E-D188-794C-81C3-4E9002C6EDD7}"/>
              </a:ext>
            </a:extLst>
          </p:cNvPr>
          <p:cNvSpPr/>
          <p:nvPr/>
        </p:nvSpPr>
        <p:spPr>
          <a:xfrm>
            <a:off x="2353193" y="107758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=hkAmU6N98mo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24E44-2A57-C746-8CEF-2581D2F89565}"/>
              </a:ext>
            </a:extLst>
          </p:cNvPr>
          <p:cNvSpPr/>
          <p:nvPr/>
        </p:nvSpPr>
        <p:spPr>
          <a:xfrm>
            <a:off x="2286000" y="208861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=0GKuUhqxwLU</a:t>
            </a:r>
          </a:p>
        </p:txBody>
      </p:sp>
    </p:spTree>
    <p:extLst>
      <p:ext uri="{BB962C8B-B14F-4D97-AF65-F5344CB8AC3E}">
        <p14:creationId xmlns:p14="http://schemas.microsoft.com/office/powerpoint/2010/main" val="1355119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6A9F326-E426-EE47-A5F6-4957EF260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/>
              <a:t>Anxiety Disorders 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8A81CEF-5934-E44D-B040-5BBD978E8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0"/>
            <a:ext cx="8382000" cy="50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500" dirty="0"/>
              <a:t> Phobias: Specific fears, often learned. </a:t>
            </a:r>
            <a:br>
              <a:rPr lang="en-US" altLang="en-US" sz="2500" dirty="0"/>
            </a:br>
            <a:endParaRPr lang="en-US" altLang="en-US" sz="2500" dirty="0"/>
          </a:p>
          <a:p>
            <a:pPr>
              <a:buFontTx/>
              <a:buChar char="•"/>
            </a:pPr>
            <a:r>
              <a:rPr lang="en-US" altLang="en-US" sz="2500" dirty="0"/>
              <a:t>Panic attacks: Severe sympathetic nervous system reactions to uncomfortable situations. Usually treated with GABA-</a:t>
            </a:r>
            <a:r>
              <a:rPr lang="en-US" altLang="en-US" sz="2500" dirty="0" err="1"/>
              <a:t>ergic</a:t>
            </a:r>
            <a:r>
              <a:rPr lang="en-US" altLang="en-US" sz="2500" dirty="0"/>
              <a:t> drugs and psychotherapy; target </a:t>
            </a:r>
            <a:r>
              <a:rPr lang="en-US" altLang="en-US" sz="2500" i="1" dirty="0"/>
              <a:t>amygdala </a:t>
            </a:r>
            <a:r>
              <a:rPr lang="en-US" altLang="en-US" sz="2500" dirty="0"/>
              <a:t>but affect the whole brain</a:t>
            </a:r>
            <a:br>
              <a:rPr lang="en-US" altLang="en-US" sz="2500" dirty="0"/>
            </a:br>
            <a:endParaRPr lang="en-US" altLang="en-US" sz="2500" dirty="0"/>
          </a:p>
          <a:p>
            <a:pPr>
              <a:buFontTx/>
              <a:buChar char="•"/>
            </a:pPr>
            <a:r>
              <a:rPr lang="en-US" altLang="en-US" sz="2500" dirty="0"/>
              <a:t> Post-traumatic stress: Fear disorder brought on by specific trauma, e.g., violence or accident.</a:t>
            </a:r>
            <a:br>
              <a:rPr lang="en-US" altLang="en-US" sz="2500" dirty="0"/>
            </a:br>
            <a:endParaRPr lang="en-US" altLang="en-US" sz="2500" dirty="0"/>
          </a:p>
          <a:p>
            <a:pPr>
              <a:buFontTx/>
              <a:buChar char="•"/>
            </a:pPr>
            <a:r>
              <a:rPr lang="en-US" altLang="en-US" sz="2500" dirty="0"/>
              <a:t> Generalized anxiety: Persistent excessive worries even in the absence of an immediate threat. Treated with SSRIs or tranquillizers that target the </a:t>
            </a:r>
            <a:r>
              <a:rPr lang="en-US" altLang="en-US" sz="2500" i="1" dirty="0"/>
              <a:t>amygdala</a:t>
            </a:r>
            <a:endParaRPr lang="en-US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33970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172A76-34A1-AB49-ABEA-7AFD9B2A6AE3}"/>
              </a:ext>
            </a:extLst>
          </p:cNvPr>
          <p:cNvSpPr/>
          <p:nvPr/>
        </p:nvSpPr>
        <p:spPr>
          <a:xfrm>
            <a:off x="71431" y="1286435"/>
            <a:ext cx="9001135" cy="522246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40E98-1488-4F4B-8BB7-286FA3E93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1286434"/>
            <a:ext cx="5629275" cy="16492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FB5982-E527-1242-9E0C-0CC733BAEB0B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</a:rPr>
              <a:t>Grid Cells in Humans (2010)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9419A-7635-6444-AB1F-502A0B7A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96" y="3168796"/>
            <a:ext cx="3846176" cy="3340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85237-05DB-D940-9C1F-CB56070E6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294" y="3168796"/>
            <a:ext cx="1646192" cy="3340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886B9E-5EE2-2D40-8B21-34F043412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94" y="3168796"/>
            <a:ext cx="3263900" cy="334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82741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>
            <a:extLst>
              <a:ext uri="{FF2B5EF4-FFF2-40B4-BE49-F238E27FC236}">
                <a16:creationId xmlns:a16="http://schemas.microsoft.com/office/drawing/2014/main" id="{4F13A007-81A1-924F-B246-A00933AEC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Posttraumatic Stress Disorder</a:t>
            </a:r>
          </a:p>
        </p:txBody>
      </p:sp>
      <p:pic>
        <p:nvPicPr>
          <p:cNvPr id="45060" name="Picture 4" descr="BioPsych4e-Fig-16-16-2">
            <a:extLst>
              <a:ext uri="{FF2B5EF4-FFF2-40B4-BE49-F238E27FC236}">
                <a16:creationId xmlns:a16="http://schemas.microsoft.com/office/drawing/2014/main" id="{684775CC-9B23-AC4A-B1D0-3591C239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1" y="274638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E023F3-4F35-134A-AFDD-DC91FCD2F6DC}"/>
              </a:ext>
            </a:extLst>
          </p:cNvPr>
          <p:cNvSpPr/>
          <p:nvPr/>
        </p:nvSpPr>
        <p:spPr>
          <a:xfrm>
            <a:off x="591671" y="2259106"/>
            <a:ext cx="4392705" cy="32272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1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58E25A-1D3F-3441-B512-F58B1FC141DA}"/>
              </a:ext>
            </a:extLst>
          </p:cNvPr>
          <p:cNvSpPr/>
          <p:nvPr/>
        </p:nvSpPr>
        <p:spPr>
          <a:xfrm>
            <a:off x="2042160" y="51318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=zaozzBszc4w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4BED8-EA92-9040-A016-749F2BB7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60" y="1551940"/>
            <a:ext cx="4762500" cy="317500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26CABF67-B71F-004E-85CE-F60D802A6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290513"/>
            <a:ext cx="7138988" cy="5540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Iron man and Anxiety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39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F8D77-F22E-984E-B9DA-DA30B7F2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201930"/>
            <a:ext cx="6743700" cy="2222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299DD-4EFE-104B-8295-100291190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715" y="4406900"/>
            <a:ext cx="4013200" cy="1422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72CF2-480D-CC4E-8993-C54095698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2663825"/>
            <a:ext cx="4038600" cy="1511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3AF68D-11FC-DD4E-8327-0AABF91C5863}"/>
              </a:ext>
            </a:extLst>
          </p:cNvPr>
          <p:cNvSpPr/>
          <p:nvPr/>
        </p:nvSpPr>
        <p:spPr>
          <a:xfrm>
            <a:off x="232410" y="3086775"/>
            <a:ext cx="3672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Inactivating the PL impaired fear expression but not extinction memory 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Inactivating the IL impaired extinction learning and extinction memory</a:t>
            </a:r>
          </a:p>
        </p:txBody>
      </p:sp>
    </p:spTree>
    <p:extLst>
      <p:ext uri="{BB962C8B-B14F-4D97-AF65-F5344CB8AC3E}">
        <p14:creationId xmlns:p14="http://schemas.microsoft.com/office/powerpoint/2010/main" val="2894477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44007-C315-254C-98D3-BDF16753B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650" y="3157855"/>
            <a:ext cx="4013200" cy="153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A0D502-FB7B-EC4B-8EE5-A68F27479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4917440"/>
            <a:ext cx="4013200" cy="1498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30333-018F-E047-884E-F743271F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468630"/>
            <a:ext cx="6743700" cy="2222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DFE0DE-DF2A-A34B-8AF9-197B284A5F62}"/>
              </a:ext>
            </a:extLst>
          </p:cNvPr>
          <p:cNvSpPr/>
          <p:nvPr/>
        </p:nvSpPr>
        <p:spPr>
          <a:xfrm>
            <a:off x="257810" y="3401893"/>
            <a:ext cx="3672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Inactivating the BLA impaired fear expression and extinction memory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Inactivating the HPC impaired fear expression and extinction memory</a:t>
            </a:r>
          </a:p>
        </p:txBody>
      </p:sp>
    </p:spTree>
    <p:extLst>
      <p:ext uri="{BB962C8B-B14F-4D97-AF65-F5344CB8AC3E}">
        <p14:creationId xmlns:p14="http://schemas.microsoft.com/office/powerpoint/2010/main" val="857081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ChangeArrowheads="1"/>
          </p:cNvSpPr>
          <p:nvPr/>
        </p:nvSpPr>
        <p:spPr bwMode="auto">
          <a:xfrm>
            <a:off x="708025" y="2868613"/>
            <a:ext cx="777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</a:rPr>
              <a:t>“I don’t really understand myself these days. I am supposed to be an average reasonable and intelligent young man. However, lately (I can’t recall when it started) I have been a victim of many unusual and irrational thoughts.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8025" y="4124325"/>
            <a:ext cx="777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</a:rPr>
              <a:t>It was after much thought that I decided to kill my wife, Kathy, tonight … I love her dearly, and she has been as fine a wife to me as any man could ever hope to have. I cannot rationally pinpoint any specific reason for doing this …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8025" y="5334000"/>
            <a:ext cx="777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>
                <a:solidFill>
                  <a:srgbClr val="FFFFFF"/>
                </a:solidFill>
              </a:rPr>
              <a:t>I talked with a Doctor once for about two hours and tried to convey to him my fears that I felt [overcome by] overwhelming violent impulses. After one session I never saw the Doctor again, and since then I have been fighting my mental turmoil alone, and seemingly to no avail.”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708025" y="290513"/>
            <a:ext cx="7138988" cy="5540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</a:rPr>
              <a:t>The case of Charles Whitman </a:t>
            </a:r>
            <a:endParaRPr lang="en-US" sz="2000">
              <a:solidFill>
                <a:srgbClr val="FFFF00"/>
              </a:solidFill>
            </a:endParaRPr>
          </a:p>
        </p:txBody>
      </p:sp>
      <p:pic>
        <p:nvPicPr>
          <p:cNvPr id="1638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984250"/>
            <a:ext cx="23129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984250"/>
            <a:ext cx="127793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962025"/>
            <a:ext cx="126841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auto">
          <a:xfrm>
            <a:off x="573088" y="1595438"/>
            <a:ext cx="31369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“This tumor had blossomed from beneath a structure the thalamus, impinged on the hypothalamus, and compressed a third region called the amygdala”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Was Charles Whitman responsible? </a:t>
            </a:r>
          </a:p>
        </p:txBody>
      </p:sp>
      <p:sp>
        <p:nvSpPr>
          <p:cNvPr id="18434" name="Rectangle 9"/>
          <p:cNvSpPr>
            <a:spLocks noChangeArrowheads="1"/>
          </p:cNvSpPr>
          <p:nvPr/>
        </p:nvSpPr>
        <p:spPr bwMode="auto">
          <a:xfrm>
            <a:off x="708025" y="290513"/>
            <a:ext cx="7138988" cy="5540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Does a tumor exonerate an evil act?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843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595438"/>
            <a:ext cx="506888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7085013" y="6581775"/>
            <a:ext cx="2058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(Eagleman, </a:t>
            </a:r>
            <a:r>
              <a:rPr lang="en-US" sz="1200" i="1"/>
              <a:t>The Brain on Trial</a:t>
            </a:r>
            <a:r>
              <a:rPr lang="en-US" sz="120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47949-CB74-2746-B48F-1F29805B8922}"/>
              </a:ext>
            </a:extLst>
          </p:cNvPr>
          <p:cNvSpPr txBox="1"/>
          <p:nvPr/>
        </p:nvSpPr>
        <p:spPr>
          <a:xfrm>
            <a:off x="1326776" y="5985302"/>
            <a:ext cx="5758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https://www.theatlantic.com/magazine/archive/2011/07/the-brain-on-trial/308520/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6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206500"/>
            <a:ext cx="8255000" cy="466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0600" y="3771900"/>
            <a:ext cx="825500" cy="469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8500" y="4762500"/>
            <a:ext cx="1219200" cy="469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7000" y="88900"/>
            <a:ext cx="8928100" cy="8636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  <a:latin typeface="Calibri" charset="0"/>
              </a:rPr>
              <a:t>Name that brain area!</a:t>
            </a:r>
          </a:p>
        </p:txBody>
      </p:sp>
    </p:spTree>
    <p:extLst>
      <p:ext uri="{BB962C8B-B14F-4D97-AF65-F5344CB8AC3E}">
        <p14:creationId xmlns:p14="http://schemas.microsoft.com/office/powerpoint/2010/main" val="12160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642938" y="147638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It’s not just space: </a:t>
            </a:r>
            <a:b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The hippocampus contains “time cells”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608D-70F9-0542-9B82-71A52281387C}"/>
              </a:ext>
            </a:extLst>
          </p:cNvPr>
          <p:cNvSpPr/>
          <p:nvPr/>
        </p:nvSpPr>
        <p:spPr>
          <a:xfrm>
            <a:off x="209005" y="1339463"/>
            <a:ext cx="431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hippocampus contains cells that keep track of time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Say we have a task where the animal has to wait 10 seconds before making a choice: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Cell A will fire in the first few seconds (represented by the “ticks” on the right)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Cell B will fire in the following seconds</a:t>
            </a:r>
            <a:b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Cell C will fire in the next few second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Cell D will fire in the last few seconds</a:t>
            </a:r>
            <a:b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The seconds they spend firing are called their “time fields”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B67D79-418D-2F4D-A59A-4A3F9288BF20}"/>
              </a:ext>
            </a:extLst>
          </p:cNvPr>
          <p:cNvGrpSpPr/>
          <p:nvPr/>
        </p:nvGrpSpPr>
        <p:grpSpPr>
          <a:xfrm>
            <a:off x="5065675" y="1339463"/>
            <a:ext cx="3867823" cy="5406579"/>
            <a:chOff x="4699915" y="1483586"/>
            <a:chExt cx="4161739" cy="58174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E6EA0F-8657-A749-AA19-3861A1F51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104"/>
            <a:stretch/>
          </p:blipFill>
          <p:spPr>
            <a:xfrm>
              <a:off x="4699915" y="3442945"/>
              <a:ext cx="4161739" cy="38580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52E245-17A5-3647-BBE5-A917FA4D2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34" b="64588"/>
            <a:stretch/>
          </p:blipFill>
          <p:spPr>
            <a:xfrm>
              <a:off x="4699915" y="1483586"/>
              <a:ext cx="4161739" cy="195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13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EEA9C-F744-F14F-AF09-D156AD55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99" y="1143000"/>
            <a:ext cx="4698402" cy="55218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26803E-EDD7-8E44-BE61-E969B9DFDEF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</a:rPr>
              <a:t>Time Cells in Humans as of last year</a:t>
            </a:r>
          </a:p>
        </p:txBody>
      </p:sp>
    </p:spTree>
    <p:extLst>
      <p:ext uri="{BB962C8B-B14F-4D97-AF65-F5344CB8AC3E}">
        <p14:creationId xmlns:p14="http://schemas.microsoft.com/office/powerpoint/2010/main" val="40015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04C436-3750-D64A-9E63-AB6A109E9C3E}"/>
              </a:ext>
            </a:extLst>
          </p:cNvPr>
          <p:cNvSpPr/>
          <p:nvPr/>
        </p:nvSpPr>
        <p:spPr>
          <a:xfrm>
            <a:off x="62468" y="1380565"/>
            <a:ext cx="9001135" cy="50202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26803E-EDD7-8E44-BE61-E969B9DFDEF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</a:rPr>
              <a:t>Time Cells in Humans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798860-5E39-E340-8A69-113BD2AF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434" y="2624119"/>
            <a:ext cx="2705007" cy="35176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F5E15-6DA9-C845-9328-DFC9B9E05623}"/>
              </a:ext>
            </a:extLst>
          </p:cNvPr>
          <p:cNvGrpSpPr/>
          <p:nvPr/>
        </p:nvGrpSpPr>
        <p:grpSpPr>
          <a:xfrm>
            <a:off x="813430" y="4475276"/>
            <a:ext cx="4888816" cy="1666465"/>
            <a:chOff x="681990" y="1332230"/>
            <a:chExt cx="4888816" cy="16664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8A2E23-C4B3-2A43-B661-9E8C5B6D7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786"/>
            <a:stretch/>
          </p:blipFill>
          <p:spPr>
            <a:xfrm>
              <a:off x="681990" y="1332230"/>
              <a:ext cx="4888816" cy="14288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E90654-3D8C-0E47-ADBF-52655EC62040}"/>
                </a:ext>
              </a:extLst>
            </p:cNvPr>
            <p:cNvSpPr/>
            <p:nvPr/>
          </p:nvSpPr>
          <p:spPr>
            <a:xfrm>
              <a:off x="2962116" y="2302959"/>
              <a:ext cx="2044238" cy="695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22835B9-0D5B-EA4C-B952-B9E03D167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439" y="1620819"/>
            <a:ext cx="6159500" cy="100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554F8C-991A-414D-9A72-747FE1673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3" y="2649631"/>
            <a:ext cx="60198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9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E927B6-520E-7B45-9AF9-B2FB0E4A20AC}"/>
              </a:ext>
            </a:extLst>
          </p:cNvPr>
          <p:cNvGrpSpPr/>
          <p:nvPr/>
        </p:nvGrpSpPr>
        <p:grpSpPr>
          <a:xfrm>
            <a:off x="1096486" y="1207994"/>
            <a:ext cx="7211004" cy="5650006"/>
            <a:chOff x="939800" y="374277"/>
            <a:chExt cx="7211004" cy="5650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6A6341-7C0A-5C4F-B05F-B6A246E06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9800" y="374277"/>
              <a:ext cx="7211004" cy="1920688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A692A4-D4DF-3744-855F-DA0446F7A587}"/>
                </a:ext>
              </a:extLst>
            </p:cNvPr>
            <p:cNvGrpSpPr/>
            <p:nvPr/>
          </p:nvGrpSpPr>
          <p:grpSpPr>
            <a:xfrm>
              <a:off x="939801" y="2294965"/>
              <a:ext cx="7211003" cy="3729318"/>
              <a:chOff x="312844" y="2707340"/>
              <a:chExt cx="7837960" cy="37846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D084383-C18D-5746-9D2C-955DBADD3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8244" y="2707341"/>
                <a:ext cx="4002560" cy="378459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1042B49-6951-8640-B373-FCE04C3D7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844" y="2707340"/>
                <a:ext cx="3835400" cy="37846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2503893-1851-6B4F-ABF9-A557A1A9BA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4895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rgbClr val="FFFF00"/>
                </a:solidFill>
              </a:rPr>
              <a:t>BREAKING: </a:t>
            </a:r>
            <a:br>
              <a:rPr lang="en-US" sz="26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The hippocampus processes past, present, and future </a:t>
            </a:r>
            <a:br>
              <a:rPr lang="en-US" sz="26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in mice and humans</a:t>
            </a:r>
          </a:p>
        </p:txBody>
      </p:sp>
    </p:spTree>
    <p:extLst>
      <p:ext uri="{BB962C8B-B14F-4D97-AF65-F5344CB8AC3E}">
        <p14:creationId xmlns:p14="http://schemas.microsoft.com/office/powerpoint/2010/main" val="1201740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199449</TotalTime>
  <Words>2245</Words>
  <Application>Microsoft Macintosh PowerPoint</Application>
  <PresentationFormat>On-screen Show (4:3)</PresentationFormat>
  <Paragraphs>236</Paragraphs>
  <Slides>56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Emotional memory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Emotion?</vt:lpstr>
      <vt:lpstr>Amygdala</vt:lpstr>
      <vt:lpstr>PowerPoint Presentation</vt:lpstr>
      <vt:lpstr>PowerPoint Presentation</vt:lpstr>
      <vt:lpstr>Amygdala</vt:lpstr>
      <vt:lpstr>Damage to the amygdala and fear</vt:lpstr>
      <vt:lpstr>Patient S.M.</vt:lpstr>
      <vt:lpstr> Klüver-Bucy Syndrome</vt:lpstr>
      <vt:lpstr>Amygdala lesions in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activity-dependent genes to  detect a memory</vt:lpstr>
      <vt:lpstr>PowerPoint Presentation</vt:lpstr>
      <vt:lpstr>How to erase memories</vt:lpstr>
      <vt:lpstr>Eternal Sunshine</vt:lpstr>
      <vt:lpstr>The greatest climb in history</vt:lpstr>
      <vt:lpstr>PowerPoint Presentation</vt:lpstr>
      <vt:lpstr>Emotional Memory (Cont): A neural basis for positive and negative emotions</vt:lpstr>
      <vt:lpstr>https://www.youtube.com/watch?v=1S0RKRRyqhQ</vt:lpstr>
      <vt:lpstr>PowerPoint Presentation</vt:lpstr>
      <vt:lpstr>Emotional conditioning is dependent on amygdala,  declarative learning on the hippocampus</vt:lpstr>
      <vt:lpstr>The amygdala is remarkably conserved across evolution</vt:lpstr>
      <vt:lpstr>The amygdala processes both fear and reward</vt:lpstr>
      <vt:lpstr>The amygdala sends axons to many areas of the brain, including the central amygdala and nucleus accumbens</vt:lpstr>
      <vt:lpstr>The amygdala sends axons to many areas of the brain, including the central amygdala and nucleus accumbens</vt:lpstr>
      <vt:lpstr>PowerPoint Presentation</vt:lpstr>
      <vt:lpstr>PowerPoint Presentation</vt:lpstr>
      <vt:lpstr>Switching from reward to aversion instantly</vt:lpstr>
      <vt:lpstr>WOULDN’T THIS BE A GREAT TEST QUESTION THO? </vt:lpstr>
      <vt:lpstr>That was based on “who” neurons talked to; What about WHERE they’re located? </vt:lpstr>
      <vt:lpstr>PowerPoint Presentation</vt:lpstr>
      <vt:lpstr>PowerPoint Presentation</vt:lpstr>
      <vt:lpstr>PowerPoint Presentation</vt:lpstr>
      <vt:lpstr>”Where” neurons are located and “who” they talk to can dictate their function with memory and emotion</vt:lpstr>
      <vt:lpstr>Philippe Petit: The greatest walk in history</vt:lpstr>
      <vt:lpstr>Anxiety Disorders I</vt:lpstr>
      <vt:lpstr>Posttraumatic Stress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that brain area!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of the Engrams</dc:title>
  <dc:creator>Steve Ramirez</dc:creator>
  <cp:lastModifiedBy>Microsoft Office User</cp:lastModifiedBy>
  <cp:revision>1140</cp:revision>
  <cp:lastPrinted>2020-02-06T20:32:12Z</cp:lastPrinted>
  <dcterms:created xsi:type="dcterms:W3CDTF">2012-05-14T19:34:42Z</dcterms:created>
  <dcterms:modified xsi:type="dcterms:W3CDTF">2023-03-08T20:10:05Z</dcterms:modified>
</cp:coreProperties>
</file>