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863" r:id="rId2"/>
    <p:sldId id="686" r:id="rId3"/>
    <p:sldId id="838" r:id="rId4"/>
    <p:sldId id="839" r:id="rId5"/>
    <p:sldId id="841" r:id="rId6"/>
    <p:sldId id="677" r:id="rId7"/>
    <p:sldId id="813" r:id="rId8"/>
    <p:sldId id="572" r:id="rId9"/>
    <p:sldId id="822" r:id="rId10"/>
    <p:sldId id="758" r:id="rId11"/>
    <p:sldId id="859" r:id="rId12"/>
    <p:sldId id="862" r:id="rId13"/>
    <p:sldId id="837" r:id="rId14"/>
    <p:sldId id="640" r:id="rId15"/>
    <p:sldId id="460" r:id="rId16"/>
    <p:sldId id="704" r:id="rId17"/>
    <p:sldId id="627" r:id="rId18"/>
    <p:sldId id="434" r:id="rId19"/>
    <p:sldId id="843" r:id="rId20"/>
    <p:sldId id="844" r:id="rId21"/>
    <p:sldId id="855" r:id="rId22"/>
    <p:sldId id="856" r:id="rId23"/>
    <p:sldId id="857" r:id="rId24"/>
    <p:sldId id="765" r:id="rId25"/>
    <p:sldId id="777" r:id="rId26"/>
    <p:sldId id="833" r:id="rId27"/>
  </p:sldIdLst>
  <p:sldSz cx="9144000" cy="6858000" type="screen4x3"/>
  <p:notesSz cx="6858000" cy="9144000"/>
  <p:defaultTextStyle>
    <a:defPPr>
      <a:defRPr lang="en-US"/>
    </a:defPPr>
    <a:lvl1pPr marL="0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7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6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F900"/>
    <a:srgbClr val="585858"/>
    <a:srgbClr val="FDCAE2"/>
    <a:srgbClr val="FDB8E1"/>
    <a:srgbClr val="FFEDE1"/>
    <a:srgbClr val="25B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38" autoAdjust="0"/>
    <p:restoredTop sz="89728" autoAdjust="0"/>
  </p:normalViewPr>
  <p:slideViewPr>
    <p:cSldViewPr snapToGrid="0" snapToObjects="1">
      <p:cViewPr varScale="1">
        <p:scale>
          <a:sx n="114" d="100"/>
          <a:sy n="114" d="100"/>
        </p:scale>
        <p:origin x="14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8728C-BC9B-2648-8980-5E6AFD9DAF4E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F778A-C222-9D43-9C25-FEE6B0F6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2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7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6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E40164-D0E2-BB41-9AF5-53EEB5815619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84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To gain access to a positive experience</a:t>
            </a:r>
            <a:r>
              <a:rPr lang="en-US" baseline="0" dirty="0">
                <a:latin typeface="Calibri" charset="0"/>
              </a:rPr>
              <a:t> in mice, Roger and Josh in our lab started by exposing male mice to female mice</a:t>
            </a: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8761F9-176E-624B-AEC9-03F698719DE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778A-C222-9D43-9C25-FEE6B0F605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33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778A-C222-9D43-9C25-FEE6B0F605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60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acute</a:t>
            </a:r>
            <a:r>
              <a:rPr lang="en-US" baseline="0" dirty="0"/>
              <a:t> effects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778A-C222-9D43-9C25-FEE6B0F605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0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</a:t>
            </a:r>
            <a:r>
              <a:rPr lang="en-US" baseline="0" dirty="0"/>
              <a:t> HAN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778A-C222-9D43-9C25-FEE6B0F605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3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STRONG FC protocol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368AFB-D25E-0644-BE11-67AF4802DA1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368AFB-D25E-0644-BE11-67AF4802DA1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778A-C222-9D43-9C25-FEE6B0F605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02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778A-C222-9D43-9C25-FEE6B0F605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7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do not recapitulate</a:t>
            </a:r>
            <a:r>
              <a:rPr lang="en-US" baseline="0" dirty="0"/>
              <a:t> endogenous firing patterns and yet have </a:t>
            </a:r>
            <a:r>
              <a:rPr lang="en-US" baseline="0" dirty="0" err="1"/>
              <a:t>beh</a:t>
            </a:r>
            <a:r>
              <a:rPr lang="en-US" baseline="0" dirty="0"/>
              <a:t> effects =&gt; drugs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F778A-C222-9D43-9C25-FEE6B0F605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2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E40164-D0E2-BB41-9AF5-53EEB5815619}" type="slidenum">
              <a:rPr lang="en-US" sz="1200">
                <a:latin typeface="Arial" charset="0"/>
              </a:rPr>
              <a:pPr eaLnBrk="1" hangingPunct="1"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  <a:ea typeface="MS PGothic" charset="0"/>
              </a:rPr>
              <a:t>Graduating BU 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200A329-F98C-2E4A-85C8-54341695ABF8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200A329-F98C-2E4A-85C8-54341695ABF8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4EA47-DDA3-E240-9028-B8920A8B256B}" type="slidenum">
              <a:rPr lang="en-US">
                <a:latin typeface="Arial" pitchFamily="-105" charset="0"/>
              </a:rPr>
              <a:pPr/>
              <a:t>5</a:t>
            </a:fld>
            <a:endParaRPr lang="en-US">
              <a:latin typeface="Arial" pitchFamily="-105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52C38275-ACC3-0541-8598-4A4E4E7EFCDA}" type="slidenum">
              <a:rPr lang="en-US" sz="1200"/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D4C6DA9-50DF-1F41-99D7-C6B8836D1B95}" type="slidenum">
              <a:rPr lang="en-US" sz="1200">
                <a:cs typeface="MS PGothic" charset="0"/>
              </a:rPr>
              <a:pPr eaLnBrk="1" hangingPunct="1"/>
              <a:t>7</a:t>
            </a:fld>
            <a:endParaRPr lang="en-US" sz="1200"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E40164-D0E2-BB41-9AF5-53EEB5815619}" type="slidenum">
              <a:rPr lang="en-US" sz="1200">
                <a:latin typeface="Arial" charset="0"/>
              </a:rPr>
              <a:pPr eaLnBrk="1" hangingPunct="1"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7B3676-283E-8E4C-9447-B3D693272508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8745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1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7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8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3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2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5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7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7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5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1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1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7" indent="0">
              <a:buNone/>
              <a:defRPr sz="900"/>
            </a:lvl4pPr>
            <a:lvl5pPr marL="1828436" indent="0">
              <a:buNone/>
              <a:defRPr sz="900"/>
            </a:lvl5pPr>
            <a:lvl6pPr marL="2285543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9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7" indent="0">
              <a:buNone/>
              <a:defRPr sz="2000"/>
            </a:lvl4pPr>
            <a:lvl5pPr marL="1828436" indent="0">
              <a:buNone/>
              <a:defRPr sz="2000"/>
            </a:lvl5pPr>
            <a:lvl6pPr marL="2285543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7" indent="0">
              <a:buNone/>
              <a:defRPr sz="900"/>
            </a:lvl4pPr>
            <a:lvl5pPr marL="1828436" indent="0">
              <a:buNone/>
              <a:defRPr sz="900"/>
            </a:lvl5pPr>
            <a:lvl6pPr marL="2285543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6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1" tIns="45711" rIns="91421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FB3B2-6D48-4C4E-A28B-BA318145AA2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D9064-CF92-DA4F-90D4-BF21CB8A3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3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0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2" indent="-342832" algn="l" defTabSz="45710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2" indent="-285694" algn="l" defTabSz="45710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4" algn="l" defTabSz="4571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45710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8554" algn="l" defTabSz="45710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6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5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7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jpe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1.jpeg"/><Relationship Id="rId4" Type="http://schemas.microsoft.com/office/2007/relationships/hdphoto" Target="../media/hdphoto3.wdp"/><Relationship Id="rId9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7.emf"/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39.png"/><Relationship Id="rId4" Type="http://schemas.openxmlformats.org/officeDocument/2006/relationships/image" Target="../media/image45.emf"/><Relationship Id="rId9" Type="http://schemas.openxmlformats.org/officeDocument/2006/relationships/image" Target="../media/image46.png"/><Relationship Id="rId1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7.emf"/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39.png"/><Relationship Id="rId4" Type="http://schemas.openxmlformats.org/officeDocument/2006/relationships/image" Target="../media/image49.emf"/><Relationship Id="rId9" Type="http://schemas.openxmlformats.org/officeDocument/2006/relationships/image" Target="../media/image46.png"/><Relationship Id="rId1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9.emf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8.emf"/><Relationship Id="rId4" Type="http://schemas.openxmlformats.org/officeDocument/2006/relationships/image" Target="../media/image57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icture 10"/>
          <p:cNvSpPr>
            <a:spLocks noChangeAspect="1"/>
          </p:cNvSpPr>
          <p:nvPr/>
        </p:nvSpPr>
        <p:spPr bwMode="auto">
          <a:xfrm>
            <a:off x="4873625" y="0"/>
            <a:ext cx="42703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21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icture 10"/>
          <p:cNvSpPr>
            <a:spLocks noChangeAspect="1"/>
          </p:cNvSpPr>
          <p:nvPr/>
        </p:nvSpPr>
        <p:spPr bwMode="auto">
          <a:xfrm>
            <a:off x="4873626" y="4"/>
            <a:ext cx="42703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813" y="2118196"/>
            <a:ext cx="3903510" cy="306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15" y="2118196"/>
            <a:ext cx="3520474" cy="3070952"/>
          </a:xfrm>
          <a:prstGeom prst="rect">
            <a:avLst/>
          </a:prstGeom>
        </p:spPr>
      </p:pic>
      <p:pic>
        <p:nvPicPr>
          <p:cNvPr id="7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46" y="2086717"/>
            <a:ext cx="1847092" cy="225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66" y="2086717"/>
            <a:ext cx="734148" cy="11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627" y="4011303"/>
            <a:ext cx="237418" cy="46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976">
            <a:off x="3547170" y="4012770"/>
            <a:ext cx="162161" cy="31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Group 14341"/>
          <p:cNvGrpSpPr/>
          <p:nvPr/>
        </p:nvGrpSpPr>
        <p:grpSpPr>
          <a:xfrm>
            <a:off x="5883691" y="1084954"/>
            <a:ext cx="1631527" cy="2003525"/>
            <a:chOff x="6507949" y="43783"/>
            <a:chExt cx="1631527" cy="2003525"/>
          </a:xfrm>
        </p:grpSpPr>
        <p:pic>
          <p:nvPicPr>
            <p:cNvPr id="16" name="Picture 5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949" y="43783"/>
              <a:ext cx="1631527" cy="200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1" name="Group 14340"/>
            <p:cNvGrpSpPr/>
            <p:nvPr/>
          </p:nvGrpSpPr>
          <p:grpSpPr>
            <a:xfrm>
              <a:off x="6797891" y="319327"/>
              <a:ext cx="1031875" cy="873449"/>
              <a:chOff x="6797891" y="319327"/>
              <a:chExt cx="1031875" cy="87344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797891" y="319327"/>
                <a:ext cx="1031875" cy="8734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4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9322" y="331027"/>
                <a:ext cx="434842" cy="855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4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04976">
                <a:off x="7417431" y="343443"/>
                <a:ext cx="297005" cy="58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8326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negawa 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3"/>
          <p:cNvSpPr>
            <a:spLocks/>
          </p:cNvSpPr>
          <p:nvPr/>
        </p:nvSpPr>
        <p:spPr bwMode="auto">
          <a:xfrm>
            <a:off x="0" y="3903927"/>
            <a:ext cx="4363010" cy="2808158"/>
          </a:xfrm>
          <a:custGeom>
            <a:avLst/>
            <a:gdLst>
              <a:gd name="T0" fmla="*/ 47024604 w 43200"/>
              <a:gd name="T1" fmla="*/ 201580519 h 43200"/>
              <a:gd name="T2" fmla="*/ 21643572 w 43200"/>
              <a:gd name="T3" fmla="*/ 195443042 h 43200"/>
              <a:gd name="T4" fmla="*/ 69419631 w 43200"/>
              <a:gd name="T5" fmla="*/ 268745711 h 43200"/>
              <a:gd name="T6" fmla="*/ 58317263 w 43200"/>
              <a:gd name="T7" fmla="*/ 271679748 h 43200"/>
              <a:gd name="T8" fmla="*/ 165111991 w 43200"/>
              <a:gd name="T9" fmla="*/ 301019244 h 43200"/>
              <a:gd name="T10" fmla="*/ 158418558 w 43200"/>
              <a:gd name="T11" fmla="*/ 287620079 h 43200"/>
              <a:gd name="T12" fmla="*/ 288850864 w 43200"/>
              <a:gd name="T13" fmla="*/ 267606056 h 43200"/>
              <a:gd name="T14" fmla="*/ 286175473 w 43200"/>
              <a:gd name="T15" fmla="*/ 282306606 h 43200"/>
              <a:gd name="T16" fmla="*/ 341977706 w 43200"/>
              <a:gd name="T17" fmla="*/ 176761205 h 43200"/>
              <a:gd name="T18" fmla="*/ 374553175 w 43200"/>
              <a:gd name="T19" fmla="*/ 231713219 h 43200"/>
              <a:gd name="T20" fmla="*/ 418822206 w 43200"/>
              <a:gd name="T21" fmla="*/ 118236133 h 43200"/>
              <a:gd name="T22" fmla="*/ 404313011 w 43200"/>
              <a:gd name="T23" fmla="*/ 138843105 h 43200"/>
              <a:gd name="T24" fmla="*/ 384012190 w 43200"/>
              <a:gd name="T25" fmla="*/ 41783816 h 43200"/>
              <a:gd name="T26" fmla="*/ 384773756 w 43200"/>
              <a:gd name="T27" fmla="*/ 51517519 h 43200"/>
              <a:gd name="T28" fmla="*/ 291365894 w 43200"/>
              <a:gd name="T29" fmla="*/ 30433080 h 43200"/>
              <a:gd name="T30" fmla="*/ 298800873 w 43200"/>
              <a:gd name="T31" fmla="*/ 18019561 h 43200"/>
              <a:gd name="T32" fmla="*/ 221856072 w 43200"/>
              <a:gd name="T33" fmla="*/ 36347137 h 43200"/>
              <a:gd name="T34" fmla="*/ 225453391 w 43200"/>
              <a:gd name="T35" fmla="*/ 25643232 h 43200"/>
              <a:gd name="T36" fmla="*/ 140282114 w 43200"/>
              <a:gd name="T37" fmla="*/ 39981886 h 43200"/>
              <a:gd name="T38" fmla="*/ 153308318 w 43200"/>
              <a:gd name="T39" fmla="*/ 50362420 h 43200"/>
              <a:gd name="T40" fmla="*/ 41353198 w 43200"/>
              <a:gd name="T41" fmla="*/ 121585946 h 43200"/>
              <a:gd name="T42" fmla="*/ 39078610 w 43200"/>
              <a:gd name="T43" fmla="*/ 110658620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flip="none" rotWithShape="1">
            <a:gsLst>
              <a:gs pos="0">
                <a:srgbClr val="9BC1FF">
                  <a:alpha val="7000"/>
                </a:srgbClr>
              </a:gs>
              <a:gs pos="100000">
                <a:srgbClr val="3F80CD">
                  <a:alpha val="7000"/>
                </a:srgbClr>
              </a:gs>
            </a:gsLst>
            <a:lin ang="5400000" scaled="0"/>
            <a:tileRect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9" name="Cloud 3"/>
          <p:cNvSpPr>
            <a:spLocks/>
          </p:cNvSpPr>
          <p:nvPr/>
        </p:nvSpPr>
        <p:spPr bwMode="auto">
          <a:xfrm>
            <a:off x="254000" y="959664"/>
            <a:ext cx="4109010" cy="2882247"/>
          </a:xfrm>
          <a:custGeom>
            <a:avLst/>
            <a:gdLst>
              <a:gd name="T0" fmla="*/ 47024604 w 43200"/>
              <a:gd name="T1" fmla="*/ 201580519 h 43200"/>
              <a:gd name="T2" fmla="*/ 21643572 w 43200"/>
              <a:gd name="T3" fmla="*/ 195443042 h 43200"/>
              <a:gd name="T4" fmla="*/ 69419631 w 43200"/>
              <a:gd name="T5" fmla="*/ 268745711 h 43200"/>
              <a:gd name="T6" fmla="*/ 58317263 w 43200"/>
              <a:gd name="T7" fmla="*/ 271679748 h 43200"/>
              <a:gd name="T8" fmla="*/ 165111991 w 43200"/>
              <a:gd name="T9" fmla="*/ 301019244 h 43200"/>
              <a:gd name="T10" fmla="*/ 158418558 w 43200"/>
              <a:gd name="T11" fmla="*/ 287620079 h 43200"/>
              <a:gd name="T12" fmla="*/ 288850864 w 43200"/>
              <a:gd name="T13" fmla="*/ 267606056 h 43200"/>
              <a:gd name="T14" fmla="*/ 286175473 w 43200"/>
              <a:gd name="T15" fmla="*/ 282306606 h 43200"/>
              <a:gd name="T16" fmla="*/ 341977706 w 43200"/>
              <a:gd name="T17" fmla="*/ 176761205 h 43200"/>
              <a:gd name="T18" fmla="*/ 374553175 w 43200"/>
              <a:gd name="T19" fmla="*/ 231713219 h 43200"/>
              <a:gd name="T20" fmla="*/ 418822206 w 43200"/>
              <a:gd name="T21" fmla="*/ 118236133 h 43200"/>
              <a:gd name="T22" fmla="*/ 404313011 w 43200"/>
              <a:gd name="T23" fmla="*/ 138843105 h 43200"/>
              <a:gd name="T24" fmla="*/ 384012190 w 43200"/>
              <a:gd name="T25" fmla="*/ 41783816 h 43200"/>
              <a:gd name="T26" fmla="*/ 384773756 w 43200"/>
              <a:gd name="T27" fmla="*/ 51517519 h 43200"/>
              <a:gd name="T28" fmla="*/ 291365894 w 43200"/>
              <a:gd name="T29" fmla="*/ 30433080 h 43200"/>
              <a:gd name="T30" fmla="*/ 298800873 w 43200"/>
              <a:gd name="T31" fmla="*/ 18019561 h 43200"/>
              <a:gd name="T32" fmla="*/ 221856072 w 43200"/>
              <a:gd name="T33" fmla="*/ 36347137 h 43200"/>
              <a:gd name="T34" fmla="*/ 225453391 w 43200"/>
              <a:gd name="T35" fmla="*/ 25643232 h 43200"/>
              <a:gd name="T36" fmla="*/ 140282114 w 43200"/>
              <a:gd name="T37" fmla="*/ 39981886 h 43200"/>
              <a:gd name="T38" fmla="*/ 153308318 w 43200"/>
              <a:gd name="T39" fmla="*/ 50362420 h 43200"/>
              <a:gd name="T40" fmla="*/ 41353198 w 43200"/>
              <a:gd name="T41" fmla="*/ 121585946 h 43200"/>
              <a:gd name="T42" fmla="*/ 39078610 w 43200"/>
              <a:gd name="T43" fmla="*/ 110658620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flip="none" rotWithShape="1">
            <a:gsLst>
              <a:gs pos="0">
                <a:srgbClr val="9BC1FF">
                  <a:alpha val="7000"/>
                </a:srgbClr>
              </a:gs>
              <a:gs pos="100000">
                <a:srgbClr val="3F80CD">
                  <a:alpha val="7000"/>
                </a:srgbClr>
              </a:gs>
            </a:gsLst>
            <a:lin ang="5400000" scaled="0"/>
            <a:tileRect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cs typeface="MS PGothic" charset="0"/>
            </a:endParaRPr>
          </a:p>
        </p:txBody>
      </p:sp>
      <p:pic>
        <p:nvPicPr>
          <p:cNvPr id="4710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6" y="1247751"/>
            <a:ext cx="9453562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751388" y="2300288"/>
            <a:ext cx="4303712" cy="2036762"/>
            <a:chOff x="2049802" y="4044065"/>
            <a:chExt cx="4304000" cy="2036430"/>
          </a:xfrm>
        </p:grpSpPr>
        <p:pic>
          <p:nvPicPr>
            <p:cNvPr id="47110" name="Picture 9" descr="campus-0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70" t="46336" r="50697" b="36807"/>
            <a:stretch>
              <a:fillRect/>
            </a:stretch>
          </p:blipFill>
          <p:spPr bwMode="auto">
            <a:xfrm flipH="1">
              <a:off x="2049802" y="4815214"/>
              <a:ext cx="1233469" cy="608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239" y="4044065"/>
              <a:ext cx="3437563" cy="2036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 descr="PATSPATSPATS.0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31" y="1618307"/>
            <a:ext cx="2597017" cy="155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54000" y="50800"/>
            <a:ext cx="8648700" cy="820738"/>
          </a:xfrm>
          <a:prstGeom prst="rect">
            <a:avLst/>
          </a:prstGeom>
        </p:spPr>
        <p:txBody>
          <a:bodyPr vert="horz" lIns="91421" tIns="45711" rIns="91421" bIns="45711" rtlCol="0" anchor="ctr">
            <a:normAutofit fontScale="97500"/>
          </a:bodyPr>
          <a:lstStyle>
            <a:lvl1pPr algn="ctr" defTabSz="45710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00"/>
                </a:solidFill>
                <a:latin typeface="Calibri" charset="0"/>
              </a:rPr>
              <a:t>From negative to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positive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7" y="4337050"/>
            <a:ext cx="3269464" cy="18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12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309917" y="5489266"/>
            <a:ext cx="8608304" cy="70786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1" tIns="45711" rIns="91421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2000" u="sng" dirty="0">
                <a:solidFill>
                  <a:schemeClr val="bg1"/>
                </a:solidFill>
                <a:latin typeface="Arial" charset="0"/>
                <a:cs typeface="Arial" charset="0"/>
              </a:rPr>
              <a:t>Conclusion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  <a:cs typeface="Arial" charset="0"/>
              </a:rPr>
              <a:t>: </a:t>
            </a:r>
            <a:r>
              <a:rPr lang="en-US" altLang="zh-CN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hippocampus cells that were active during reward experiences can drive place preference.</a:t>
            </a: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254000" y="43042"/>
            <a:ext cx="8720138" cy="101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dirty="0">
                <a:solidFill>
                  <a:srgbClr val="FFFF00"/>
                </a:solidFill>
              </a:rPr>
              <a:t>Activating hippocampus cells associated with a </a:t>
            </a:r>
          </a:p>
          <a:p>
            <a:pPr algn="ctr" eaLnBrk="1" hangingPunct="1"/>
            <a:r>
              <a:rPr lang="en-US" sz="3000" dirty="0">
                <a:solidFill>
                  <a:srgbClr val="FFFF00"/>
                </a:solidFill>
              </a:rPr>
              <a:t>positive experience</a:t>
            </a:r>
            <a:endParaRPr lang="en-US" u="sng" dirty="0">
              <a:solidFill>
                <a:srgbClr val="FFFFFF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6937" y="4136214"/>
            <a:ext cx="1538211" cy="9112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81523" y="1309273"/>
            <a:ext cx="3779871" cy="3610205"/>
            <a:chOff x="5632241" y="1241779"/>
            <a:chExt cx="3779871" cy="3610205"/>
          </a:xfrm>
        </p:grpSpPr>
        <p:grpSp>
          <p:nvGrpSpPr>
            <p:cNvPr id="5" name="Group 4"/>
            <p:cNvGrpSpPr/>
            <p:nvPr/>
          </p:nvGrpSpPr>
          <p:grpSpPr>
            <a:xfrm>
              <a:off x="5632241" y="1241779"/>
              <a:ext cx="3779871" cy="3610205"/>
              <a:chOff x="5632241" y="1241779"/>
              <a:chExt cx="3779871" cy="3610205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5632241" y="1241779"/>
                <a:ext cx="3779871" cy="3610205"/>
                <a:chOff x="4799684" y="1291426"/>
                <a:chExt cx="3779871" cy="3610205"/>
              </a:xfrm>
            </p:grpSpPr>
            <p:sp>
              <p:nvSpPr>
                <p:cNvPr id="33" name="Rectangle 32"/>
                <p:cNvSpPr/>
                <p:nvPr/>
              </p:nvSpPr>
              <p:spPr>
                <a:xfrm rot="5400000">
                  <a:off x="5631287" y="3674919"/>
                  <a:ext cx="395110" cy="205831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4799684" y="1291426"/>
                  <a:ext cx="3779871" cy="3588780"/>
                  <a:chOff x="4799684" y="1291426"/>
                  <a:chExt cx="3779871" cy="3588780"/>
                </a:xfrm>
              </p:grpSpPr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4799684" y="1291426"/>
                    <a:ext cx="3779871" cy="3588780"/>
                    <a:chOff x="4799684" y="1291426"/>
                    <a:chExt cx="3779871" cy="3588780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4799684" y="1396999"/>
                      <a:ext cx="3779871" cy="3384430"/>
                      <a:chOff x="4580251" y="2822081"/>
                      <a:chExt cx="3550477" cy="3082961"/>
                    </a:xfrm>
                  </p:grpSpPr>
                  <p:sp>
                    <p:nvSpPr>
                      <p:cNvPr id="23" name="Rectangle 22"/>
                      <p:cNvSpPr/>
                      <p:nvPr/>
                    </p:nvSpPr>
                    <p:spPr>
                      <a:xfrm>
                        <a:off x="4580251" y="2822081"/>
                        <a:ext cx="3550477" cy="308296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4645769" y="2822083"/>
                        <a:ext cx="2590019" cy="2699456"/>
                        <a:chOff x="4870430" y="3727667"/>
                        <a:chExt cx="2590019" cy="2699456"/>
                      </a:xfrm>
                    </p:grpSpPr>
                    <p:pic>
                      <p:nvPicPr>
                        <p:cNvPr id="9" name="Picture 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235222" y="3727667"/>
                          <a:ext cx="2225227" cy="269945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  <p:pic>
                      <p:nvPicPr>
                        <p:cNvPr id="16" name="Picture 1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870430" y="3727667"/>
                          <a:ext cx="364792" cy="269945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grpSp>
                </p:grpSp>
                <p:sp>
                  <p:nvSpPr>
                    <p:cNvPr id="6" name="Rectangle 5"/>
                    <p:cNvSpPr/>
                    <p:nvPr/>
                  </p:nvSpPr>
                  <p:spPr>
                    <a:xfrm>
                      <a:off x="6857999" y="1291426"/>
                      <a:ext cx="1721555" cy="358878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9" name="Group 28"/>
                    <p:cNvGrpSpPr/>
                    <p:nvPr/>
                  </p:nvGrpSpPr>
                  <p:grpSpPr>
                    <a:xfrm>
                      <a:off x="4938709" y="4252521"/>
                      <a:ext cx="1317624" cy="431270"/>
                      <a:chOff x="4938709" y="4153744"/>
                      <a:chExt cx="1317624" cy="431270"/>
                    </a:xfrm>
                    <a:solidFill>
                      <a:srgbClr val="FFFFFF"/>
                    </a:solidFill>
                  </p:grpSpPr>
                  <p:pic>
                    <p:nvPicPr>
                      <p:cNvPr id="26" name="Picture 25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8710" y="4153744"/>
                        <a:ext cx="1317623" cy="234244"/>
                      </a:xfrm>
                      <a:prstGeom prst="rect">
                        <a:avLst/>
                      </a:prstGeom>
                      <a:grpFill/>
                    </p:spPr>
                  </p:pic>
                  <p:pic>
                    <p:nvPicPr>
                      <p:cNvPr id="27" name="Picture 26"/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38709" y="4365410"/>
                        <a:ext cx="1317623" cy="219604"/>
                      </a:xfrm>
                      <a:prstGeom prst="rect">
                        <a:avLst/>
                      </a:prstGeom>
                      <a:grpFill/>
                    </p:spPr>
                  </p:pic>
                </p:grpSp>
              </p:grpSp>
              <p:sp>
                <p:nvSpPr>
                  <p:cNvPr id="31" name="Rectangle 30"/>
                  <p:cNvSpPr/>
                  <p:nvPr/>
                </p:nvSpPr>
                <p:spPr>
                  <a:xfrm>
                    <a:off x="6462889" y="1439331"/>
                    <a:ext cx="395110" cy="306718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36" name="Rectangle 35"/>
              <p:cNvSpPr/>
              <p:nvPr/>
            </p:nvSpPr>
            <p:spPr>
              <a:xfrm>
                <a:off x="6933847" y="2779889"/>
                <a:ext cx="403932" cy="14229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6589889" y="1415671"/>
              <a:ext cx="776114" cy="2917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180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796693"/>
            <a:ext cx="8863106" cy="33331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1650" y="2674213"/>
            <a:ext cx="3530600" cy="3694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111750" y="3069167"/>
            <a:ext cx="349250" cy="377825"/>
          </a:xfrm>
          <a:prstGeom prst="rect">
            <a:avLst/>
          </a:prstGeom>
          <a:solidFill>
            <a:srgbClr val="FFED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23305" y="2674213"/>
            <a:ext cx="2609145" cy="3694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4000" y="50800"/>
            <a:ext cx="8648700" cy="820738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latin typeface="Calibri" charset="0"/>
              </a:rPr>
              <a:t>Hypothesis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14300" y="934314"/>
            <a:ext cx="9029699" cy="124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1" rIns="91421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500" dirty="0">
                <a:solidFill>
                  <a:srgbClr val="FFFFFF"/>
                </a:solidFill>
              </a:rPr>
              <a:t>Hippocampus cells active during a positive experience are sufficient to bi-directionally modulate maladaptive states when reactivated </a:t>
            </a:r>
          </a:p>
          <a:p>
            <a:pPr eaLnBrk="1" hangingPunct="1"/>
            <a:endParaRPr lang="en-US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negawa positive memory activ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4623" y="7212"/>
            <a:ext cx="6000750" cy="3375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572125" y="0"/>
            <a:ext cx="3195251" cy="3382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9921" y="3747911"/>
            <a:ext cx="3284502" cy="2036056"/>
            <a:chOff x="-2695562" y="1823892"/>
            <a:chExt cx="3733800" cy="23145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695562" y="1839767"/>
              <a:ext cx="3733800" cy="22987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1381125" y="1823892"/>
              <a:ext cx="1397000" cy="22987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16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16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72127" y="3763786"/>
            <a:ext cx="3195250" cy="2008126"/>
            <a:chOff x="3866953" y="4069053"/>
            <a:chExt cx="4015546" cy="2523659"/>
          </a:xfrm>
        </p:grpSpPr>
        <p:grpSp>
          <p:nvGrpSpPr>
            <p:cNvPr id="9" name="Group 8"/>
            <p:cNvGrpSpPr/>
            <p:nvPr/>
          </p:nvGrpSpPr>
          <p:grpSpPr>
            <a:xfrm>
              <a:off x="3866953" y="4069053"/>
              <a:ext cx="4015546" cy="2523659"/>
              <a:chOff x="6058369" y="3975719"/>
              <a:chExt cx="3657600" cy="22987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58369" y="3975719"/>
                <a:ext cx="3657600" cy="22987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7886705" y="4009074"/>
                <a:ext cx="1828800" cy="226534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16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16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883076" y="4490605"/>
              <a:ext cx="29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74923" y="4112547"/>
            <a:ext cx="123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1F900"/>
                </a:solidFill>
              </a:rPr>
              <a:t>Unstressed</a:t>
            </a:r>
          </a:p>
          <a:p>
            <a:r>
              <a:rPr lang="en-US" dirty="0">
                <a:solidFill>
                  <a:srgbClr val="FF6600"/>
                </a:solidFill>
              </a:rPr>
              <a:t>Positive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Neutral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Negative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699920" y="5882665"/>
            <a:ext cx="8067457" cy="6463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1" tIns="45711" rIns="91421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u="sng" dirty="0">
                <a:solidFill>
                  <a:schemeClr val="bg1"/>
                </a:solidFill>
                <a:latin typeface="Arial" charset="0"/>
                <a:cs typeface="Arial" charset="0"/>
              </a:rPr>
              <a:t>Significance</a:t>
            </a:r>
            <a:r>
              <a:rPr lang="en-US" altLang="zh-CN" sz="1800" dirty="0">
                <a:solidFill>
                  <a:schemeClr val="bg1"/>
                </a:solidFill>
                <a:latin typeface="Arial" charset="0"/>
                <a:cs typeface="Arial" charset="0"/>
              </a:rPr>
              <a:t>: </a:t>
            </a:r>
            <a:r>
              <a:rPr lang="en-US" altLang="zh-CN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hippocampus cells that were active during a positive experience are sufficient to reverse the effects of stress in a battery of behavioral assays </a:t>
            </a:r>
          </a:p>
        </p:txBody>
      </p:sp>
    </p:spTree>
    <p:extLst>
      <p:ext uri="{BB962C8B-B14F-4D97-AF65-F5344CB8AC3E}">
        <p14:creationId xmlns:p14="http://schemas.microsoft.com/office/powerpoint/2010/main" val="239007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7625" y="3554073"/>
            <a:ext cx="9017000" cy="29921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25" y="746126"/>
            <a:ext cx="9017000" cy="258552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5004" y="4072387"/>
            <a:ext cx="3209925" cy="2204861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5" name="Group 14"/>
          <p:cNvGrpSpPr/>
          <p:nvPr/>
        </p:nvGrpSpPr>
        <p:grpSpPr>
          <a:xfrm>
            <a:off x="5922510" y="1035889"/>
            <a:ext cx="2699268" cy="2460114"/>
            <a:chOff x="950494" y="3594224"/>
            <a:chExt cx="2313088" cy="21081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0494" y="3594224"/>
              <a:ext cx="2313088" cy="17310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50494" y="5254009"/>
              <a:ext cx="2300357" cy="448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</a:rPr>
                <a:t>No effect in anxiety-related assays</a:t>
              </a:r>
            </a:p>
            <a:p>
              <a:pPr algn="ctr"/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000" y="4072386"/>
            <a:ext cx="2173948" cy="2198732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0" y="-53787"/>
            <a:ext cx="9144000" cy="820738"/>
          </a:xfrm>
          <a:prstGeom prst="rect">
            <a:avLst/>
          </a:prstGeom>
        </p:spPr>
        <p:txBody>
          <a:bodyPr vert="horz" lIns="91421" tIns="45711" rIns="91421" bIns="45711" rtlCol="0" anchor="ctr">
            <a:noAutofit/>
          </a:bodyPr>
          <a:lstStyle>
            <a:lvl1pPr algn="ctr" defTabSz="45710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rgbClr val="FFFF00"/>
                </a:solidFill>
              </a:rPr>
              <a:t>Identifying the contributions of dorsal and ventral HPC</a:t>
            </a:r>
          </a:p>
          <a:p>
            <a:r>
              <a:rPr lang="en-US" sz="2500" b="1" dirty="0">
                <a:solidFill>
                  <a:srgbClr val="FFFF00"/>
                </a:solidFill>
              </a:rPr>
              <a:t> in driving memories </a:t>
            </a:r>
            <a:endParaRPr lang="en-US" sz="25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2510" y="4245188"/>
            <a:ext cx="28619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FFFF"/>
                </a:solidFill>
              </a:rPr>
              <a:t>Interpretation</a:t>
            </a:r>
            <a:r>
              <a:rPr lang="en-US" sz="2000" dirty="0">
                <a:solidFill>
                  <a:srgbClr val="FFFFFF"/>
                </a:solidFill>
              </a:rPr>
              <a:t>: </a:t>
            </a:r>
          </a:p>
          <a:p>
            <a:r>
              <a:rPr lang="en-US" dirty="0">
                <a:solidFill>
                  <a:srgbClr val="FFFFFF"/>
                </a:solidFill>
              </a:rPr>
              <a:t>Activating HPC cells that process positive or negative memories is sufficient to bi-directionally control avoidance behavior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1519" y="1035889"/>
            <a:ext cx="5371539" cy="2020090"/>
            <a:chOff x="201519" y="1035889"/>
            <a:chExt cx="5371539" cy="202009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1519" y="1035889"/>
              <a:ext cx="5371539" cy="202009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535004" y="2793998"/>
              <a:ext cx="961231" cy="14890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032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79" y="66340"/>
            <a:ext cx="6949722" cy="2715124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7" name="Group 6"/>
          <p:cNvGrpSpPr/>
          <p:nvPr/>
        </p:nvGrpSpPr>
        <p:grpSpPr>
          <a:xfrm>
            <a:off x="-701722" y="2843821"/>
            <a:ext cx="6690078" cy="3997245"/>
            <a:chOff x="-1384300" y="-99483"/>
            <a:chExt cx="11672888" cy="6974417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84300" y="10585"/>
              <a:ext cx="11672888" cy="686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2" y="-99483"/>
              <a:ext cx="360363" cy="3663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189" y="2901182"/>
            <a:ext cx="6535731" cy="38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5" y="4589332"/>
            <a:ext cx="679399" cy="69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53" y="4938480"/>
            <a:ext cx="299656" cy="3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02" y="4189791"/>
            <a:ext cx="505725" cy="51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706" y="2853189"/>
            <a:ext cx="204270" cy="20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20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04" y="0"/>
            <a:ext cx="8945217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425517" y="-165191"/>
            <a:ext cx="1996491" cy="2852006"/>
            <a:chOff x="1585758" y="-131298"/>
            <a:chExt cx="1996491" cy="2852006"/>
          </a:xfrm>
        </p:grpSpPr>
        <p:grpSp>
          <p:nvGrpSpPr>
            <p:cNvPr id="31" name="Group 30"/>
            <p:cNvGrpSpPr/>
            <p:nvPr/>
          </p:nvGrpSpPr>
          <p:grpSpPr>
            <a:xfrm>
              <a:off x="1585758" y="0"/>
              <a:ext cx="1996491" cy="2720708"/>
              <a:chOff x="1585758" y="0"/>
              <a:chExt cx="1996491" cy="272070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585758" y="0"/>
                <a:ext cx="1996491" cy="2720708"/>
                <a:chOff x="1585758" y="0"/>
                <a:chExt cx="1996491" cy="2720708"/>
              </a:xfrm>
              <a:solidFill>
                <a:srgbClr val="FFFFFF"/>
              </a:solidFill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85758" y="0"/>
                  <a:ext cx="1996491" cy="2720708"/>
                </a:xfrm>
                <a:prstGeom prst="rect">
                  <a:avLst/>
                </a:prstGeom>
                <a:grpFill/>
              </p:spPr>
            </p:pic>
            <p:sp>
              <p:nvSpPr>
                <p:cNvPr id="21" name="Rectangle 20"/>
                <p:cNvSpPr/>
                <p:nvPr/>
              </p:nvSpPr>
              <p:spPr>
                <a:xfrm>
                  <a:off x="3181284" y="99458"/>
                  <a:ext cx="369214" cy="977900"/>
                </a:xfrm>
                <a:prstGeom prst="rect">
                  <a:avLst/>
                </a:prstGeom>
                <a:grpFill/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2886332" y="251857"/>
                <a:ext cx="299631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 rot="16200000">
              <a:off x="856222" y="908039"/>
              <a:ext cx="272500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Total time struggling (s)</a:t>
              </a:r>
            </a:p>
            <a:p>
              <a:r>
                <a:rPr lang="en-US" dirty="0"/>
                <a:t>0       50       100     150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90257" y="-140078"/>
            <a:ext cx="1720001" cy="2826893"/>
            <a:chOff x="3550498" y="-106185"/>
            <a:chExt cx="1720001" cy="2826893"/>
          </a:xfrm>
        </p:grpSpPr>
        <p:grpSp>
          <p:nvGrpSpPr>
            <p:cNvPr id="30" name="Group 29"/>
            <p:cNvGrpSpPr/>
            <p:nvPr/>
          </p:nvGrpSpPr>
          <p:grpSpPr>
            <a:xfrm>
              <a:off x="3550498" y="0"/>
              <a:ext cx="1720001" cy="2720708"/>
              <a:chOff x="3550498" y="0"/>
              <a:chExt cx="1720001" cy="2720708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766521" y="99458"/>
                <a:ext cx="503978" cy="9779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3550498" y="0"/>
                <a:ext cx="1720001" cy="2720708"/>
                <a:chOff x="3550498" y="0"/>
                <a:chExt cx="1720001" cy="2720708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50498" y="0"/>
                  <a:ext cx="1720001" cy="2720708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5224780" y="99458"/>
                  <a:ext cx="45719" cy="26053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/>
              <p:nvPr/>
            </p:nvSpPr>
            <p:spPr>
              <a:xfrm>
                <a:off x="4899026" y="807482"/>
                <a:ext cx="371473" cy="2698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621891" y="412671"/>
                <a:ext cx="648607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982571" y="251857"/>
                <a:ext cx="242209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 rot="16200000">
              <a:off x="2640423" y="933152"/>
              <a:ext cx="272500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Sucrose preference (%)</a:t>
              </a:r>
            </a:p>
            <a:p>
              <a:r>
                <a:rPr lang="en-US" dirty="0"/>
                <a:t>0     20    40    60    80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39759" y="-65643"/>
            <a:ext cx="1895559" cy="2752458"/>
            <a:chOff x="1839759" y="-65643"/>
            <a:chExt cx="1895559" cy="2752458"/>
          </a:xfrm>
        </p:grpSpPr>
        <p:grpSp>
          <p:nvGrpSpPr>
            <p:cNvPr id="13" name="Group 12"/>
            <p:cNvGrpSpPr/>
            <p:nvPr/>
          </p:nvGrpSpPr>
          <p:grpSpPr>
            <a:xfrm>
              <a:off x="1839759" y="-65643"/>
              <a:ext cx="1649259" cy="2752458"/>
              <a:chOff x="7208990" y="122793"/>
              <a:chExt cx="1649259" cy="275245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7208990" y="122793"/>
                <a:ext cx="1649259" cy="2752458"/>
                <a:chOff x="7208990" y="122793"/>
                <a:chExt cx="1649259" cy="2752458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7208990" y="122793"/>
                  <a:ext cx="1649259" cy="2752458"/>
                  <a:chOff x="7208990" y="122793"/>
                  <a:chExt cx="1649259" cy="2752458"/>
                </a:xfrm>
              </p:grpSpPr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7208990" y="122793"/>
                    <a:ext cx="1649259" cy="2752458"/>
                    <a:chOff x="9034615" y="773668"/>
                    <a:chExt cx="1649259" cy="2752458"/>
                  </a:xfrm>
                </p:grpSpPr>
                <p:sp>
                  <p:nvSpPr>
                    <p:cNvPr id="6" name="Rectangle 5"/>
                    <p:cNvSpPr/>
                    <p:nvPr/>
                  </p:nvSpPr>
                  <p:spPr>
                    <a:xfrm>
                      <a:off x="9098116" y="777875"/>
                      <a:ext cx="1585758" cy="273237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2" name="Picture 1"/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9034615" y="773668"/>
                      <a:ext cx="1270001" cy="25394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sp>
                  <p:nvSpPr>
                    <p:cNvPr id="5" name="TextBox 4"/>
                    <p:cNvSpPr txBox="1"/>
                    <p:nvPr/>
                  </p:nvSpPr>
                  <p:spPr>
                    <a:xfrm>
                      <a:off x="9034615" y="3233738"/>
                      <a:ext cx="1585759" cy="29238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       </a:t>
                      </a:r>
                      <a:r>
                        <a:rPr lang="en-US" sz="1300" b="1" dirty="0">
                          <a:solidFill>
                            <a:srgbClr val="FF0000"/>
                          </a:solidFill>
                        </a:rPr>
                        <a:t>        </a:t>
                      </a:r>
                      <a:r>
                        <a:rPr lang="en-US" sz="1300" b="1" dirty="0" err="1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Pos</a:t>
                      </a:r>
                      <a:r>
                        <a:rPr lang="en-US" sz="1300" b="1" dirty="0">
                          <a:latin typeface="Helvetica"/>
                          <a:cs typeface="Helvetica"/>
                        </a:rPr>
                        <a:t>  </a:t>
                      </a:r>
                      <a:r>
                        <a:rPr lang="en-US" sz="1300" b="1" dirty="0" err="1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Neut</a:t>
                      </a:r>
                      <a:endParaRPr lang="en-US" sz="1300" b="1" dirty="0">
                        <a:solidFill>
                          <a:srgbClr val="0000FF"/>
                        </a:solidFill>
                        <a:latin typeface="Helvetica"/>
                        <a:cs typeface="Helvetica"/>
                      </a:endParaRPr>
                    </a:p>
                  </p:txBody>
                </p:sp>
              </p:grpSp>
              <p:sp>
                <p:nvSpPr>
                  <p:cNvPr id="8" name="Rectangle 7"/>
                  <p:cNvSpPr/>
                  <p:nvPr/>
                </p:nvSpPr>
                <p:spPr>
                  <a:xfrm>
                    <a:off x="7980515" y="238125"/>
                    <a:ext cx="498476" cy="27557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" name="Rectangle 9"/>
                <p:cNvSpPr/>
                <p:nvPr/>
              </p:nvSpPr>
              <p:spPr>
                <a:xfrm>
                  <a:off x="8296273" y="1216025"/>
                  <a:ext cx="498476" cy="2755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8146457" y="238125"/>
                <a:ext cx="299631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3366104" y="-61437"/>
              <a:ext cx="369214" cy="274825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87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-101319"/>
            <a:ext cx="8229600" cy="931863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00"/>
                </a:solidFill>
                <a:latin typeface="Calibri" charset="0"/>
              </a:rPr>
              <a:t>Dorsal hippocampus-mediated extinction? </a:t>
            </a:r>
          </a:p>
        </p:txBody>
      </p:sp>
      <p:sp>
        <p:nvSpPr>
          <p:cNvPr id="281" name="Rectangle 280"/>
          <p:cNvSpPr/>
          <p:nvPr/>
        </p:nvSpPr>
        <p:spPr>
          <a:xfrm>
            <a:off x="5035279" y="910199"/>
            <a:ext cx="913039" cy="322683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73321" y="4723027"/>
            <a:ext cx="558800" cy="16647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29011" y="5690109"/>
            <a:ext cx="558800" cy="57433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238123" y="3602390"/>
            <a:ext cx="41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6678" y="3904779"/>
            <a:ext cx="41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558811" y="3457793"/>
            <a:ext cx="2193545" cy="341384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44107" y="2047079"/>
            <a:ext cx="4928824" cy="4686906"/>
            <a:chOff x="792577" y="1996218"/>
            <a:chExt cx="4928824" cy="4686906"/>
          </a:xfrm>
        </p:grpSpPr>
        <p:grpSp>
          <p:nvGrpSpPr>
            <p:cNvPr id="22" name="Group 21"/>
            <p:cNvGrpSpPr/>
            <p:nvPr/>
          </p:nvGrpSpPr>
          <p:grpSpPr>
            <a:xfrm>
              <a:off x="792577" y="1996218"/>
              <a:ext cx="4928824" cy="4686906"/>
              <a:chOff x="792577" y="1996218"/>
              <a:chExt cx="4928824" cy="4686906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92577" y="1996218"/>
                <a:ext cx="4928824" cy="4686906"/>
                <a:chOff x="4019707" y="1577117"/>
                <a:chExt cx="5079295" cy="4829992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4019707" y="1592992"/>
                  <a:ext cx="5079295" cy="4814117"/>
                  <a:chOff x="4496963" y="808910"/>
                  <a:chExt cx="3621286" cy="3432227"/>
                </a:xfrm>
              </p:grpSpPr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496963" y="808910"/>
                    <a:ext cx="3618208" cy="3432227"/>
                  </a:xfrm>
                  <a:prstGeom prst="rect">
                    <a:avLst/>
                  </a:prstGeom>
                </p:spPr>
              </p:pic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96963" y="1907046"/>
                    <a:ext cx="3621286" cy="228974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1" name="Rectangle 30"/>
                <p:cNvSpPr/>
                <p:nvPr/>
              </p:nvSpPr>
              <p:spPr>
                <a:xfrm>
                  <a:off x="4019707" y="1577117"/>
                  <a:ext cx="5074978" cy="155614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1553231" y="6268379"/>
                <a:ext cx="2069797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Untagged Context B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3780553" y="6253438"/>
              <a:ext cx="183464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Tagged Context 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19266" y="830544"/>
            <a:ext cx="2149019" cy="2639388"/>
            <a:chOff x="3789384" y="830544"/>
            <a:chExt cx="2149019" cy="2639388"/>
          </a:xfrm>
        </p:grpSpPr>
        <p:sp>
          <p:nvSpPr>
            <p:cNvPr id="51" name="TextBox 50"/>
            <p:cNvSpPr txBox="1"/>
            <p:nvPr/>
          </p:nvSpPr>
          <p:spPr>
            <a:xfrm>
              <a:off x="4311013" y="2823601"/>
              <a:ext cx="11059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Tagged</a:t>
              </a:r>
            </a:p>
            <a:p>
              <a:r>
                <a:rPr lang="en-US" dirty="0">
                  <a:solidFill>
                    <a:srgbClr val="FFFFFF"/>
                  </a:solidFill>
                </a:rPr>
                <a:t>Context A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789384" y="830544"/>
              <a:ext cx="2149019" cy="1932453"/>
              <a:chOff x="3684797" y="830544"/>
              <a:chExt cx="2149019" cy="1932453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4797" y="1075307"/>
                <a:ext cx="2149019" cy="1687690"/>
              </a:xfrm>
              <a:prstGeom prst="rect">
                <a:avLst/>
              </a:prstGeom>
            </p:spPr>
          </p:pic>
          <p:pic>
            <p:nvPicPr>
              <p:cNvPr id="69" name="Picture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7127" y="1860701"/>
                <a:ext cx="237418" cy="467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Picture 4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04976">
                <a:off x="4044169" y="1776537"/>
                <a:ext cx="162161" cy="319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4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4545" y="830544"/>
                <a:ext cx="1054748" cy="1289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1388839" y="1062558"/>
            <a:ext cx="1950310" cy="2395235"/>
            <a:chOff x="1672718" y="1062558"/>
            <a:chExt cx="1950310" cy="2395235"/>
          </a:xfrm>
        </p:grpSpPr>
        <p:grpSp>
          <p:nvGrpSpPr>
            <p:cNvPr id="10" name="Group 9"/>
            <p:cNvGrpSpPr/>
            <p:nvPr/>
          </p:nvGrpSpPr>
          <p:grpSpPr>
            <a:xfrm>
              <a:off x="1672718" y="1062558"/>
              <a:ext cx="1950310" cy="1701279"/>
              <a:chOff x="1793080" y="1062558"/>
              <a:chExt cx="1829947" cy="1596285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3080" y="1062558"/>
                <a:ext cx="1829947" cy="1596285"/>
              </a:xfrm>
              <a:prstGeom prst="rect">
                <a:avLst/>
              </a:prstGeom>
            </p:spPr>
          </p:pic>
          <p:pic>
            <p:nvPicPr>
              <p:cNvPr id="50" name="Picture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3889" y="1483094"/>
                <a:ext cx="237418" cy="467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4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04976">
                <a:off x="3070931" y="1398930"/>
                <a:ext cx="162161" cy="319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2121066" y="2811462"/>
              <a:ext cx="10979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Untagged</a:t>
              </a:r>
            </a:p>
            <a:p>
              <a:r>
                <a:rPr lang="en-US" dirty="0">
                  <a:solidFill>
                    <a:srgbClr val="FFFFFF"/>
                  </a:solidFill>
                </a:rPr>
                <a:t>Context B 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167250" y="737969"/>
            <a:ext cx="2639538" cy="6001990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3833469" y="3386783"/>
            <a:ext cx="3404654" cy="341384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8528" y="737969"/>
            <a:ext cx="2182367" cy="6007164"/>
          </a:xfrm>
          <a:prstGeom prst="rect">
            <a:avLst/>
          </a:prstGeom>
          <a:solidFill>
            <a:schemeClr val="accent4">
              <a:lumMod val="60000"/>
              <a:lumOff val="40000"/>
              <a:alpha val="13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133596" y="3952364"/>
            <a:ext cx="41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043155" y="602355"/>
            <a:ext cx="2762295" cy="2897067"/>
            <a:chOff x="6043155" y="602355"/>
            <a:chExt cx="2762295" cy="2897067"/>
          </a:xfrm>
        </p:grpSpPr>
        <p:grpSp>
          <p:nvGrpSpPr>
            <p:cNvPr id="15" name="Group 14"/>
            <p:cNvGrpSpPr/>
            <p:nvPr/>
          </p:nvGrpSpPr>
          <p:grpSpPr>
            <a:xfrm>
              <a:off x="6043155" y="602355"/>
              <a:ext cx="2762295" cy="2897067"/>
              <a:chOff x="5684571" y="602355"/>
              <a:chExt cx="2762295" cy="289706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684571" y="1075308"/>
                <a:ext cx="2762295" cy="2424114"/>
                <a:chOff x="4753495" y="1130469"/>
                <a:chExt cx="2762295" cy="2424114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4753495" y="1130469"/>
                  <a:ext cx="2762295" cy="2424114"/>
                  <a:chOff x="4753495" y="1130469"/>
                  <a:chExt cx="2762295" cy="2424114"/>
                </a:xfrm>
              </p:grpSpPr>
              <p:grpSp>
                <p:nvGrpSpPr>
                  <p:cNvPr id="26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5128310" y="1130469"/>
                    <a:ext cx="1776925" cy="1693001"/>
                    <a:chOff x="5124300" y="2189386"/>
                    <a:chExt cx="1128666" cy="1208779"/>
                  </a:xfrm>
                </p:grpSpPr>
                <p:pic>
                  <p:nvPicPr>
                    <p:cNvPr id="27" name="Picture 43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24300" y="2189386"/>
                      <a:ext cx="1128666" cy="1196173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0FF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8" name="Frame 27"/>
                    <p:cNvSpPr/>
                    <p:nvPr/>
                  </p:nvSpPr>
                  <p:spPr>
                    <a:xfrm>
                      <a:off x="5124300" y="2189387"/>
                      <a:ext cx="1119929" cy="1208778"/>
                    </a:xfrm>
                    <a:prstGeom prst="frame">
                      <a:avLst/>
                    </a:prstGeom>
                    <a:ln w="12700" cmpd="sng"/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>
                        <a:ln w="9525" cmpd="sng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753495" y="2908252"/>
                    <a:ext cx="2762295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FFFF"/>
                        </a:solidFill>
                      </a:rPr>
                      <a:t>     Chronically reactivate</a:t>
                    </a:r>
                  </a:p>
                  <a:p>
                    <a:r>
                      <a:rPr lang="en-US" dirty="0">
                        <a:solidFill>
                          <a:srgbClr val="FFFFFF"/>
                        </a:solidFill>
                      </a:rPr>
                      <a:t>Context A cells in Context C</a:t>
                    </a:r>
                  </a:p>
                </p:txBody>
              </p:sp>
            </p:grpSp>
            <p:pic>
              <p:nvPicPr>
                <p:cNvPr id="36" name="Picture 2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9728" y="1703063"/>
                  <a:ext cx="263706" cy="2127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25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77730" y="1613667"/>
                  <a:ext cx="196296" cy="158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1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4064" y="1146168"/>
                  <a:ext cx="409561" cy="634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2" name="Group 61"/>
              <p:cNvGrpSpPr/>
              <p:nvPr/>
            </p:nvGrpSpPr>
            <p:grpSpPr>
              <a:xfrm>
                <a:off x="6242798" y="602355"/>
                <a:ext cx="770279" cy="945907"/>
                <a:chOff x="6507949" y="43783"/>
                <a:chExt cx="1631527" cy="2003525"/>
              </a:xfrm>
            </p:grpSpPr>
            <p:pic>
              <p:nvPicPr>
                <p:cNvPr id="64" name="Picture 50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07949" y="43783"/>
                  <a:ext cx="1631527" cy="2003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6" name="Rectangle 65"/>
                <p:cNvSpPr/>
                <p:nvPr/>
              </p:nvSpPr>
              <p:spPr>
                <a:xfrm>
                  <a:off x="6797891" y="319327"/>
                  <a:ext cx="1031874" cy="8734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5" name="Group 54"/>
            <p:cNvGrpSpPr/>
            <p:nvPr/>
          </p:nvGrpSpPr>
          <p:grpSpPr>
            <a:xfrm>
              <a:off x="6698151" y="732445"/>
              <a:ext cx="621263" cy="487897"/>
              <a:chOff x="3684797" y="1075307"/>
              <a:chExt cx="2149019" cy="1687690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4797" y="1075307"/>
                <a:ext cx="2149019" cy="1687690"/>
              </a:xfrm>
              <a:prstGeom prst="rect">
                <a:avLst/>
              </a:prstGeom>
            </p:spPr>
          </p:pic>
          <p:pic>
            <p:nvPicPr>
              <p:cNvPr id="57" name="Picture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7127" y="1860701"/>
                <a:ext cx="237418" cy="467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4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04976">
                <a:off x="4044169" y="1776537"/>
                <a:ext cx="162161" cy="319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6167" y="4646485"/>
            <a:ext cx="1436912" cy="209864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626167" y="3599967"/>
            <a:ext cx="1436911" cy="1047885"/>
            <a:chOff x="6369495" y="3599967"/>
            <a:chExt cx="1436911" cy="1047885"/>
          </a:xfrm>
        </p:grpSpPr>
        <p:grpSp>
          <p:nvGrpSpPr>
            <p:cNvPr id="20" name="Group 19"/>
            <p:cNvGrpSpPr/>
            <p:nvPr/>
          </p:nvGrpSpPr>
          <p:grpSpPr>
            <a:xfrm>
              <a:off x="6369495" y="3599967"/>
              <a:ext cx="1436911" cy="1047885"/>
              <a:chOff x="6369495" y="3599967"/>
              <a:chExt cx="1436911" cy="104788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69495" y="3599967"/>
                <a:ext cx="1436911" cy="1047885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224584" y="3599967"/>
                <a:ext cx="58182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/>
            <p:cNvSpPr/>
            <p:nvPr/>
          </p:nvSpPr>
          <p:spPr>
            <a:xfrm rot="5400000">
              <a:off x="7508537" y="4018907"/>
              <a:ext cx="548640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71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25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icture 10"/>
          <p:cNvSpPr>
            <a:spLocks noChangeAspect="1"/>
          </p:cNvSpPr>
          <p:nvPr/>
        </p:nvSpPr>
        <p:spPr bwMode="auto">
          <a:xfrm>
            <a:off x="4873625" y="0"/>
            <a:ext cx="42703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Title 6"/>
          <p:cNvSpPr txBox="1">
            <a:spLocks/>
          </p:cNvSpPr>
          <p:nvPr/>
        </p:nvSpPr>
        <p:spPr bwMode="auto">
          <a:xfrm>
            <a:off x="224118" y="1837667"/>
            <a:ext cx="8531411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34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Artificially modulating neurons and behavior: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from </a:t>
            </a:r>
            <a:r>
              <a:rPr lang="en-US" sz="340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memories</a:t>
            </a:r>
            <a:r>
              <a:rPr lang="en-US" sz="34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to </a:t>
            </a:r>
            <a:r>
              <a:rPr lang="en-US" sz="3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charset="0"/>
                <a:cs typeface="Times New Roman" charset="0"/>
              </a:rPr>
              <a:t>psychiatric</a:t>
            </a:r>
            <a:r>
              <a:rPr lang="en-US" sz="34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disease-like states</a:t>
            </a:r>
          </a:p>
        </p:txBody>
      </p:sp>
    </p:spTree>
    <p:extLst>
      <p:ext uri="{BB962C8B-B14F-4D97-AF65-F5344CB8AC3E}">
        <p14:creationId xmlns:p14="http://schemas.microsoft.com/office/powerpoint/2010/main" val="871122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9816" y="2545405"/>
            <a:ext cx="5703218" cy="4201343"/>
            <a:chOff x="7103912" y="1980495"/>
            <a:chExt cx="5703218" cy="4201343"/>
          </a:xfrm>
        </p:grpSpPr>
        <p:grpSp>
          <p:nvGrpSpPr>
            <p:cNvPr id="54" name="Group 53"/>
            <p:cNvGrpSpPr/>
            <p:nvPr/>
          </p:nvGrpSpPr>
          <p:grpSpPr>
            <a:xfrm>
              <a:off x="7103912" y="1980495"/>
              <a:ext cx="5703218" cy="4200203"/>
              <a:chOff x="2525031" y="3662035"/>
              <a:chExt cx="4709287" cy="3468210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2772460" y="3662308"/>
                <a:ext cx="3821003" cy="3467937"/>
                <a:chOff x="4496963" y="808910"/>
                <a:chExt cx="3781657" cy="3432227"/>
              </a:xfrm>
            </p:grpSpPr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96963" y="808910"/>
                  <a:ext cx="3618208" cy="3432227"/>
                </a:xfrm>
                <a:prstGeom prst="rect">
                  <a:avLst/>
                </a:prstGeom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00721" y="1882706"/>
                  <a:ext cx="3777899" cy="2358431"/>
                </a:xfrm>
                <a:prstGeom prst="rect">
                  <a:avLst/>
                </a:prstGeom>
              </p:spPr>
            </p:pic>
          </p:grpSp>
          <p:sp>
            <p:nvSpPr>
              <p:cNvPr id="56" name="Rectangle 55"/>
              <p:cNvSpPr/>
              <p:nvPr/>
            </p:nvSpPr>
            <p:spPr>
              <a:xfrm>
                <a:off x="2525031" y="3662035"/>
                <a:ext cx="4709287" cy="11308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8040880" y="5843284"/>
              <a:ext cx="185239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Untagged Context B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298156" y="5828343"/>
              <a:ext cx="1651313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Tagged Context A      </a:t>
              </a:r>
            </a:p>
          </p:txBody>
        </p:sp>
      </p:grpSp>
      <p:sp>
        <p:nvSpPr>
          <p:cNvPr id="281" name="Rectangle 280"/>
          <p:cNvSpPr/>
          <p:nvPr/>
        </p:nvSpPr>
        <p:spPr>
          <a:xfrm>
            <a:off x="5325374" y="3914901"/>
            <a:ext cx="523384" cy="28169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-245027" y="4723027"/>
            <a:ext cx="558800" cy="166477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819775" y="3602390"/>
            <a:ext cx="41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8330" y="3904779"/>
            <a:ext cx="41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699738" y="830544"/>
            <a:ext cx="2149019" cy="2639388"/>
            <a:chOff x="3789384" y="830544"/>
            <a:chExt cx="2149019" cy="2639388"/>
          </a:xfrm>
        </p:grpSpPr>
        <p:sp>
          <p:nvSpPr>
            <p:cNvPr id="51" name="TextBox 50"/>
            <p:cNvSpPr txBox="1"/>
            <p:nvPr/>
          </p:nvSpPr>
          <p:spPr>
            <a:xfrm>
              <a:off x="4311013" y="2823601"/>
              <a:ext cx="11059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Tagged</a:t>
              </a:r>
            </a:p>
            <a:p>
              <a:r>
                <a:rPr lang="en-US" dirty="0">
                  <a:solidFill>
                    <a:srgbClr val="FFFFFF"/>
                  </a:solidFill>
                </a:rPr>
                <a:t>Context A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789384" y="830544"/>
              <a:ext cx="2149019" cy="1932453"/>
              <a:chOff x="3684797" y="830544"/>
              <a:chExt cx="2149019" cy="1932453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4797" y="1075307"/>
                <a:ext cx="2149019" cy="1687690"/>
              </a:xfrm>
              <a:prstGeom prst="rect">
                <a:avLst/>
              </a:prstGeom>
            </p:spPr>
          </p:pic>
          <p:pic>
            <p:nvPicPr>
              <p:cNvPr id="69" name="Picture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7127" y="1860701"/>
                <a:ext cx="237418" cy="467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Picture 4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04976">
                <a:off x="4044169" y="1776537"/>
                <a:ext cx="162161" cy="319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4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4545" y="830544"/>
                <a:ext cx="1054748" cy="1289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970491" y="1062558"/>
            <a:ext cx="1950310" cy="2395235"/>
            <a:chOff x="1672718" y="1062558"/>
            <a:chExt cx="1950310" cy="2395235"/>
          </a:xfrm>
        </p:grpSpPr>
        <p:grpSp>
          <p:nvGrpSpPr>
            <p:cNvPr id="10" name="Group 9"/>
            <p:cNvGrpSpPr/>
            <p:nvPr/>
          </p:nvGrpSpPr>
          <p:grpSpPr>
            <a:xfrm>
              <a:off x="1672718" y="1062558"/>
              <a:ext cx="1950310" cy="1701279"/>
              <a:chOff x="1793080" y="1062558"/>
              <a:chExt cx="1829947" cy="1596285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3080" y="1062558"/>
                <a:ext cx="1829947" cy="1596285"/>
              </a:xfrm>
              <a:prstGeom prst="rect">
                <a:avLst/>
              </a:prstGeom>
            </p:spPr>
          </p:pic>
          <p:pic>
            <p:nvPicPr>
              <p:cNvPr id="50" name="Picture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3889" y="1483094"/>
                <a:ext cx="237418" cy="467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4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04976">
                <a:off x="3070931" y="1398930"/>
                <a:ext cx="162161" cy="319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2121066" y="2811462"/>
              <a:ext cx="10979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Untagged</a:t>
              </a:r>
            </a:p>
            <a:p>
              <a:r>
                <a:rPr lang="en-US" dirty="0">
                  <a:solidFill>
                    <a:srgbClr val="FFFFFF"/>
                  </a:solidFill>
                </a:rPr>
                <a:t>Context B 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784066" y="798641"/>
            <a:ext cx="2860111" cy="5933166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3674534" y="3602390"/>
            <a:ext cx="3404654" cy="341384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4177" y="798641"/>
            <a:ext cx="2204581" cy="5945286"/>
          </a:xfrm>
          <a:prstGeom prst="rect">
            <a:avLst/>
          </a:prstGeom>
          <a:solidFill>
            <a:schemeClr val="accent4">
              <a:lumMod val="60000"/>
              <a:lumOff val="40000"/>
              <a:alpha val="13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57200" y="-101319"/>
            <a:ext cx="8229600" cy="931863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vert="horz" lIns="91421" tIns="45711" rIns="91421" bIns="45711" rtlCol="0" anchor="ctr">
            <a:normAutofit/>
          </a:bodyPr>
          <a:lstStyle>
            <a:lvl1pPr algn="ctr" defTabSz="45710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FFFF00"/>
                </a:solidFill>
                <a:latin typeface="Calibri" charset="0"/>
              </a:rPr>
              <a:t>Ventral hippocampus-mediated enhancement? </a:t>
            </a:r>
            <a:endParaRPr lang="en-US" sz="3000" dirty="0">
              <a:solidFill>
                <a:srgbClr val="FFFF00"/>
              </a:solidFill>
              <a:latin typeface="Calibri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052137" y="602355"/>
            <a:ext cx="2762295" cy="2882126"/>
            <a:chOff x="6043155" y="602355"/>
            <a:chExt cx="2762295" cy="2882126"/>
          </a:xfrm>
        </p:grpSpPr>
        <p:grpSp>
          <p:nvGrpSpPr>
            <p:cNvPr id="71" name="Group 70"/>
            <p:cNvGrpSpPr/>
            <p:nvPr/>
          </p:nvGrpSpPr>
          <p:grpSpPr>
            <a:xfrm>
              <a:off x="6043155" y="602355"/>
              <a:ext cx="2762295" cy="2882126"/>
              <a:chOff x="5684571" y="602355"/>
              <a:chExt cx="2762295" cy="2882126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5684571" y="1075308"/>
                <a:ext cx="2762295" cy="2409173"/>
                <a:chOff x="4753495" y="1130469"/>
                <a:chExt cx="2762295" cy="2409173"/>
              </a:xfrm>
            </p:grpSpPr>
            <p:grpSp>
              <p:nvGrpSpPr>
                <p:cNvPr id="81" name="Group 80"/>
                <p:cNvGrpSpPr/>
                <p:nvPr/>
              </p:nvGrpSpPr>
              <p:grpSpPr>
                <a:xfrm>
                  <a:off x="4753495" y="1130469"/>
                  <a:ext cx="2762295" cy="2409173"/>
                  <a:chOff x="4753495" y="1130469"/>
                  <a:chExt cx="2762295" cy="2409173"/>
                </a:xfrm>
              </p:grpSpPr>
              <p:grpSp>
                <p:nvGrpSpPr>
                  <p:cNvPr id="85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5128310" y="1130469"/>
                    <a:ext cx="1776925" cy="1693001"/>
                    <a:chOff x="5124300" y="2189386"/>
                    <a:chExt cx="1128666" cy="1208779"/>
                  </a:xfrm>
                </p:grpSpPr>
                <p:pic>
                  <p:nvPicPr>
                    <p:cNvPr id="87" name="Picture 43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24300" y="2189386"/>
                      <a:ext cx="1128666" cy="1196173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0FF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88" name="Frame 87"/>
                    <p:cNvSpPr/>
                    <p:nvPr/>
                  </p:nvSpPr>
                  <p:spPr>
                    <a:xfrm>
                      <a:off x="5124300" y="2189387"/>
                      <a:ext cx="1119929" cy="1208778"/>
                    </a:xfrm>
                    <a:prstGeom prst="frame">
                      <a:avLst/>
                    </a:prstGeom>
                    <a:ln w="12700" cmpd="sng"/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>
                        <a:ln w="9525" cmpd="sng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4753495" y="2893311"/>
                    <a:ext cx="2762295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FFFF"/>
                        </a:solidFill>
                      </a:rPr>
                      <a:t>     Chronically reactivate</a:t>
                    </a:r>
                  </a:p>
                  <a:p>
                    <a:r>
                      <a:rPr lang="en-US" dirty="0">
                        <a:solidFill>
                          <a:srgbClr val="FFFFFF"/>
                        </a:solidFill>
                      </a:rPr>
                      <a:t>Context A cells in Context C</a:t>
                    </a:r>
                  </a:p>
                </p:txBody>
              </p:sp>
            </p:grpSp>
            <p:pic>
              <p:nvPicPr>
                <p:cNvPr id="82" name="Picture 2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9728" y="1703063"/>
                  <a:ext cx="263706" cy="2127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" name="Picture 25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77730" y="1613667"/>
                  <a:ext cx="196296" cy="158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4" name="Picture 14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4064" y="1146168"/>
                  <a:ext cx="409561" cy="634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8" name="Group 77"/>
              <p:cNvGrpSpPr/>
              <p:nvPr/>
            </p:nvGrpSpPr>
            <p:grpSpPr>
              <a:xfrm>
                <a:off x="6242798" y="602355"/>
                <a:ext cx="770279" cy="945907"/>
                <a:chOff x="6507949" y="43783"/>
                <a:chExt cx="1631527" cy="2003525"/>
              </a:xfrm>
            </p:grpSpPr>
            <p:pic>
              <p:nvPicPr>
                <p:cNvPr id="79" name="Picture 50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07949" y="43783"/>
                  <a:ext cx="1631527" cy="2003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6797891" y="319327"/>
                  <a:ext cx="1031874" cy="8734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6698151" y="732445"/>
              <a:ext cx="621263" cy="487897"/>
              <a:chOff x="3684797" y="1075307"/>
              <a:chExt cx="2149019" cy="1687690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4797" y="1075307"/>
                <a:ext cx="2149019" cy="1687690"/>
              </a:xfrm>
              <a:prstGeom prst="rect">
                <a:avLst/>
              </a:prstGeom>
            </p:spPr>
          </p:pic>
          <p:pic>
            <p:nvPicPr>
              <p:cNvPr id="75" name="Picture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7127" y="1860701"/>
                <a:ext cx="237418" cy="467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4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04976">
                <a:off x="4044169" y="1776537"/>
                <a:ext cx="162161" cy="319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6167" y="4646485"/>
            <a:ext cx="1436912" cy="2098648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626167" y="3599967"/>
            <a:ext cx="1436911" cy="1047885"/>
            <a:chOff x="6369495" y="3599967"/>
            <a:chExt cx="1436911" cy="1047885"/>
          </a:xfrm>
        </p:grpSpPr>
        <p:grpSp>
          <p:nvGrpSpPr>
            <p:cNvPr id="65" name="Group 64"/>
            <p:cNvGrpSpPr/>
            <p:nvPr/>
          </p:nvGrpSpPr>
          <p:grpSpPr>
            <a:xfrm>
              <a:off x="6369495" y="3599967"/>
              <a:ext cx="1436911" cy="1047885"/>
              <a:chOff x="6369495" y="3599967"/>
              <a:chExt cx="1436911" cy="1047885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69495" y="3599967"/>
                <a:ext cx="1436911" cy="1047885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68" name="Rectangle 67"/>
              <p:cNvSpPr/>
              <p:nvPr/>
            </p:nvSpPr>
            <p:spPr>
              <a:xfrm>
                <a:off x="7224584" y="3599967"/>
                <a:ext cx="581822" cy="9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Rectangle 65"/>
            <p:cNvSpPr/>
            <p:nvPr/>
          </p:nvSpPr>
          <p:spPr>
            <a:xfrm rot="5400000">
              <a:off x="7508537" y="4018907"/>
              <a:ext cx="548640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84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25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54000" y="-107950"/>
            <a:ext cx="8648700" cy="820738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>
            <a:lvl1pPr algn="ctr" defTabSz="45710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00"/>
                </a:solidFill>
                <a:latin typeface="Calibri" charset="0"/>
              </a:rPr>
              <a:t>Engrams: triumphs and challenges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7000" y="1276659"/>
            <a:ext cx="8892246" cy="4965699"/>
            <a:chOff x="127000" y="1276659"/>
            <a:chExt cx="8892246" cy="4965699"/>
          </a:xfrm>
        </p:grpSpPr>
        <p:sp>
          <p:nvSpPr>
            <p:cNvPr id="14" name="Rectangle 13"/>
            <p:cNvSpPr/>
            <p:nvPr/>
          </p:nvSpPr>
          <p:spPr>
            <a:xfrm>
              <a:off x="127000" y="1276659"/>
              <a:ext cx="8892246" cy="49656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1" y="1276659"/>
              <a:ext cx="4624294" cy="271175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7156" y="1276659"/>
              <a:ext cx="4462090" cy="2711758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5789" y="4119044"/>
              <a:ext cx="4156911" cy="212331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202" y="4243294"/>
              <a:ext cx="3195209" cy="1897155"/>
            </a:xfrm>
            <a:prstGeom prst="rect">
              <a:avLst/>
            </a:prstGeom>
          </p:spPr>
        </p:pic>
        <p:cxnSp>
          <p:nvCxnSpPr>
            <p:cNvPr id="6" name="Straight Connector 5"/>
            <p:cNvCxnSpPr>
              <a:endCxn id="14" idx="2"/>
            </p:cNvCxnSpPr>
            <p:nvPr/>
          </p:nvCxnSpPr>
          <p:spPr>
            <a:xfrm>
              <a:off x="4557156" y="1276659"/>
              <a:ext cx="15967" cy="496569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7000" y="4119044"/>
              <a:ext cx="444612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8347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7000" y="739023"/>
            <a:ext cx="8892246" cy="49656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4000" y="19050"/>
            <a:ext cx="8648700" cy="820738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>
            <a:lvl1pPr algn="ctr" defTabSz="45710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00"/>
                </a:solidFill>
                <a:latin typeface="Calibri" charset="0"/>
              </a:rPr>
              <a:t>Necessity and sufficiency are not necessarily sufficient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821415"/>
            <a:ext cx="4552841" cy="223484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0" y="3334750"/>
            <a:ext cx="3461407" cy="2369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652" y="948749"/>
            <a:ext cx="2391801" cy="1993168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3" name="Group 12"/>
          <p:cNvGrpSpPr/>
          <p:nvPr/>
        </p:nvGrpSpPr>
        <p:grpSpPr>
          <a:xfrm>
            <a:off x="5648866" y="3399559"/>
            <a:ext cx="2605434" cy="2305163"/>
            <a:chOff x="5648866" y="3669434"/>
            <a:chExt cx="2605434" cy="2305163"/>
          </a:xfrm>
        </p:grpSpPr>
        <p:pic>
          <p:nvPicPr>
            <p:cNvPr id="8" name="Picture 1" descr="Exp-Bi-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652" y="3669434"/>
              <a:ext cx="2437648" cy="2090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866" y="3885837"/>
              <a:ext cx="240101" cy="20887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276277" y="5704722"/>
            <a:ext cx="8648700" cy="820738"/>
          </a:xfrm>
          <a:prstGeom prst="rect">
            <a:avLst/>
          </a:prstGeom>
        </p:spPr>
        <p:txBody>
          <a:bodyPr vert="horz" lIns="91421" tIns="45711" rIns="91421" bIns="45711" rtlCol="0" anchor="ctr">
            <a:normAutofit fontScale="92500" lnSpcReduction="10000"/>
          </a:bodyPr>
          <a:lstStyle>
            <a:lvl1pPr algn="ctr" defTabSz="45710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charset="0"/>
              </a:rPr>
              <a:t>Under which conditions are brain regions/circuit X </a:t>
            </a:r>
          </a:p>
          <a:p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charset="0"/>
              </a:rPr>
              <a:t>necessary and/or sufficient for output 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5822" y="6550223"/>
            <a:ext cx="4358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(Liu et al. 2012; </a:t>
            </a:r>
            <a:r>
              <a:rPr lang="en-US" sz="1400" dirty="0" err="1">
                <a:solidFill>
                  <a:schemeClr val="bg1"/>
                </a:solidFill>
              </a:rPr>
              <a:t>Kheirbek</a:t>
            </a:r>
            <a:r>
              <a:rPr lang="en-US" sz="1400" dirty="0">
                <a:solidFill>
                  <a:schemeClr val="bg1"/>
                </a:solidFill>
              </a:rPr>
              <a:t> et al. 2013; Denny et al. 2014)</a:t>
            </a:r>
          </a:p>
        </p:txBody>
      </p:sp>
    </p:spTree>
    <p:extLst>
      <p:ext uri="{BB962C8B-B14F-4D97-AF65-F5344CB8AC3E}">
        <p14:creationId xmlns:p14="http://schemas.microsoft.com/office/powerpoint/2010/main" val="130980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275" y="2281655"/>
            <a:ext cx="8574725" cy="4474423"/>
            <a:chOff x="315275" y="2154655"/>
            <a:chExt cx="8574725" cy="4474423"/>
          </a:xfrm>
        </p:grpSpPr>
        <p:sp>
          <p:nvSpPr>
            <p:cNvPr id="16" name="Rectangle 15"/>
            <p:cNvSpPr/>
            <p:nvPr/>
          </p:nvSpPr>
          <p:spPr>
            <a:xfrm>
              <a:off x="315275" y="2154655"/>
              <a:ext cx="8574725" cy="447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86825" y="6449282"/>
              <a:ext cx="1749058" cy="17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49250" y="215578"/>
            <a:ext cx="87947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Artificially modulating &gt;10,000 DG cells simultaneously at 20hz with 15ms pulse widths for 3 minutes is not how the DG naturally fires during memory recall. 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And yet</a:t>
            </a:r>
            <a:r>
              <a:rPr lang="is-IS" dirty="0">
                <a:solidFill>
                  <a:srgbClr val="FFFFFF"/>
                </a:solidFill>
              </a:rPr>
              <a:t>…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5" y="3629402"/>
            <a:ext cx="3422249" cy="1945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9113" y="2344766"/>
            <a:ext cx="18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5hz; </a:t>
            </a:r>
            <a:r>
              <a:rPr lang="en-US" dirty="0" err="1"/>
              <a:t>retrosplenial</a:t>
            </a:r>
            <a:r>
              <a:rPr lang="en-US" dirty="0"/>
              <a:t>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48649" y="2665957"/>
            <a:ext cx="2025888" cy="1609080"/>
            <a:chOff x="5340900" y="4148872"/>
            <a:chExt cx="3215012" cy="2553553"/>
          </a:xfrm>
          <a:solidFill>
            <a:srgbClr val="FFFFFF"/>
          </a:solidFill>
        </p:grpSpPr>
        <p:pic>
          <p:nvPicPr>
            <p:cNvPr id="8" name="Picture 1" descr="Exp-Bi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627" y="4148872"/>
              <a:ext cx="2978285" cy="25535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900" y="4148872"/>
              <a:ext cx="293352" cy="25520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517711" y="2312500"/>
            <a:ext cx="103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20hz; DG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120" y="4252941"/>
            <a:ext cx="2025888" cy="23920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extBox 12"/>
          <p:cNvSpPr txBox="1"/>
          <p:nvPr/>
        </p:nvSpPr>
        <p:spPr>
          <a:xfrm>
            <a:off x="6993247" y="2318401"/>
            <a:ext cx="110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20hz; BLA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047" y="2700013"/>
            <a:ext cx="724928" cy="209423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1779" y="4794249"/>
            <a:ext cx="1522595" cy="16281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5763" y="6433232"/>
            <a:ext cx="1930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Cowansage</a:t>
            </a:r>
            <a:r>
              <a:rPr lang="en-US" sz="1400" dirty="0"/>
              <a:t> et al. 2014)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7305" y="6433232"/>
            <a:ext cx="288866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(Liu et al. 2012; </a:t>
            </a:r>
            <a:r>
              <a:rPr lang="en-US" sz="1400" dirty="0" err="1"/>
              <a:t>Stefanelli</a:t>
            </a:r>
            <a:r>
              <a:rPr lang="en-US" sz="1400" dirty="0"/>
              <a:t> et al. 2016)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76463" y="6433232"/>
            <a:ext cx="2580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(Gore et al. 2014; </a:t>
            </a:r>
            <a:r>
              <a:rPr lang="en-US" sz="1400" dirty="0" err="1"/>
              <a:t>Yiu</a:t>
            </a:r>
            <a:r>
              <a:rPr lang="en-US" sz="1400" dirty="0"/>
              <a:t> et al. 2014)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2249905"/>
            <a:ext cx="9144000" cy="568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8" grpId="0"/>
      <p:bldP spid="19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9875" y="1987549"/>
            <a:ext cx="8648700" cy="2632075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>
            <a:lvl1pPr algn="ctr" defTabSz="45710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FFFF00"/>
                </a:solidFill>
                <a:latin typeface="Calibri" charset="0"/>
              </a:rPr>
              <a:t>   How </a:t>
            </a:r>
            <a:r>
              <a:rPr lang="en-US" sz="2800" i="1" dirty="0">
                <a:solidFill>
                  <a:srgbClr val="FFFF00"/>
                </a:solidFill>
                <a:latin typeface="Calibri" charset="0"/>
              </a:rPr>
              <a:t>does</a:t>
            </a:r>
            <a:r>
              <a:rPr lang="en-US" sz="2800" dirty="0">
                <a:solidFill>
                  <a:srgbClr val="FFFF00"/>
                </a:solidFill>
                <a:latin typeface="Calibri" charset="0"/>
              </a:rPr>
              <a:t> memory work               How </a:t>
            </a:r>
            <a:r>
              <a:rPr lang="en-US" sz="2800" i="1" dirty="0">
                <a:solidFill>
                  <a:srgbClr val="FFFF00"/>
                </a:solidFill>
                <a:latin typeface="Calibri" charset="0"/>
              </a:rPr>
              <a:t>can</a:t>
            </a:r>
            <a:r>
              <a:rPr lang="en-US" sz="2800" dirty="0">
                <a:solidFill>
                  <a:srgbClr val="FFFF00"/>
                </a:solidFill>
                <a:latin typeface="Calibri" charset="0"/>
              </a:rPr>
              <a:t> memory 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275" y="934486"/>
            <a:ext cx="2378323" cy="2132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59" y="934486"/>
            <a:ext cx="2426603" cy="19547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9875" y="-787402"/>
            <a:ext cx="8648700" cy="2632075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>
            <a:lvl1pPr algn="ctr" defTabSz="45710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FFFF00"/>
                </a:solidFill>
                <a:latin typeface="Calibri" charset="0"/>
              </a:rPr>
              <a:t>   How </a:t>
            </a:r>
            <a:r>
              <a:rPr lang="en-US" sz="2800" i="1" dirty="0">
                <a:solidFill>
                  <a:srgbClr val="FFFF00"/>
                </a:solidFill>
                <a:latin typeface="Calibri" charset="0"/>
              </a:rPr>
              <a:t>does</a:t>
            </a:r>
            <a:r>
              <a:rPr lang="en-US" sz="2800" dirty="0">
                <a:solidFill>
                  <a:srgbClr val="FFFF00"/>
                </a:solidFill>
                <a:latin typeface="Calibri" charset="0"/>
              </a:rPr>
              <a:t> a car work                      How </a:t>
            </a:r>
            <a:r>
              <a:rPr lang="en-US" sz="2800" i="1" dirty="0">
                <a:solidFill>
                  <a:srgbClr val="FFFF00"/>
                </a:solidFill>
                <a:latin typeface="Calibri" charset="0"/>
              </a:rPr>
              <a:t>can</a:t>
            </a:r>
            <a:r>
              <a:rPr lang="en-US" sz="2800" dirty="0">
                <a:solidFill>
                  <a:srgbClr val="FFFF00"/>
                </a:solidFill>
                <a:latin typeface="Calibri" charset="0"/>
              </a:rPr>
              <a:t> a car 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59" y="3803502"/>
            <a:ext cx="2451100" cy="2940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641424" y="3803502"/>
            <a:ext cx="2689900" cy="294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2500" y="4784673"/>
            <a:ext cx="812800" cy="57433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22500" y="2243059"/>
            <a:ext cx="812800" cy="25722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78300" y="4851399"/>
            <a:ext cx="812800" cy="2790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2257336"/>
            <a:ext cx="1943100" cy="1143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94172"/>
            <a:ext cx="9195516" cy="487957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9529" y="-107950"/>
            <a:ext cx="8648700" cy="820738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>
            <a:lvl1pPr algn="ctr" defTabSz="45710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00"/>
                </a:solidFill>
                <a:latin typeface="Calibri" charset="0"/>
              </a:rPr>
              <a:t>The many ways to induce the same behavior</a:t>
            </a:r>
          </a:p>
        </p:txBody>
      </p:sp>
    </p:spTree>
    <p:extLst>
      <p:ext uri="{BB962C8B-B14F-4D97-AF65-F5344CB8AC3E}">
        <p14:creationId xmlns:p14="http://schemas.microsoft.com/office/powerpoint/2010/main" val="1289676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54049" y="4957037"/>
            <a:ext cx="7889875" cy="1808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452033" y="-122392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2A92DD"/>
                </a:solidFill>
                <a:latin typeface="Calibri" charset="0"/>
              </a:rPr>
              <a:t>theramirezgroup.org</a:t>
            </a:r>
            <a:endParaRPr lang="en-US" dirty="0">
              <a:solidFill>
                <a:srgbClr val="2A92DD"/>
              </a:solidFill>
              <a:latin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887" y="1016000"/>
            <a:ext cx="1722438" cy="172243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grpSp>
        <p:nvGrpSpPr>
          <p:cNvPr id="73733" name="Group 3"/>
          <p:cNvGrpSpPr>
            <a:grpSpLocks/>
          </p:cNvGrpSpPr>
          <p:nvPr/>
        </p:nvGrpSpPr>
        <p:grpSpPr bwMode="auto">
          <a:xfrm>
            <a:off x="5903168" y="5065713"/>
            <a:ext cx="1924050" cy="1633537"/>
            <a:chOff x="5851369" y="5158008"/>
            <a:chExt cx="1924361" cy="1633761"/>
          </a:xfrm>
        </p:grpSpPr>
        <p:pic>
          <p:nvPicPr>
            <p:cNvPr id="73743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369" y="5158008"/>
              <a:ext cx="1920737" cy="7923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4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369" y="5999385"/>
              <a:ext cx="1924361" cy="7923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34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67" y="5056869"/>
            <a:ext cx="1611312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78435" y="2889724"/>
            <a:ext cx="1730375" cy="17240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67585" y="2889724"/>
            <a:ext cx="1730375" cy="17240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921810" y="2889724"/>
            <a:ext cx="1730375" cy="17240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374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20" y="4964600"/>
            <a:ext cx="1916668" cy="17929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786190" y="1030941"/>
            <a:ext cx="1730375" cy="1722438"/>
            <a:chOff x="4040187" y="1030941"/>
            <a:chExt cx="1730375" cy="1722438"/>
          </a:xfrm>
        </p:grpSpPr>
        <p:sp>
          <p:nvSpPr>
            <p:cNvPr id="12" name="Rectangle 11"/>
            <p:cNvSpPr/>
            <p:nvPr/>
          </p:nvSpPr>
          <p:spPr>
            <a:xfrm>
              <a:off x="4040187" y="1030941"/>
              <a:ext cx="1730375" cy="1722438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4454" y="1112277"/>
              <a:ext cx="1024330" cy="158133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842126" y="1050086"/>
            <a:ext cx="1730375" cy="1722438"/>
            <a:chOff x="6081182" y="1050086"/>
            <a:chExt cx="1730375" cy="1722438"/>
          </a:xfrm>
        </p:grpSpPr>
        <p:sp>
          <p:nvSpPr>
            <p:cNvPr id="13" name="Rectangle 12"/>
            <p:cNvSpPr/>
            <p:nvPr/>
          </p:nvSpPr>
          <p:spPr>
            <a:xfrm>
              <a:off x="6081182" y="1050086"/>
              <a:ext cx="1730375" cy="1722438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45267" y="1084172"/>
              <a:ext cx="1232647" cy="164352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366" y="2951357"/>
            <a:ext cx="1421774" cy="1600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4164" y="2921475"/>
            <a:ext cx="1260036" cy="1680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6314" y="3012008"/>
            <a:ext cx="1635989" cy="1494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6370" y="3012008"/>
            <a:ext cx="1414712" cy="149486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800850" y="2889724"/>
            <a:ext cx="1730375" cy="17240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8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1593850"/>
            <a:ext cx="10731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>
            <a:spLocks/>
          </p:cNvSpPr>
          <p:nvPr/>
        </p:nvSpPr>
        <p:spPr bwMode="auto">
          <a:xfrm>
            <a:off x="3670300" y="1023938"/>
            <a:ext cx="1149350" cy="711200"/>
          </a:xfrm>
          <a:custGeom>
            <a:avLst/>
            <a:gdLst>
              <a:gd name="T0" fmla="*/ 3321914 w 43200"/>
              <a:gd name="T1" fmla="*/ 7094730 h 43200"/>
              <a:gd name="T2" fmla="*/ 1528955 w 43200"/>
              <a:gd name="T3" fmla="*/ 6878720 h 43200"/>
              <a:gd name="T4" fmla="*/ 4903947 w 43200"/>
              <a:gd name="T5" fmla="*/ 9458647 h 43200"/>
              <a:gd name="T6" fmla="*/ 4119648 w 43200"/>
              <a:gd name="T7" fmla="*/ 9561903 h 43200"/>
              <a:gd name="T8" fmla="*/ 11663854 w 43200"/>
              <a:gd name="T9" fmla="*/ 10594526 h 43200"/>
              <a:gd name="T10" fmla="*/ 11190997 w 43200"/>
              <a:gd name="T11" fmla="*/ 10122944 h 43200"/>
              <a:gd name="T12" fmla="*/ 20405007 w 43200"/>
              <a:gd name="T13" fmla="*/ 9418527 h 43200"/>
              <a:gd name="T14" fmla="*/ 20216002 w 43200"/>
              <a:gd name="T15" fmla="*/ 9935925 h 43200"/>
              <a:gd name="T16" fmla="*/ 24157980 w 43200"/>
              <a:gd name="T17" fmla="*/ 6221206 h 43200"/>
              <a:gd name="T18" fmla="*/ 26459181 w 43200"/>
              <a:gd name="T19" fmla="*/ 8155274 h 43200"/>
              <a:gd name="T20" fmla="*/ 29586424 w 43200"/>
              <a:gd name="T21" fmla="*/ 4161376 h 43200"/>
              <a:gd name="T22" fmla="*/ 28561481 w 43200"/>
              <a:gd name="T23" fmla="*/ 4886652 h 43200"/>
              <a:gd name="T24" fmla="*/ 27127374 w 43200"/>
              <a:gd name="T25" fmla="*/ 1470604 h 43200"/>
              <a:gd name="T26" fmla="*/ 27181170 w 43200"/>
              <a:gd name="T27" fmla="*/ 1813181 h 43200"/>
              <a:gd name="T28" fmla="*/ 20582677 w 43200"/>
              <a:gd name="T29" fmla="*/ 1071113 h 43200"/>
              <a:gd name="T30" fmla="*/ 21107893 w 43200"/>
              <a:gd name="T31" fmla="*/ 634203 h 43200"/>
              <a:gd name="T32" fmla="*/ 15672345 w 43200"/>
              <a:gd name="T33" fmla="*/ 1279255 h 43200"/>
              <a:gd name="T34" fmla="*/ 15926479 w 43200"/>
              <a:gd name="T35" fmla="*/ 902533 h 43200"/>
              <a:gd name="T36" fmla="*/ 9909818 w 43200"/>
              <a:gd name="T37" fmla="*/ 1407188 h 43200"/>
              <a:gd name="T38" fmla="*/ 10829990 w 43200"/>
              <a:gd name="T39" fmla="*/ 1772534 h 43200"/>
              <a:gd name="T40" fmla="*/ 2921265 w 43200"/>
              <a:gd name="T41" fmla="*/ 4279284 h 43200"/>
              <a:gd name="T42" fmla="*/ 2760595 w 43200"/>
              <a:gd name="T43" fmla="*/ 3894693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>
                  <a:alpha val="18999"/>
                </a:srgbClr>
              </a:gs>
              <a:gs pos="100000">
                <a:srgbClr val="3F80CD">
                  <a:alpha val="18999"/>
                </a:srgbClr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Cloud 31"/>
          <p:cNvSpPr>
            <a:spLocks/>
          </p:cNvSpPr>
          <p:nvPr/>
        </p:nvSpPr>
        <p:spPr bwMode="auto">
          <a:xfrm>
            <a:off x="2916238" y="1379538"/>
            <a:ext cx="700087" cy="433387"/>
          </a:xfrm>
          <a:custGeom>
            <a:avLst/>
            <a:gdLst>
              <a:gd name="T0" fmla="*/ 1232493 w 43200"/>
              <a:gd name="T1" fmla="*/ 2634531 h 43200"/>
              <a:gd name="T2" fmla="*/ 567265 w 43200"/>
              <a:gd name="T3" fmla="*/ 2554325 h 43200"/>
              <a:gd name="T4" fmla="*/ 1819465 w 43200"/>
              <a:gd name="T5" fmla="*/ 3512341 h 43200"/>
              <a:gd name="T6" fmla="*/ 1528475 w 43200"/>
              <a:gd name="T7" fmla="*/ 3550694 h 43200"/>
              <a:gd name="T8" fmla="*/ 4327542 w 43200"/>
              <a:gd name="T9" fmla="*/ 3934141 h 43200"/>
              <a:gd name="T10" fmla="*/ 4152099 w 43200"/>
              <a:gd name="T11" fmla="*/ 3759020 h 43200"/>
              <a:gd name="T12" fmla="*/ 7570695 w 43200"/>
              <a:gd name="T13" fmla="*/ 3497453 h 43200"/>
              <a:gd name="T14" fmla="*/ 7500573 w 43200"/>
              <a:gd name="T15" fmla="*/ 3689578 h 43200"/>
              <a:gd name="T16" fmla="*/ 8963139 w 43200"/>
              <a:gd name="T17" fmla="*/ 2310163 h 43200"/>
              <a:gd name="T18" fmla="*/ 9816938 w 43200"/>
              <a:gd name="T19" fmla="*/ 3028352 h 43200"/>
              <a:gd name="T20" fmla="*/ 10977218 w 43200"/>
              <a:gd name="T21" fmla="*/ 1545275 h 43200"/>
              <a:gd name="T22" fmla="*/ 10596935 w 43200"/>
              <a:gd name="T23" fmla="*/ 1814597 h 43200"/>
              <a:gd name="T24" fmla="*/ 10064853 w 43200"/>
              <a:gd name="T25" fmla="*/ 546088 h 43200"/>
              <a:gd name="T26" fmla="*/ 10084818 w 43200"/>
              <a:gd name="T27" fmla="*/ 673305 h 43200"/>
              <a:gd name="T28" fmla="*/ 7636620 w 43200"/>
              <a:gd name="T29" fmla="*/ 397743 h 43200"/>
              <a:gd name="T30" fmla="*/ 7831478 w 43200"/>
              <a:gd name="T31" fmla="*/ 235504 h 43200"/>
              <a:gd name="T32" fmla="*/ 5814790 w 43200"/>
              <a:gd name="T33" fmla="*/ 475040 h 43200"/>
              <a:gd name="T34" fmla="*/ 5909075 w 43200"/>
              <a:gd name="T35" fmla="*/ 335143 h 43200"/>
              <a:gd name="T36" fmla="*/ 3676753 w 43200"/>
              <a:gd name="T37" fmla="*/ 522542 h 43200"/>
              <a:gd name="T38" fmla="*/ 4018159 w 43200"/>
              <a:gd name="T39" fmla="*/ 658207 h 43200"/>
              <a:gd name="T40" fmla="*/ 1083855 w 43200"/>
              <a:gd name="T41" fmla="*/ 1589056 h 43200"/>
              <a:gd name="T42" fmla="*/ 1024234 w 43200"/>
              <a:gd name="T43" fmla="*/ 1446239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>
                  <a:alpha val="18999"/>
                </a:srgbClr>
              </a:gs>
              <a:gs pos="100000">
                <a:srgbClr val="3F80CD">
                  <a:alpha val="18999"/>
                </a:srgbClr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6" name="Picture 35"/>
          <p:cNvSpPr>
            <a:spLocks noChangeAspect="1"/>
          </p:cNvSpPr>
          <p:nvPr/>
        </p:nvSpPr>
        <p:spPr bwMode="auto">
          <a:xfrm>
            <a:off x="3489325" y="3741738"/>
            <a:ext cx="3652838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Cloud 3"/>
          <p:cNvSpPr>
            <a:spLocks/>
          </p:cNvSpPr>
          <p:nvPr/>
        </p:nvSpPr>
        <p:spPr bwMode="auto">
          <a:xfrm>
            <a:off x="4857750" y="9525"/>
            <a:ext cx="4324350" cy="3790950"/>
          </a:xfrm>
          <a:custGeom>
            <a:avLst/>
            <a:gdLst>
              <a:gd name="T0" fmla="*/ 47024604 w 43200"/>
              <a:gd name="T1" fmla="*/ 201580519 h 43200"/>
              <a:gd name="T2" fmla="*/ 21643572 w 43200"/>
              <a:gd name="T3" fmla="*/ 195443042 h 43200"/>
              <a:gd name="T4" fmla="*/ 69419631 w 43200"/>
              <a:gd name="T5" fmla="*/ 268745711 h 43200"/>
              <a:gd name="T6" fmla="*/ 58317263 w 43200"/>
              <a:gd name="T7" fmla="*/ 271679748 h 43200"/>
              <a:gd name="T8" fmla="*/ 165111991 w 43200"/>
              <a:gd name="T9" fmla="*/ 301019244 h 43200"/>
              <a:gd name="T10" fmla="*/ 158418558 w 43200"/>
              <a:gd name="T11" fmla="*/ 287620079 h 43200"/>
              <a:gd name="T12" fmla="*/ 288850864 w 43200"/>
              <a:gd name="T13" fmla="*/ 267606056 h 43200"/>
              <a:gd name="T14" fmla="*/ 286175473 w 43200"/>
              <a:gd name="T15" fmla="*/ 282306606 h 43200"/>
              <a:gd name="T16" fmla="*/ 341977706 w 43200"/>
              <a:gd name="T17" fmla="*/ 176761205 h 43200"/>
              <a:gd name="T18" fmla="*/ 374553175 w 43200"/>
              <a:gd name="T19" fmla="*/ 231713219 h 43200"/>
              <a:gd name="T20" fmla="*/ 418822206 w 43200"/>
              <a:gd name="T21" fmla="*/ 118236133 h 43200"/>
              <a:gd name="T22" fmla="*/ 404313011 w 43200"/>
              <a:gd name="T23" fmla="*/ 138843105 h 43200"/>
              <a:gd name="T24" fmla="*/ 384012190 w 43200"/>
              <a:gd name="T25" fmla="*/ 41783816 h 43200"/>
              <a:gd name="T26" fmla="*/ 384773756 w 43200"/>
              <a:gd name="T27" fmla="*/ 51517519 h 43200"/>
              <a:gd name="T28" fmla="*/ 291365894 w 43200"/>
              <a:gd name="T29" fmla="*/ 30433080 h 43200"/>
              <a:gd name="T30" fmla="*/ 298800873 w 43200"/>
              <a:gd name="T31" fmla="*/ 18019561 h 43200"/>
              <a:gd name="T32" fmla="*/ 221856072 w 43200"/>
              <a:gd name="T33" fmla="*/ 36347137 h 43200"/>
              <a:gd name="T34" fmla="*/ 225453391 w 43200"/>
              <a:gd name="T35" fmla="*/ 25643232 h 43200"/>
              <a:gd name="T36" fmla="*/ 140282114 w 43200"/>
              <a:gd name="T37" fmla="*/ 39981886 h 43200"/>
              <a:gd name="T38" fmla="*/ 153308318 w 43200"/>
              <a:gd name="T39" fmla="*/ 50362420 h 43200"/>
              <a:gd name="T40" fmla="*/ 41353198 w 43200"/>
              <a:gd name="T41" fmla="*/ 121585946 h 43200"/>
              <a:gd name="T42" fmla="*/ 39078610 w 43200"/>
              <a:gd name="T43" fmla="*/ 110658620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>
                  <a:alpha val="18999"/>
                </a:srgbClr>
              </a:gs>
              <a:gs pos="100000">
                <a:srgbClr val="3F80CD">
                  <a:alpha val="18999"/>
                </a:srgbClr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8440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703263"/>
            <a:ext cx="32131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0" y="3212200"/>
            <a:ext cx="6815137" cy="378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40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1593850"/>
            <a:ext cx="10731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>
            <a:spLocks/>
          </p:cNvSpPr>
          <p:nvPr/>
        </p:nvSpPr>
        <p:spPr bwMode="auto">
          <a:xfrm>
            <a:off x="3670300" y="1023938"/>
            <a:ext cx="1149350" cy="711200"/>
          </a:xfrm>
          <a:custGeom>
            <a:avLst/>
            <a:gdLst>
              <a:gd name="T0" fmla="*/ 3321914 w 43200"/>
              <a:gd name="T1" fmla="*/ 7094730 h 43200"/>
              <a:gd name="T2" fmla="*/ 1528955 w 43200"/>
              <a:gd name="T3" fmla="*/ 6878720 h 43200"/>
              <a:gd name="T4" fmla="*/ 4903947 w 43200"/>
              <a:gd name="T5" fmla="*/ 9458647 h 43200"/>
              <a:gd name="T6" fmla="*/ 4119648 w 43200"/>
              <a:gd name="T7" fmla="*/ 9561903 h 43200"/>
              <a:gd name="T8" fmla="*/ 11663854 w 43200"/>
              <a:gd name="T9" fmla="*/ 10594526 h 43200"/>
              <a:gd name="T10" fmla="*/ 11190997 w 43200"/>
              <a:gd name="T11" fmla="*/ 10122944 h 43200"/>
              <a:gd name="T12" fmla="*/ 20405007 w 43200"/>
              <a:gd name="T13" fmla="*/ 9418527 h 43200"/>
              <a:gd name="T14" fmla="*/ 20216002 w 43200"/>
              <a:gd name="T15" fmla="*/ 9935925 h 43200"/>
              <a:gd name="T16" fmla="*/ 24157980 w 43200"/>
              <a:gd name="T17" fmla="*/ 6221206 h 43200"/>
              <a:gd name="T18" fmla="*/ 26459181 w 43200"/>
              <a:gd name="T19" fmla="*/ 8155274 h 43200"/>
              <a:gd name="T20" fmla="*/ 29586424 w 43200"/>
              <a:gd name="T21" fmla="*/ 4161376 h 43200"/>
              <a:gd name="T22" fmla="*/ 28561481 w 43200"/>
              <a:gd name="T23" fmla="*/ 4886652 h 43200"/>
              <a:gd name="T24" fmla="*/ 27127374 w 43200"/>
              <a:gd name="T25" fmla="*/ 1470604 h 43200"/>
              <a:gd name="T26" fmla="*/ 27181170 w 43200"/>
              <a:gd name="T27" fmla="*/ 1813181 h 43200"/>
              <a:gd name="T28" fmla="*/ 20582677 w 43200"/>
              <a:gd name="T29" fmla="*/ 1071113 h 43200"/>
              <a:gd name="T30" fmla="*/ 21107893 w 43200"/>
              <a:gd name="T31" fmla="*/ 634203 h 43200"/>
              <a:gd name="T32" fmla="*/ 15672345 w 43200"/>
              <a:gd name="T33" fmla="*/ 1279255 h 43200"/>
              <a:gd name="T34" fmla="*/ 15926479 w 43200"/>
              <a:gd name="T35" fmla="*/ 902533 h 43200"/>
              <a:gd name="T36" fmla="*/ 9909818 w 43200"/>
              <a:gd name="T37" fmla="*/ 1407188 h 43200"/>
              <a:gd name="T38" fmla="*/ 10829990 w 43200"/>
              <a:gd name="T39" fmla="*/ 1772534 h 43200"/>
              <a:gd name="T40" fmla="*/ 2921265 w 43200"/>
              <a:gd name="T41" fmla="*/ 4279284 h 43200"/>
              <a:gd name="T42" fmla="*/ 2760595 w 43200"/>
              <a:gd name="T43" fmla="*/ 3894693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>
                  <a:alpha val="18999"/>
                </a:srgbClr>
              </a:gs>
              <a:gs pos="100000">
                <a:srgbClr val="3F80CD">
                  <a:alpha val="18999"/>
                </a:srgbClr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Cloud 31"/>
          <p:cNvSpPr>
            <a:spLocks/>
          </p:cNvSpPr>
          <p:nvPr/>
        </p:nvSpPr>
        <p:spPr bwMode="auto">
          <a:xfrm>
            <a:off x="2916238" y="1379538"/>
            <a:ext cx="700087" cy="433387"/>
          </a:xfrm>
          <a:custGeom>
            <a:avLst/>
            <a:gdLst>
              <a:gd name="T0" fmla="*/ 1232493 w 43200"/>
              <a:gd name="T1" fmla="*/ 2634531 h 43200"/>
              <a:gd name="T2" fmla="*/ 567265 w 43200"/>
              <a:gd name="T3" fmla="*/ 2554325 h 43200"/>
              <a:gd name="T4" fmla="*/ 1819465 w 43200"/>
              <a:gd name="T5" fmla="*/ 3512341 h 43200"/>
              <a:gd name="T6" fmla="*/ 1528475 w 43200"/>
              <a:gd name="T7" fmla="*/ 3550694 h 43200"/>
              <a:gd name="T8" fmla="*/ 4327542 w 43200"/>
              <a:gd name="T9" fmla="*/ 3934141 h 43200"/>
              <a:gd name="T10" fmla="*/ 4152099 w 43200"/>
              <a:gd name="T11" fmla="*/ 3759020 h 43200"/>
              <a:gd name="T12" fmla="*/ 7570695 w 43200"/>
              <a:gd name="T13" fmla="*/ 3497453 h 43200"/>
              <a:gd name="T14" fmla="*/ 7500573 w 43200"/>
              <a:gd name="T15" fmla="*/ 3689578 h 43200"/>
              <a:gd name="T16" fmla="*/ 8963139 w 43200"/>
              <a:gd name="T17" fmla="*/ 2310163 h 43200"/>
              <a:gd name="T18" fmla="*/ 9816938 w 43200"/>
              <a:gd name="T19" fmla="*/ 3028352 h 43200"/>
              <a:gd name="T20" fmla="*/ 10977218 w 43200"/>
              <a:gd name="T21" fmla="*/ 1545275 h 43200"/>
              <a:gd name="T22" fmla="*/ 10596935 w 43200"/>
              <a:gd name="T23" fmla="*/ 1814597 h 43200"/>
              <a:gd name="T24" fmla="*/ 10064853 w 43200"/>
              <a:gd name="T25" fmla="*/ 546088 h 43200"/>
              <a:gd name="T26" fmla="*/ 10084818 w 43200"/>
              <a:gd name="T27" fmla="*/ 673305 h 43200"/>
              <a:gd name="T28" fmla="*/ 7636620 w 43200"/>
              <a:gd name="T29" fmla="*/ 397743 h 43200"/>
              <a:gd name="T30" fmla="*/ 7831478 w 43200"/>
              <a:gd name="T31" fmla="*/ 235504 h 43200"/>
              <a:gd name="T32" fmla="*/ 5814790 w 43200"/>
              <a:gd name="T33" fmla="*/ 475040 h 43200"/>
              <a:gd name="T34" fmla="*/ 5909075 w 43200"/>
              <a:gd name="T35" fmla="*/ 335143 h 43200"/>
              <a:gd name="T36" fmla="*/ 3676753 w 43200"/>
              <a:gd name="T37" fmla="*/ 522542 h 43200"/>
              <a:gd name="T38" fmla="*/ 4018159 w 43200"/>
              <a:gd name="T39" fmla="*/ 658207 h 43200"/>
              <a:gd name="T40" fmla="*/ 1083855 w 43200"/>
              <a:gd name="T41" fmla="*/ 1589056 h 43200"/>
              <a:gd name="T42" fmla="*/ 1024234 w 43200"/>
              <a:gd name="T43" fmla="*/ 1446239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>
                  <a:alpha val="18999"/>
                </a:srgbClr>
              </a:gs>
              <a:gs pos="100000">
                <a:srgbClr val="3F80CD">
                  <a:alpha val="18999"/>
                </a:srgbClr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6" name="Picture 35"/>
          <p:cNvSpPr>
            <a:spLocks noChangeAspect="1"/>
          </p:cNvSpPr>
          <p:nvPr/>
        </p:nvSpPr>
        <p:spPr bwMode="auto">
          <a:xfrm>
            <a:off x="3489325" y="3741738"/>
            <a:ext cx="3652838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Cloud 3"/>
          <p:cNvSpPr>
            <a:spLocks/>
          </p:cNvSpPr>
          <p:nvPr/>
        </p:nvSpPr>
        <p:spPr bwMode="auto">
          <a:xfrm>
            <a:off x="4857750" y="9525"/>
            <a:ext cx="4324350" cy="3790950"/>
          </a:xfrm>
          <a:custGeom>
            <a:avLst/>
            <a:gdLst>
              <a:gd name="T0" fmla="*/ 47024604 w 43200"/>
              <a:gd name="T1" fmla="*/ 201580519 h 43200"/>
              <a:gd name="T2" fmla="*/ 21643572 w 43200"/>
              <a:gd name="T3" fmla="*/ 195443042 h 43200"/>
              <a:gd name="T4" fmla="*/ 69419631 w 43200"/>
              <a:gd name="T5" fmla="*/ 268745711 h 43200"/>
              <a:gd name="T6" fmla="*/ 58317263 w 43200"/>
              <a:gd name="T7" fmla="*/ 271679748 h 43200"/>
              <a:gd name="T8" fmla="*/ 165111991 w 43200"/>
              <a:gd name="T9" fmla="*/ 301019244 h 43200"/>
              <a:gd name="T10" fmla="*/ 158418558 w 43200"/>
              <a:gd name="T11" fmla="*/ 287620079 h 43200"/>
              <a:gd name="T12" fmla="*/ 288850864 w 43200"/>
              <a:gd name="T13" fmla="*/ 267606056 h 43200"/>
              <a:gd name="T14" fmla="*/ 286175473 w 43200"/>
              <a:gd name="T15" fmla="*/ 282306606 h 43200"/>
              <a:gd name="T16" fmla="*/ 341977706 w 43200"/>
              <a:gd name="T17" fmla="*/ 176761205 h 43200"/>
              <a:gd name="T18" fmla="*/ 374553175 w 43200"/>
              <a:gd name="T19" fmla="*/ 231713219 h 43200"/>
              <a:gd name="T20" fmla="*/ 418822206 w 43200"/>
              <a:gd name="T21" fmla="*/ 118236133 h 43200"/>
              <a:gd name="T22" fmla="*/ 404313011 w 43200"/>
              <a:gd name="T23" fmla="*/ 138843105 h 43200"/>
              <a:gd name="T24" fmla="*/ 384012190 w 43200"/>
              <a:gd name="T25" fmla="*/ 41783816 h 43200"/>
              <a:gd name="T26" fmla="*/ 384773756 w 43200"/>
              <a:gd name="T27" fmla="*/ 51517519 h 43200"/>
              <a:gd name="T28" fmla="*/ 291365894 w 43200"/>
              <a:gd name="T29" fmla="*/ 30433080 h 43200"/>
              <a:gd name="T30" fmla="*/ 298800873 w 43200"/>
              <a:gd name="T31" fmla="*/ 18019561 h 43200"/>
              <a:gd name="T32" fmla="*/ 221856072 w 43200"/>
              <a:gd name="T33" fmla="*/ 36347137 h 43200"/>
              <a:gd name="T34" fmla="*/ 225453391 w 43200"/>
              <a:gd name="T35" fmla="*/ 25643232 h 43200"/>
              <a:gd name="T36" fmla="*/ 140282114 w 43200"/>
              <a:gd name="T37" fmla="*/ 39981886 h 43200"/>
              <a:gd name="T38" fmla="*/ 153308318 w 43200"/>
              <a:gd name="T39" fmla="*/ 50362420 h 43200"/>
              <a:gd name="T40" fmla="*/ 41353198 w 43200"/>
              <a:gd name="T41" fmla="*/ 121585946 h 43200"/>
              <a:gd name="T42" fmla="*/ 39078610 w 43200"/>
              <a:gd name="T43" fmla="*/ 110658620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>
                  <a:alpha val="18999"/>
                </a:srgbClr>
              </a:gs>
              <a:gs pos="100000">
                <a:srgbClr val="3F80CD">
                  <a:alpha val="18999"/>
                </a:srgbClr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8440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703263"/>
            <a:ext cx="32131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0" y="3212200"/>
            <a:ext cx="6815137" cy="378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ampus-0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0" t="46336" r="50697" b="36807"/>
          <a:stretch>
            <a:fillRect/>
          </a:stretch>
        </p:blipFill>
        <p:spPr bwMode="auto">
          <a:xfrm>
            <a:off x="2214088" y="4936393"/>
            <a:ext cx="1310778" cy="63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4164179"/>
            <a:ext cx="3652838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50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929" y="261471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ea typeface="宋体" pitchFamily="-105" charset="-122"/>
                <a:cs typeface="宋体" pitchFamily="-105" charset="-122"/>
              </a:rPr>
              <a:t>Criteria for identifying a putative </a:t>
            </a:r>
            <a:br>
              <a:rPr lang="en-US" sz="3200" dirty="0">
                <a:solidFill>
                  <a:srgbClr val="FFFF00"/>
                </a:solidFill>
                <a:ea typeface="宋体" pitchFamily="-105" charset="-122"/>
                <a:cs typeface="宋体" pitchFamily="-105" charset="-122"/>
              </a:rPr>
            </a:br>
            <a:r>
              <a:rPr lang="en-US" sz="3200" dirty="0">
                <a:solidFill>
                  <a:srgbClr val="FFFF00"/>
                </a:solidFill>
                <a:ea typeface="宋体" pitchFamily="-105" charset="-122"/>
                <a:cs typeface="宋体" pitchFamily="-105" charset="-122"/>
              </a:rPr>
              <a:t> neural correlate of memory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7711" y="1562192"/>
            <a:ext cx="96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Observe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40184" y="160701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FF"/>
                </a:solidFill>
              </a:rPr>
              <a:t>Correlation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64982" y="1562192"/>
            <a:ext cx="492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Learning 	           =&gt;          Neural Activity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609133" y="2158431"/>
            <a:ext cx="1464734" cy="753534"/>
            <a:chOff x="3318933" y="1811864"/>
            <a:chExt cx="1464734" cy="753534"/>
          </a:xfrm>
        </p:grpSpPr>
        <p:sp>
          <p:nvSpPr>
            <p:cNvPr id="15" name="Oval 14"/>
            <p:cNvSpPr/>
            <p:nvPr/>
          </p:nvSpPr>
          <p:spPr>
            <a:xfrm>
              <a:off x="3318933" y="1811864"/>
              <a:ext cx="1464734" cy="75353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581400" y="1972733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860800" y="2150533"/>
              <a:ext cx="10160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581400" y="2175933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199467" y="1972733"/>
              <a:ext cx="10160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199467" y="2201333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810000" y="2353733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521200" y="2150533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860800" y="1921933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351867" y="2353733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253890" y="4975442"/>
            <a:ext cx="1464734" cy="753534"/>
            <a:chOff x="2201333" y="4813301"/>
            <a:chExt cx="1464734" cy="753534"/>
          </a:xfrm>
        </p:grpSpPr>
        <p:sp>
          <p:nvSpPr>
            <p:cNvPr id="39" name="Oval 38"/>
            <p:cNvSpPr/>
            <p:nvPr/>
          </p:nvSpPr>
          <p:spPr>
            <a:xfrm>
              <a:off x="2201333" y="4813301"/>
              <a:ext cx="1464734" cy="75353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10-Point Star 58"/>
            <p:cNvSpPr/>
            <p:nvPr/>
          </p:nvSpPr>
          <p:spPr>
            <a:xfrm>
              <a:off x="2981854" y="4885137"/>
              <a:ext cx="309054" cy="309054"/>
            </a:xfrm>
            <a:prstGeom prst="star10">
              <a:avLst>
                <a:gd name="adj" fmla="val 32843"/>
                <a:gd name="hf" fmla="val 105146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10-Point Star 57"/>
            <p:cNvSpPr/>
            <p:nvPr/>
          </p:nvSpPr>
          <p:spPr>
            <a:xfrm>
              <a:off x="2636308" y="5052466"/>
              <a:ext cx="309054" cy="309054"/>
            </a:xfrm>
            <a:prstGeom prst="star10">
              <a:avLst>
                <a:gd name="adj" fmla="val 30788"/>
                <a:gd name="hf" fmla="val 105146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463800" y="4974170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743200" y="5151970"/>
              <a:ext cx="10160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63800" y="5177370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081867" y="4974170"/>
              <a:ext cx="10160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081867" y="5202770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692400" y="5355170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403600" y="5151970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743200" y="4923370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234267" y="5355170"/>
              <a:ext cx="101600" cy="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273464" y="3317652"/>
            <a:ext cx="1464734" cy="753534"/>
            <a:chOff x="2201333" y="3196166"/>
            <a:chExt cx="1464734" cy="753534"/>
          </a:xfrm>
        </p:grpSpPr>
        <p:grpSp>
          <p:nvGrpSpPr>
            <p:cNvPr id="27" name="Group 26"/>
            <p:cNvGrpSpPr/>
            <p:nvPr/>
          </p:nvGrpSpPr>
          <p:grpSpPr>
            <a:xfrm>
              <a:off x="2201333" y="3196166"/>
              <a:ext cx="1464734" cy="753534"/>
              <a:chOff x="3318933" y="1811864"/>
              <a:chExt cx="1464734" cy="753534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3318933" y="1811864"/>
                <a:ext cx="1464734" cy="75353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81400" y="1972733"/>
                <a:ext cx="1016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860800" y="2150533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581400" y="2175933"/>
                <a:ext cx="1016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199467" y="1972733"/>
                <a:ext cx="101600" cy="10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199467" y="2201333"/>
                <a:ext cx="1016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810000" y="2353733"/>
                <a:ext cx="1016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521200" y="2150533"/>
                <a:ext cx="1016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860800" y="1921933"/>
                <a:ext cx="1016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351867" y="2353733"/>
                <a:ext cx="101600" cy="10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Multiply 48"/>
            <p:cNvSpPr/>
            <p:nvPr/>
          </p:nvSpPr>
          <p:spPr bwMode="auto">
            <a:xfrm>
              <a:off x="2649537" y="3464191"/>
              <a:ext cx="288925" cy="242888"/>
            </a:xfrm>
            <a:prstGeom prst="mathMultiply">
              <a:avLst>
                <a:gd name="adj1" fmla="val 17420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Multiply 49"/>
            <p:cNvSpPr/>
            <p:nvPr/>
          </p:nvSpPr>
          <p:spPr bwMode="auto">
            <a:xfrm>
              <a:off x="2988204" y="3286391"/>
              <a:ext cx="288925" cy="242888"/>
            </a:xfrm>
            <a:prstGeom prst="mathMultiply">
              <a:avLst>
                <a:gd name="adj1" fmla="val 14805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5" name="Left-Right Arrow 54"/>
          <p:cNvSpPr/>
          <p:nvPr/>
        </p:nvSpPr>
        <p:spPr>
          <a:xfrm>
            <a:off x="3617903" y="2337968"/>
            <a:ext cx="774700" cy="279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>
            <a:off x="3894381" y="3511064"/>
            <a:ext cx="592667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/>
          <p:cNvSpPr/>
          <p:nvPr/>
        </p:nvSpPr>
        <p:spPr>
          <a:xfrm>
            <a:off x="4060957" y="5212509"/>
            <a:ext cx="592667" cy="279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618287" y="4308326"/>
            <a:ext cx="7852298" cy="1614883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399702" y="2080394"/>
            <a:ext cx="803692" cy="767133"/>
            <a:chOff x="143153" y="1592990"/>
            <a:chExt cx="1828295" cy="1745127"/>
          </a:xfrm>
        </p:grpSpPr>
        <p:pic>
          <p:nvPicPr>
            <p:cNvPr id="68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38" y="1947698"/>
              <a:ext cx="270124" cy="4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4976">
              <a:off x="624275" y="1993900"/>
              <a:ext cx="184748" cy="32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53" y="1592990"/>
              <a:ext cx="1828295" cy="1745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5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0" y="3408595"/>
            <a:ext cx="803692" cy="76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" name="Group 81"/>
          <p:cNvGrpSpPr/>
          <p:nvPr/>
        </p:nvGrpSpPr>
        <p:grpSpPr>
          <a:xfrm>
            <a:off x="4934105" y="4819041"/>
            <a:ext cx="803692" cy="909935"/>
            <a:chOff x="143153" y="1268133"/>
            <a:chExt cx="1828295" cy="2069984"/>
          </a:xfrm>
        </p:grpSpPr>
        <p:pic>
          <p:nvPicPr>
            <p:cNvPr id="83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38" y="1947698"/>
              <a:ext cx="270124" cy="4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4976">
              <a:off x="624275" y="1993900"/>
              <a:ext cx="184748" cy="32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53" y="1592990"/>
              <a:ext cx="1828295" cy="1745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07" y="1268133"/>
              <a:ext cx="1081067" cy="119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064034" y="6550223"/>
            <a:ext cx="2079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(Martin and Morris, 2000)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2096" y="2132619"/>
            <a:ext cx="169224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</a:rPr>
              <a:t>(</a:t>
            </a:r>
            <a:r>
              <a:rPr lang="en-US" sz="1300" dirty="0" err="1">
                <a:solidFill>
                  <a:srgbClr val="FFFFFF"/>
                </a:solidFill>
              </a:rPr>
              <a:t>Eichenbaum</a:t>
            </a:r>
            <a:r>
              <a:rPr lang="en-US" sz="1300" dirty="0">
                <a:solidFill>
                  <a:srgbClr val="FFFFFF"/>
                </a:solidFill>
              </a:rPr>
              <a:t>, 2016)</a:t>
            </a:r>
          </a:p>
          <a:p>
            <a:r>
              <a:rPr lang="en-US" sz="1300" dirty="0">
                <a:solidFill>
                  <a:srgbClr val="FFFFFF"/>
                </a:solidFill>
              </a:rPr>
              <a:t>(</a:t>
            </a:r>
            <a:r>
              <a:rPr lang="en-US" sz="1300" dirty="0" err="1">
                <a:solidFill>
                  <a:srgbClr val="FFFFFF"/>
                </a:solidFill>
              </a:rPr>
              <a:t>Hasselmo</a:t>
            </a:r>
            <a:r>
              <a:rPr lang="en-US" sz="1300" dirty="0">
                <a:solidFill>
                  <a:srgbClr val="FFFFFF"/>
                </a:solidFill>
              </a:rPr>
              <a:t> et al. 2002)</a:t>
            </a:r>
          </a:p>
          <a:p>
            <a:r>
              <a:rPr lang="en-US" sz="1300" dirty="0">
                <a:solidFill>
                  <a:srgbClr val="FFFFFF"/>
                </a:solidFill>
              </a:rPr>
              <a:t>(</a:t>
            </a:r>
            <a:r>
              <a:rPr lang="en-US" sz="1300" dirty="0" err="1">
                <a:solidFill>
                  <a:srgbClr val="FFFFFF"/>
                </a:solidFill>
              </a:rPr>
              <a:t>Reijmers</a:t>
            </a:r>
            <a:r>
              <a:rPr lang="en-US" sz="1300" dirty="0">
                <a:solidFill>
                  <a:srgbClr val="FFFFFF"/>
                </a:solidFill>
              </a:rPr>
              <a:t> et al. 2007)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342096" y="3444215"/>
            <a:ext cx="151999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</a:rPr>
              <a:t>(Han et al, 2009)</a:t>
            </a:r>
          </a:p>
          <a:p>
            <a:r>
              <a:rPr lang="en-US" sz="1300" dirty="0">
                <a:solidFill>
                  <a:srgbClr val="FFFFFF"/>
                </a:solidFill>
              </a:rPr>
              <a:t>(Denny et al. 2014)</a:t>
            </a:r>
          </a:p>
          <a:p>
            <a:r>
              <a:rPr lang="en-US" sz="1300" dirty="0">
                <a:solidFill>
                  <a:srgbClr val="FFFFFF"/>
                </a:solidFill>
              </a:rPr>
              <a:t>(Tanaka et al. 2014)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42096" y="4855685"/>
            <a:ext cx="163166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</a:rPr>
              <a:t>(Ramirez et al. 2013)</a:t>
            </a:r>
          </a:p>
          <a:p>
            <a:r>
              <a:rPr lang="en-US" sz="1300" dirty="0">
                <a:solidFill>
                  <a:srgbClr val="FFFFFF"/>
                </a:solidFill>
              </a:rPr>
              <a:t>(</a:t>
            </a:r>
            <a:r>
              <a:rPr lang="en-US" sz="1300" dirty="0" err="1">
                <a:solidFill>
                  <a:srgbClr val="FFFFFF"/>
                </a:solidFill>
              </a:rPr>
              <a:t>Cowansage</a:t>
            </a:r>
            <a:r>
              <a:rPr lang="en-US" sz="1300" dirty="0">
                <a:solidFill>
                  <a:srgbClr val="FFFFFF"/>
                </a:solidFill>
              </a:rPr>
              <a:t> al. 2014)</a:t>
            </a:r>
          </a:p>
          <a:p>
            <a:r>
              <a:rPr lang="en-US" sz="1300" dirty="0">
                <a:solidFill>
                  <a:srgbClr val="FFFFFF"/>
                </a:solidFill>
              </a:rPr>
              <a:t>(</a:t>
            </a:r>
            <a:r>
              <a:rPr lang="en-US" sz="1300" dirty="0" err="1">
                <a:solidFill>
                  <a:srgbClr val="FFFFFF"/>
                </a:solidFill>
              </a:rPr>
              <a:t>Josselyn</a:t>
            </a:r>
            <a:r>
              <a:rPr lang="en-US" sz="1300" dirty="0">
                <a:solidFill>
                  <a:srgbClr val="FFFFFF"/>
                </a:solidFill>
              </a:rPr>
              <a:t> et al. 2015)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17711" y="3038545"/>
            <a:ext cx="89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Perturb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17711" y="4516847"/>
            <a:ext cx="76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Mimic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4982" y="29656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Block  neurons  =&gt; 	       Block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53890" y="4436867"/>
            <a:ext cx="4083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Activate neurons =&gt;        Activate memory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540185" y="3039263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FF"/>
                </a:solidFill>
              </a:rPr>
              <a:t>Necessity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540185" y="4449709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FF"/>
                </a:solidFill>
              </a:rPr>
              <a:t>Sufficiency </a:t>
            </a:r>
          </a:p>
        </p:txBody>
      </p:sp>
    </p:spTree>
    <p:extLst>
      <p:ext uri="{BB962C8B-B14F-4D97-AF65-F5344CB8AC3E}">
        <p14:creationId xmlns:p14="http://schemas.microsoft.com/office/powerpoint/2010/main" val="33060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5" grpId="0" animBg="1"/>
      <p:bldP spid="56" grpId="0" animBg="1"/>
      <p:bldP spid="57" grpId="0" animBg="1"/>
      <p:bldP spid="63" grpId="0" animBg="1"/>
      <p:bldP spid="3" grpId="0"/>
      <p:bldP spid="87" grpId="0"/>
      <p:bldP spid="88" grpId="0"/>
      <p:bldP spid="4" grpId="0"/>
      <p:bldP spid="6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254000" y="50800"/>
            <a:ext cx="8648700" cy="820738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latin typeface="Calibri" charset="0"/>
              </a:rPr>
              <a:t>Hypothesis</a:t>
            </a:r>
          </a:p>
        </p:txBody>
      </p:sp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179295" y="1158151"/>
            <a:ext cx="8753288" cy="124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1" rIns="91421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500" dirty="0">
                <a:solidFill>
                  <a:srgbClr val="FFFFFF"/>
                </a:solidFill>
              </a:rPr>
              <a:t>Hippocampus cells active during the formation of a memory are sufficient to drive the behavioral expression of that memory</a:t>
            </a:r>
          </a:p>
          <a:p>
            <a:pPr eaLnBrk="1" hangingPunct="1"/>
            <a:endParaRPr lang="en-US" sz="2500" dirty="0">
              <a:solidFill>
                <a:srgbClr val="FFFFFF"/>
              </a:solidFill>
            </a:endParaRPr>
          </a:p>
        </p:txBody>
      </p:sp>
      <p:pic>
        <p:nvPicPr>
          <p:cNvPr id="4" name="Picture 3" descr="stevexu_CS5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47" y="1883569"/>
            <a:ext cx="9524392" cy="5690075"/>
          </a:xfrm>
          <a:prstGeom prst="rect">
            <a:avLst/>
          </a:prstGeom>
        </p:spPr>
      </p:pic>
      <p:pic>
        <p:nvPicPr>
          <p:cNvPr id="7" name="Picture 6" descr="blipon-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t="22663" b="15137"/>
          <a:stretch/>
        </p:blipFill>
        <p:spPr>
          <a:xfrm>
            <a:off x="2056324" y="2658819"/>
            <a:ext cx="6557060" cy="353922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331517" y="4456539"/>
            <a:ext cx="137778" cy="14633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23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134939" y="63500"/>
            <a:ext cx="8932862" cy="114300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00"/>
                </a:solidFill>
                <a:latin typeface="Calibri" charset="0"/>
              </a:rPr>
              <a:t>Activity-dependent and inducible optogenetics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271713"/>
            <a:ext cx="1471613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3201989" y="3259140"/>
            <a:ext cx="1500187" cy="948511"/>
            <a:chOff x="7525429" y="1670050"/>
            <a:chExt cx="1500187" cy="948491"/>
          </a:xfrm>
        </p:grpSpPr>
        <p:cxnSp>
          <p:nvCxnSpPr>
            <p:cNvPr id="15" name="Elbow Connector 14"/>
            <p:cNvCxnSpPr/>
            <p:nvPr/>
          </p:nvCxnSpPr>
          <p:spPr bwMode="auto">
            <a:xfrm rot="10800000" flipV="1">
              <a:off x="8055654" y="1984368"/>
              <a:ext cx="528637" cy="39527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grpSp>
          <p:nvGrpSpPr>
            <p:cNvPr id="76863" name="Group 9"/>
            <p:cNvGrpSpPr>
              <a:grpSpLocks/>
            </p:cNvGrpSpPr>
            <p:nvPr/>
          </p:nvGrpSpPr>
          <p:grpSpPr bwMode="auto">
            <a:xfrm>
              <a:off x="7627029" y="2341548"/>
              <a:ext cx="1398587" cy="276993"/>
              <a:chOff x="4773613" y="2166923"/>
              <a:chExt cx="1398587" cy="276993"/>
            </a:xfrm>
          </p:grpSpPr>
          <p:cxnSp>
            <p:nvCxnSpPr>
              <p:cNvPr id="8" name="Straight Connector 7"/>
              <p:cNvCxnSpPr/>
              <p:nvPr/>
            </p:nvCxnSpPr>
            <p:spPr bwMode="auto">
              <a:xfrm>
                <a:off x="4773613" y="2325670"/>
                <a:ext cx="13985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 bwMode="auto">
              <a:xfrm>
                <a:off x="5214938" y="2166923"/>
                <a:ext cx="517565" cy="27699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i="1" dirty="0">
                    <a:solidFill>
                      <a:srgbClr val="000000"/>
                    </a:solidFill>
                  </a:rPr>
                  <a:t>c-</a:t>
                </a:r>
                <a:r>
                  <a:rPr lang="en-US" sz="1200" i="1" dirty="0" err="1">
                    <a:solidFill>
                      <a:srgbClr val="000000"/>
                    </a:solidFill>
                  </a:rPr>
                  <a:t>fos</a:t>
                </a:r>
                <a:endParaRPr lang="en-US" sz="1200" i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" name="Lightning Bolt 10"/>
            <p:cNvSpPr/>
            <p:nvPr/>
          </p:nvSpPr>
          <p:spPr bwMode="auto">
            <a:xfrm>
              <a:off x="7525429" y="1670050"/>
              <a:ext cx="447675" cy="411153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595438"/>
            <a:ext cx="150495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 rot="5400000">
            <a:off x="3783013" y="2954338"/>
            <a:ext cx="609600" cy="3302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277813" y="1416053"/>
            <a:ext cx="1765300" cy="630354"/>
            <a:chOff x="3048000" y="5254766"/>
            <a:chExt cx="1765300" cy="630594"/>
          </a:xfrm>
        </p:grpSpPr>
        <p:cxnSp>
          <p:nvCxnSpPr>
            <p:cNvPr id="21" name="Elbow Connector 20"/>
            <p:cNvCxnSpPr/>
            <p:nvPr/>
          </p:nvCxnSpPr>
          <p:spPr bwMode="auto">
            <a:xfrm rot="10800000" flipV="1">
              <a:off x="3648075" y="5254766"/>
              <a:ext cx="528637" cy="39543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>
              <a:off x="3048000" y="5747079"/>
              <a:ext cx="1765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 bwMode="auto">
            <a:xfrm>
              <a:off x="3341687" y="5621619"/>
              <a:ext cx="1117600" cy="244568"/>
            </a:xfrm>
            <a:prstGeom prst="rect">
              <a:avLst/>
            </a:prstGeom>
            <a:solidFill>
              <a:srgbClr val="8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861" name="TextBox 40"/>
            <p:cNvSpPr txBox="1">
              <a:spLocks noChangeArrowheads="1"/>
            </p:cNvSpPr>
            <p:nvPr/>
          </p:nvSpPr>
          <p:spPr bwMode="auto">
            <a:xfrm>
              <a:off x="3663687" y="5608255"/>
              <a:ext cx="509124" cy="277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ChR2</a:t>
              </a: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1000" y="6121400"/>
            <a:ext cx="1625386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FFFFFF"/>
                </a:solidFill>
              </a:rPr>
              <a:t>ChR2 makes cells </a:t>
            </a:r>
          </a:p>
          <a:p>
            <a:pPr eaLnBrk="1" hangingPunct="1"/>
            <a:r>
              <a:rPr lang="en-US" sz="1500">
                <a:solidFill>
                  <a:srgbClr val="FFFFFF"/>
                </a:solidFill>
              </a:rPr>
              <a:t>responsive to light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672424" y="6121401"/>
            <a:ext cx="2967964" cy="32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FFFFFF"/>
                </a:solidFill>
              </a:rPr>
              <a:t>c-</a:t>
            </a:r>
            <a:r>
              <a:rPr lang="en-US" sz="1500" dirty="0" err="1">
                <a:solidFill>
                  <a:srgbClr val="FFFFFF"/>
                </a:solidFill>
              </a:rPr>
              <a:t>Fos</a:t>
            </a:r>
            <a:r>
              <a:rPr lang="en-US" sz="1500" dirty="0">
                <a:solidFill>
                  <a:srgbClr val="FFFFFF"/>
                </a:solidFill>
              </a:rPr>
              <a:t> is expressed in active neurons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962651" y="6129339"/>
            <a:ext cx="2981325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FFFFFF"/>
                </a:solidFill>
              </a:rPr>
              <a:t>Dox can open and close windows for expressing a given gene</a:t>
            </a:r>
          </a:p>
        </p:txBody>
      </p:sp>
      <p:grpSp>
        <p:nvGrpSpPr>
          <p:cNvPr id="100" name="Group 99"/>
          <p:cNvGrpSpPr>
            <a:grpSpLocks/>
          </p:cNvGrpSpPr>
          <p:nvPr/>
        </p:nvGrpSpPr>
        <p:grpSpPr bwMode="auto">
          <a:xfrm>
            <a:off x="6119814" y="4068763"/>
            <a:ext cx="2035175" cy="1506537"/>
            <a:chOff x="-3890285" y="3010504"/>
            <a:chExt cx="2036085" cy="1507899"/>
          </a:xfrm>
        </p:grpSpPr>
        <p:cxnSp>
          <p:nvCxnSpPr>
            <p:cNvPr id="62" name="Elbow Connector 61"/>
            <p:cNvCxnSpPr/>
            <p:nvPr/>
          </p:nvCxnSpPr>
          <p:spPr bwMode="auto">
            <a:xfrm rot="10800000" flipV="1">
              <a:off x="-3132770" y="3615508"/>
              <a:ext cx="528781" cy="644297"/>
            </a:xfrm>
            <a:prstGeom prst="bentConnector2">
              <a:avLst/>
            </a:prstGeom>
            <a:ln>
              <a:solidFill>
                <a:schemeClr val="bg1"/>
              </a:solidFill>
              <a:headEnd type="triangle"/>
            </a:ln>
            <a:scene3d>
              <a:camera prst="orthographicFront">
                <a:rot lat="1080000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sp>
          <p:nvSpPr>
            <p:cNvPr id="64" name="Oval 63"/>
            <p:cNvSpPr/>
            <p:nvPr/>
          </p:nvSpPr>
          <p:spPr bwMode="auto">
            <a:xfrm>
              <a:off x="-2558280" y="3878966"/>
              <a:ext cx="678680" cy="639437"/>
            </a:xfrm>
            <a:prstGeom prst="ellipse">
              <a:avLst/>
            </a:prstGeom>
            <a:solidFill>
              <a:srgbClr val="FFFF00"/>
            </a:solidFill>
            <a:effectLst>
              <a:glow rad="101600">
                <a:srgbClr val="FFFF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76850" name="Group 36"/>
            <p:cNvGrpSpPr>
              <a:grpSpLocks/>
            </p:cNvGrpSpPr>
            <p:nvPr/>
          </p:nvGrpSpPr>
          <p:grpSpPr bwMode="auto">
            <a:xfrm>
              <a:off x="-3890285" y="3383984"/>
              <a:ext cx="2036085" cy="381000"/>
              <a:chOff x="3279426" y="1679402"/>
              <a:chExt cx="2035794" cy="381012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3279426" y="1860465"/>
                <a:ext cx="2035794" cy="635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4025778" y="1747648"/>
                <a:ext cx="1116351" cy="244704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" name="Left Arrow 76"/>
              <p:cNvSpPr/>
              <p:nvPr/>
            </p:nvSpPr>
            <p:spPr>
              <a:xfrm flipH="1">
                <a:off x="3466808" y="1679321"/>
                <a:ext cx="409700" cy="381356"/>
              </a:xfrm>
              <a:prstGeom prst="leftArrow">
                <a:avLst>
                  <a:gd name="adj1" fmla="val 45868"/>
                  <a:gd name="adj2" fmla="val 50000"/>
                </a:avLst>
              </a:prstGeom>
              <a:solidFill>
                <a:srgbClr val="CCFFCC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76851" name="TextBox 39"/>
            <p:cNvSpPr txBox="1">
              <a:spLocks noChangeArrowheads="1"/>
            </p:cNvSpPr>
            <p:nvPr/>
          </p:nvSpPr>
          <p:spPr bwMode="auto">
            <a:xfrm>
              <a:off x="-3711943" y="3428041"/>
              <a:ext cx="418541" cy="27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TRE</a:t>
              </a:r>
            </a:p>
          </p:txBody>
        </p:sp>
        <p:sp>
          <p:nvSpPr>
            <p:cNvPr id="76852" name="TextBox 40"/>
            <p:cNvSpPr txBox="1">
              <a:spLocks noChangeArrowheads="1"/>
            </p:cNvSpPr>
            <p:nvPr/>
          </p:nvSpPr>
          <p:spPr bwMode="auto">
            <a:xfrm>
              <a:off x="-2885524" y="3438226"/>
              <a:ext cx="509352" cy="27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chemeClr val="bg1"/>
                  </a:solidFill>
                </a:rPr>
                <a:t>ChR2</a:t>
              </a:r>
              <a:endParaRPr lang="en-US" sz="1200" dirty="0"/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-3698112" y="3039105"/>
              <a:ext cx="431993" cy="34479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854" name="TextBox 43"/>
            <p:cNvSpPr txBox="1">
              <a:spLocks noChangeArrowheads="1"/>
            </p:cNvSpPr>
            <p:nvPr/>
          </p:nvSpPr>
          <p:spPr bwMode="auto">
            <a:xfrm>
              <a:off x="-3734033" y="3010504"/>
              <a:ext cx="508261" cy="36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tTA</a:t>
              </a:r>
            </a:p>
          </p:txBody>
        </p:sp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5908678" y="1875015"/>
            <a:ext cx="2585642" cy="1157114"/>
            <a:chOff x="5744248" y="1875426"/>
            <a:chExt cx="2584906" cy="1156744"/>
          </a:xfrm>
        </p:grpSpPr>
        <p:cxnSp>
          <p:nvCxnSpPr>
            <p:cNvPr id="54" name="Elbow Connector 53"/>
            <p:cNvCxnSpPr/>
            <p:nvPr/>
          </p:nvCxnSpPr>
          <p:spPr bwMode="auto">
            <a:xfrm rot="10800000" flipV="1">
              <a:off x="7166244" y="2327545"/>
              <a:ext cx="528488" cy="39516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grpSp>
          <p:nvGrpSpPr>
            <p:cNvPr id="76835" name="Group 38"/>
            <p:cNvGrpSpPr>
              <a:grpSpLocks/>
            </p:cNvGrpSpPr>
            <p:nvPr/>
          </p:nvGrpSpPr>
          <p:grpSpPr bwMode="auto">
            <a:xfrm>
              <a:off x="5744248" y="2644943"/>
              <a:ext cx="2463100" cy="276911"/>
              <a:chOff x="4175704" y="2166015"/>
              <a:chExt cx="2463100" cy="276911"/>
            </a:xfrm>
          </p:grpSpPr>
          <p:cxnSp>
            <p:nvCxnSpPr>
              <p:cNvPr id="41" name="Straight Connector 40"/>
              <p:cNvCxnSpPr/>
              <p:nvPr/>
            </p:nvCxnSpPr>
            <p:spPr bwMode="auto">
              <a:xfrm>
                <a:off x="4175704" y="2326302"/>
                <a:ext cx="24631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 bwMode="auto">
              <a:xfrm>
                <a:off x="4301081" y="2166015"/>
                <a:ext cx="1141360" cy="27691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i="1" dirty="0">
                    <a:solidFill>
                      <a:srgbClr val="000000"/>
                    </a:solidFill>
                  </a:rPr>
                  <a:t>c-</a:t>
                </a:r>
                <a:r>
                  <a:rPr lang="en-US" sz="1200" i="1" dirty="0" err="1">
                    <a:solidFill>
                      <a:srgbClr val="000000"/>
                    </a:solidFill>
                  </a:rPr>
                  <a:t>fos</a:t>
                </a:r>
                <a:r>
                  <a:rPr lang="en-US" sz="1200" i="1" dirty="0">
                    <a:solidFill>
                      <a:srgbClr val="000000"/>
                    </a:solidFill>
                  </a:rPr>
                  <a:t> promoter</a:t>
                </a:r>
              </a:p>
            </p:txBody>
          </p:sp>
        </p:grpSp>
        <p:sp>
          <p:nvSpPr>
            <p:cNvPr id="51" name="Right Arrow 50"/>
            <p:cNvSpPr/>
            <p:nvPr/>
          </p:nvSpPr>
          <p:spPr bwMode="auto">
            <a:xfrm>
              <a:off x="7039280" y="2525919"/>
              <a:ext cx="942707" cy="506251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837" name="TextBox 26"/>
            <p:cNvSpPr txBox="1">
              <a:spLocks noChangeArrowheads="1"/>
            </p:cNvSpPr>
            <p:nvPr/>
          </p:nvSpPr>
          <p:spPr bwMode="auto">
            <a:xfrm>
              <a:off x="7166462" y="2594139"/>
              <a:ext cx="507890" cy="369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</a:rPr>
                <a:t>tTA</a:t>
              </a: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7826142" y="1876125"/>
              <a:ext cx="431985" cy="3449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  <a:effectLst>
              <a:glow rad="228600">
                <a:schemeClr val="accent2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TextBox 96"/>
            <p:cNvSpPr txBox="1"/>
            <p:nvPr/>
          </p:nvSpPr>
          <p:spPr bwMode="auto">
            <a:xfrm>
              <a:off x="7821264" y="1875426"/>
              <a:ext cx="507890" cy="369214"/>
            </a:xfrm>
            <a:prstGeom prst="rect">
              <a:avLst/>
            </a:prstGeom>
            <a:noFill/>
            <a:effectLst>
              <a:glow rad="228600">
                <a:schemeClr val="accent2">
                  <a:alpha val="75000"/>
                </a:scheme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 err="1">
                  <a:solidFill>
                    <a:schemeClr val="bg1"/>
                  </a:solidFill>
                </a:rPr>
                <a:t>tTA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6812" name="TextBox 101"/>
          <p:cNvSpPr txBox="1">
            <a:spLocks noChangeArrowheads="1"/>
          </p:cNvSpPr>
          <p:nvPr/>
        </p:nvSpPr>
        <p:spPr bwMode="auto">
          <a:xfrm>
            <a:off x="7485063" y="5067301"/>
            <a:ext cx="590228" cy="32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/>
              <a:t>ChR2</a:t>
            </a:r>
          </a:p>
        </p:txBody>
      </p:sp>
      <p:grpSp>
        <p:nvGrpSpPr>
          <p:cNvPr id="106" name="Group 105"/>
          <p:cNvGrpSpPr>
            <a:grpSpLocks/>
          </p:cNvGrpSpPr>
          <p:nvPr/>
        </p:nvGrpSpPr>
        <p:grpSpPr bwMode="auto">
          <a:xfrm>
            <a:off x="6308725" y="1811338"/>
            <a:ext cx="2635250" cy="2232025"/>
            <a:chOff x="6308961" y="1811721"/>
            <a:chExt cx="2635617" cy="2231019"/>
          </a:xfrm>
        </p:grpSpPr>
        <p:sp>
          <p:nvSpPr>
            <p:cNvPr id="103" name="Freeform 102"/>
            <p:cNvSpPr/>
            <p:nvPr/>
          </p:nvSpPr>
          <p:spPr>
            <a:xfrm>
              <a:off x="6308961" y="1811721"/>
              <a:ext cx="2635617" cy="2035844"/>
            </a:xfrm>
            <a:custGeom>
              <a:avLst/>
              <a:gdLst>
                <a:gd name="connsiteX0" fmla="*/ 2200039 w 2635617"/>
                <a:gd name="connsiteY0" fmla="*/ 93279 h 2036379"/>
                <a:gd name="connsiteX1" fmla="*/ 2581039 w 2635617"/>
                <a:gd name="connsiteY1" fmla="*/ 194879 h 2036379"/>
                <a:gd name="connsiteX2" fmla="*/ 2377839 w 2635617"/>
                <a:gd name="connsiteY2" fmla="*/ 1833179 h 2036379"/>
                <a:gd name="connsiteX3" fmla="*/ 269639 w 2635617"/>
                <a:gd name="connsiteY3" fmla="*/ 1744279 h 2036379"/>
                <a:gd name="connsiteX4" fmla="*/ 28339 w 2635617"/>
                <a:gd name="connsiteY4" fmla="*/ 2036379 h 203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5617" h="2036379">
                  <a:moveTo>
                    <a:pt x="2200039" y="93279"/>
                  </a:moveTo>
                  <a:cubicBezTo>
                    <a:pt x="2375722" y="-913"/>
                    <a:pt x="2551406" y="-95104"/>
                    <a:pt x="2581039" y="194879"/>
                  </a:cubicBezTo>
                  <a:cubicBezTo>
                    <a:pt x="2610672" y="484862"/>
                    <a:pt x="2763072" y="1574946"/>
                    <a:pt x="2377839" y="1833179"/>
                  </a:cubicBezTo>
                  <a:cubicBezTo>
                    <a:pt x="1992606" y="2091412"/>
                    <a:pt x="661222" y="1710412"/>
                    <a:pt x="269639" y="1744279"/>
                  </a:cubicBezTo>
                  <a:cubicBezTo>
                    <a:pt x="-121944" y="1778146"/>
                    <a:pt x="28339" y="2036379"/>
                    <a:pt x="28339" y="2036379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>
              <a:off x="6323251" y="3822176"/>
              <a:ext cx="115903" cy="2205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>
            <a:grpSpLocks/>
          </p:cNvGrpSpPr>
          <p:nvPr/>
        </p:nvGrpSpPr>
        <p:grpSpPr bwMode="auto">
          <a:xfrm>
            <a:off x="8105785" y="3255964"/>
            <a:ext cx="962026" cy="1032914"/>
            <a:chOff x="8067627" y="2832100"/>
            <a:chExt cx="960779" cy="1032992"/>
          </a:xfrm>
        </p:grpSpPr>
        <p:sp>
          <p:nvSpPr>
            <p:cNvPr id="108" name="TextBox 107"/>
            <p:cNvSpPr txBox="1"/>
            <p:nvPr/>
          </p:nvSpPr>
          <p:spPr bwMode="auto">
            <a:xfrm>
              <a:off x="8067627" y="3495732"/>
              <a:ext cx="838130" cy="369360"/>
            </a:xfrm>
            <a:prstGeom prst="rect">
              <a:avLst/>
            </a:prstGeom>
            <a:effectLst>
              <a:glow rad="139700">
                <a:schemeClr val="accent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1"/>
                  </a:solidFill>
                </a:rPr>
                <a:t>  </a:t>
              </a:r>
              <a:r>
                <a:rPr lang="en-US" dirty="0" err="1">
                  <a:solidFill>
                    <a:schemeClr val="tx1"/>
                  </a:solidFill>
                </a:rPr>
                <a:t>Dox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9" name="&quot;No&quot; Symbol 108"/>
            <p:cNvSpPr/>
            <p:nvPr/>
          </p:nvSpPr>
          <p:spPr bwMode="auto">
            <a:xfrm>
              <a:off x="8476672" y="2832100"/>
              <a:ext cx="551734" cy="520739"/>
            </a:xfrm>
            <a:prstGeom prst="noSmoking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6815" name="Group 118"/>
          <p:cNvGrpSpPr>
            <a:grpSpLocks/>
          </p:cNvGrpSpPr>
          <p:nvPr/>
        </p:nvGrpSpPr>
        <p:grpSpPr bwMode="auto">
          <a:xfrm>
            <a:off x="134939" y="1244600"/>
            <a:ext cx="2244725" cy="5613400"/>
            <a:chOff x="23813" y="1079500"/>
            <a:chExt cx="2122487" cy="5778500"/>
          </a:xfrm>
        </p:grpSpPr>
        <p:cxnSp>
          <p:nvCxnSpPr>
            <p:cNvPr id="110" name="Straight Connector 109"/>
            <p:cNvCxnSpPr/>
            <p:nvPr/>
          </p:nvCxnSpPr>
          <p:spPr bwMode="auto">
            <a:xfrm>
              <a:off x="2131289" y="1081135"/>
              <a:ext cx="0" cy="57768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>
              <a:off x="23813" y="1081135"/>
              <a:ext cx="2122487" cy="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auto">
            <a:xfrm>
              <a:off x="31318" y="1079500"/>
              <a:ext cx="0" cy="5776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816" name="Group 119"/>
          <p:cNvGrpSpPr>
            <a:grpSpLocks/>
          </p:cNvGrpSpPr>
          <p:nvPr/>
        </p:nvGrpSpPr>
        <p:grpSpPr bwMode="auto">
          <a:xfrm>
            <a:off x="2366963" y="1239838"/>
            <a:ext cx="3465512" cy="5613400"/>
            <a:chOff x="23813" y="1079500"/>
            <a:chExt cx="2122487" cy="5778500"/>
          </a:xfrm>
        </p:grpSpPr>
        <p:cxnSp>
          <p:nvCxnSpPr>
            <p:cNvPr id="121" name="Straight Connector 120"/>
            <p:cNvCxnSpPr/>
            <p:nvPr/>
          </p:nvCxnSpPr>
          <p:spPr bwMode="auto">
            <a:xfrm>
              <a:off x="2131716" y="1081134"/>
              <a:ext cx="0" cy="5776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 bwMode="auto">
            <a:xfrm>
              <a:off x="23813" y="1081134"/>
              <a:ext cx="2122487" cy="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 bwMode="auto">
            <a:xfrm>
              <a:off x="31591" y="1079500"/>
              <a:ext cx="0" cy="57768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817" name="Group 123"/>
          <p:cNvGrpSpPr>
            <a:grpSpLocks/>
          </p:cNvGrpSpPr>
          <p:nvPr/>
        </p:nvGrpSpPr>
        <p:grpSpPr bwMode="auto">
          <a:xfrm>
            <a:off x="5810250" y="1244600"/>
            <a:ext cx="3295650" cy="5613400"/>
            <a:chOff x="23813" y="1079500"/>
            <a:chExt cx="2122487" cy="5778500"/>
          </a:xfrm>
        </p:grpSpPr>
        <p:cxnSp>
          <p:nvCxnSpPr>
            <p:cNvPr id="125" name="Straight Connector 124"/>
            <p:cNvCxnSpPr/>
            <p:nvPr/>
          </p:nvCxnSpPr>
          <p:spPr bwMode="auto">
            <a:xfrm>
              <a:off x="2131987" y="1081135"/>
              <a:ext cx="0" cy="57768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 bwMode="auto">
            <a:xfrm>
              <a:off x="23813" y="1081135"/>
              <a:ext cx="2122487" cy="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 bwMode="auto">
            <a:xfrm>
              <a:off x="31992" y="1079500"/>
              <a:ext cx="0" cy="5776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9" name="Picture 11" descr="GFP DG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4298950"/>
            <a:ext cx="3149600" cy="1733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60120" y="443685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97" y="1721649"/>
            <a:ext cx="9158497" cy="49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52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374589"/>
            <a:ext cx="9144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091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214770</TotalTime>
  <Words>580</Words>
  <Application>Microsoft Macintosh PowerPoint</Application>
  <PresentationFormat>On-screen Show (4:3)</PresentationFormat>
  <Paragraphs>131</Paragraphs>
  <Slides>26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Criteria for identifying a putative   neural correlate of memory</vt:lpstr>
      <vt:lpstr>Hypothesis</vt:lpstr>
      <vt:lpstr>Activity-dependent and inducible optogenetics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Hypothesis</vt:lpstr>
      <vt:lpstr>PowerPoint Presentation</vt:lpstr>
      <vt:lpstr>PowerPoint Presentation</vt:lpstr>
      <vt:lpstr>PowerPoint Presentation</vt:lpstr>
      <vt:lpstr>PowerPoint Presentation</vt:lpstr>
      <vt:lpstr>Dorsal hippocampus-mediated extinction?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theramirezgroup.org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Ramirez</dc:creator>
  <cp:lastModifiedBy>Microsoft Office User</cp:lastModifiedBy>
  <cp:revision>1551</cp:revision>
  <dcterms:created xsi:type="dcterms:W3CDTF">2013-11-23T18:46:01Z</dcterms:created>
  <dcterms:modified xsi:type="dcterms:W3CDTF">2023-03-08T20:01:29Z</dcterms:modified>
</cp:coreProperties>
</file>