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40"/>
  </p:notesMasterIdLst>
  <p:sldIdLst>
    <p:sldId id="295" r:id="rId3"/>
    <p:sldId id="271" r:id="rId4"/>
    <p:sldId id="256" r:id="rId5"/>
    <p:sldId id="257" r:id="rId6"/>
    <p:sldId id="270" r:id="rId7"/>
    <p:sldId id="258" r:id="rId8"/>
    <p:sldId id="260" r:id="rId9"/>
    <p:sldId id="274" r:id="rId10"/>
    <p:sldId id="275" r:id="rId11"/>
    <p:sldId id="276" r:id="rId12"/>
    <p:sldId id="272" r:id="rId13"/>
    <p:sldId id="261" r:id="rId14"/>
    <p:sldId id="262" r:id="rId15"/>
    <p:sldId id="273" r:id="rId16"/>
    <p:sldId id="259" r:id="rId17"/>
    <p:sldId id="266" r:id="rId18"/>
    <p:sldId id="277" r:id="rId19"/>
    <p:sldId id="264" r:id="rId20"/>
    <p:sldId id="267" r:id="rId21"/>
    <p:sldId id="269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3" d="100"/>
          <a:sy n="53" d="100"/>
        </p:scale>
        <p:origin x="-1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53A66-38B7-AD4E-BA08-3698E3119217}" type="datetimeFigureOut">
              <a:rPr lang="en-US" smtClean="0"/>
              <a:t>3/11/14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B749F-5432-C640-A56B-38E75172D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204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0B53E-91F2-824C-AF42-D48578F267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75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Point out dopamine and glutamate symptoms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F14AE-5415-5548-9F97-24581AC8C89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63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Human brain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0B53E-91F2-824C-AF42-D48578F267D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95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0B53E-91F2-824C-AF42-D48578F267D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07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DB3B4-A5F6-E44A-93C0-0DF1274ACF67}" type="datetimeFigureOut">
              <a:rPr lang="en-US" smtClean="0"/>
              <a:t>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52929-1129-904A-B31B-1F33B16F0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119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DB3B4-A5F6-E44A-93C0-0DF1274ACF67}" type="datetimeFigureOut">
              <a:rPr lang="en-US" smtClean="0"/>
              <a:t>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52929-1129-904A-B31B-1F33B16F0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867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DB3B4-A5F6-E44A-93C0-0DF1274ACF67}" type="datetimeFigureOut">
              <a:rPr lang="en-US" smtClean="0"/>
              <a:t>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52929-1129-904A-B31B-1F33B16F0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155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DB3B4-A5F6-E44A-93C0-0DF1274ACF67}" type="datetimeFigureOut">
              <a:rPr lang="en-US" smtClean="0"/>
              <a:t>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52929-1129-904A-B31B-1F33B16F0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DB3B4-A5F6-E44A-93C0-0DF1274ACF67}" type="datetimeFigureOut">
              <a:rPr lang="en-US" smtClean="0"/>
              <a:t>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52929-1129-904A-B31B-1F33B16F0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DB3B4-A5F6-E44A-93C0-0DF1274ACF67}" type="datetimeFigureOut">
              <a:rPr lang="en-US" smtClean="0"/>
              <a:t>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52929-1129-904A-B31B-1F33B16F0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DB3B4-A5F6-E44A-93C0-0DF1274ACF67}" type="datetimeFigureOut">
              <a:rPr lang="en-US" smtClean="0"/>
              <a:t>3/11/14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52929-1129-904A-B31B-1F33B16F0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DB3B4-A5F6-E44A-93C0-0DF1274ACF67}" type="datetimeFigureOut">
              <a:rPr lang="en-US" smtClean="0"/>
              <a:t>3/11/14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52929-1129-904A-B31B-1F33B16F0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DB3B4-A5F6-E44A-93C0-0DF1274ACF67}" type="datetimeFigureOut">
              <a:rPr lang="en-US" smtClean="0"/>
              <a:t>3/11/14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52929-1129-904A-B31B-1F33B16F0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DB3B4-A5F6-E44A-93C0-0DF1274ACF67}" type="datetimeFigureOut">
              <a:rPr lang="en-US" smtClean="0"/>
              <a:t>3/11/14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52929-1129-904A-B31B-1F33B16F0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DB3B4-A5F6-E44A-93C0-0DF1274ACF67}" type="datetimeFigureOut">
              <a:rPr lang="en-US" smtClean="0"/>
              <a:t>3/11/14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52929-1129-904A-B31B-1F33B16F0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DB3B4-A5F6-E44A-93C0-0DF1274ACF67}" type="datetimeFigureOut">
              <a:rPr lang="en-US" smtClean="0"/>
              <a:t>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52929-1129-904A-B31B-1F33B16F0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07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DB3B4-A5F6-E44A-93C0-0DF1274ACF67}" type="datetimeFigureOut">
              <a:rPr lang="en-US" smtClean="0"/>
              <a:t>3/11/14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52929-1129-904A-B31B-1F33B16F0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DB3B4-A5F6-E44A-93C0-0DF1274ACF67}" type="datetimeFigureOut">
              <a:rPr lang="en-US" smtClean="0"/>
              <a:t>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52929-1129-904A-B31B-1F33B16F0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DB3B4-A5F6-E44A-93C0-0DF1274ACF67}" type="datetimeFigureOut">
              <a:rPr lang="en-US" smtClean="0"/>
              <a:t>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52929-1129-904A-B31B-1F33B16F0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DB3B4-A5F6-E44A-93C0-0DF1274ACF67}" type="datetimeFigureOut">
              <a:rPr lang="en-US" smtClean="0"/>
              <a:t>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52929-1129-904A-B31B-1F33B16F0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55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DB3B4-A5F6-E44A-93C0-0DF1274ACF67}" type="datetimeFigureOut">
              <a:rPr lang="en-US" smtClean="0"/>
              <a:t>3/11/14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52929-1129-904A-B31B-1F33B16F0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47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DB3B4-A5F6-E44A-93C0-0DF1274ACF67}" type="datetimeFigureOut">
              <a:rPr lang="en-US" smtClean="0"/>
              <a:t>3/11/14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52929-1129-904A-B31B-1F33B16F0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0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DB3B4-A5F6-E44A-93C0-0DF1274ACF67}" type="datetimeFigureOut">
              <a:rPr lang="en-US" smtClean="0"/>
              <a:t>3/11/14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52929-1129-904A-B31B-1F33B16F0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617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DB3B4-A5F6-E44A-93C0-0DF1274ACF67}" type="datetimeFigureOut">
              <a:rPr lang="en-US" smtClean="0"/>
              <a:t>3/11/14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52929-1129-904A-B31B-1F33B16F0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602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DB3B4-A5F6-E44A-93C0-0DF1274ACF67}" type="datetimeFigureOut">
              <a:rPr lang="en-US" smtClean="0"/>
              <a:t>3/11/14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52929-1129-904A-B31B-1F33B16F0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13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DB3B4-A5F6-E44A-93C0-0DF1274ACF67}" type="datetimeFigureOut">
              <a:rPr lang="en-US" smtClean="0"/>
              <a:t>3/11/14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52929-1129-904A-B31B-1F33B16F0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64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DB3B4-A5F6-E44A-93C0-0DF1274ACF67}" type="datetimeFigureOut">
              <a:rPr lang="en-US" smtClean="0"/>
              <a:t>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52929-1129-904A-B31B-1F33B16F0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52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DB3B4-A5F6-E44A-93C0-0DF1274ACF67}" type="datetimeFigureOut">
              <a:rPr lang="en-US" smtClean="0"/>
              <a:t>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52929-1129-904A-B31B-1F33B16F0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youtube.com/watch?v=7TlYGivBGYE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9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4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gi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6.g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DFmxDgNCGY8" TargetMode="Externa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Bsplitpersonalit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9220" y="11837"/>
            <a:ext cx="9646104" cy="6890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9357" y="4156585"/>
            <a:ext cx="4434643" cy="12769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Schizophrenia &amp;</a:t>
            </a:r>
            <a:br>
              <a:rPr lang="en-US" dirty="0" smtClean="0"/>
            </a:br>
            <a:r>
              <a:rPr lang="en-US" dirty="0" smtClean="0"/>
              <a:t>Multiple Personality Disorder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47992" y="5697029"/>
            <a:ext cx="6400800" cy="1752600"/>
          </a:xfrm>
        </p:spPr>
        <p:txBody>
          <a:bodyPr/>
          <a:lstStyle/>
          <a:p>
            <a:pPr algn="l"/>
            <a:r>
              <a:rPr lang="en-US" dirty="0" smtClean="0"/>
              <a:t>Tufts Ex College</a:t>
            </a:r>
          </a:p>
          <a:p>
            <a:pPr algn="l"/>
            <a:r>
              <a:rPr lang="en-US" dirty="0" smtClean="0"/>
              <a:t>March 11, 2014</a:t>
            </a:r>
          </a:p>
          <a:p>
            <a:pPr algn="l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8850" y="6532580"/>
            <a:ext cx="2198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http://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skeptikai.com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178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08525" y="290446"/>
            <a:ext cx="7138737" cy="553998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rgbClr val="FFFF00"/>
                </a:solidFill>
              </a:rPr>
              <a:t>		Fight Club and “Split-Mind Disorder”</a:t>
            </a:r>
            <a:endParaRPr lang="en-US" sz="3000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8525" y="4265532"/>
            <a:ext cx="4572000" cy="646331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http://</a:t>
            </a:r>
            <a:r>
              <a:rPr lang="en-US" dirty="0" err="1" smtClean="0">
                <a:solidFill>
                  <a:srgbClr val="FFFFFF"/>
                </a:solidFill>
              </a:rPr>
              <a:t>www.youtube.com</a:t>
            </a:r>
            <a:r>
              <a:rPr lang="en-US" dirty="0" smtClean="0">
                <a:solidFill>
                  <a:srgbClr val="FFFFFF"/>
                </a:solidFill>
              </a:rPr>
              <a:t>/</a:t>
            </a:r>
            <a:r>
              <a:rPr lang="en-US" dirty="0" err="1" smtClean="0">
                <a:solidFill>
                  <a:srgbClr val="FFFFFF"/>
                </a:solidFill>
              </a:rPr>
              <a:t>watch?v</a:t>
            </a:r>
            <a:r>
              <a:rPr lang="en-US" dirty="0" smtClean="0">
                <a:solidFill>
                  <a:srgbClr val="FFFFFF"/>
                </a:solidFill>
              </a:rPr>
              <a:t>=</a:t>
            </a:r>
            <a:r>
              <a:rPr lang="en-US" dirty="0" err="1" smtClean="0">
                <a:solidFill>
                  <a:srgbClr val="FFFFFF"/>
                </a:solidFill>
              </a:rPr>
              <a:t>XEGDslQirug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28105" y="4434960"/>
            <a:ext cx="1706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The Changeover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8525" y="2031301"/>
            <a:ext cx="4572000" cy="2031325"/>
          </a:xfrm>
          <a:prstGeom prst="rect">
            <a:avLst/>
          </a:prstGeom>
          <a:ln>
            <a:solidFill>
              <a:srgbClr val="008000"/>
            </a:solidFill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</a:t>
            </a:r>
            <a:r>
              <a:rPr lang="en-US" dirty="0" err="1" smtClean="0">
                <a:solidFill>
                  <a:schemeClr val="bg1"/>
                </a:solidFill>
              </a:rPr>
              <a:t>www.youtube.com</a:t>
            </a:r>
            <a:r>
              <a:rPr lang="en-US" dirty="0" smtClean="0">
                <a:solidFill>
                  <a:schemeClr val="bg1"/>
                </a:solidFill>
              </a:rPr>
              <a:t>/</a:t>
            </a:r>
            <a:r>
              <a:rPr lang="en-US" dirty="0" err="1" smtClean="0">
                <a:solidFill>
                  <a:schemeClr val="bg1"/>
                </a:solidFill>
              </a:rPr>
              <a:t>watch?v</a:t>
            </a:r>
            <a:r>
              <a:rPr lang="en-US" dirty="0" smtClean="0">
                <a:solidFill>
                  <a:schemeClr val="bg1"/>
                </a:solidFill>
              </a:rPr>
              <a:t>=GZs0DPcF8A4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http://</a:t>
            </a:r>
            <a:r>
              <a:rPr lang="en-US" dirty="0" err="1" smtClean="0">
                <a:solidFill>
                  <a:schemeClr val="bg1"/>
                </a:solidFill>
              </a:rPr>
              <a:t>www.slate.com</a:t>
            </a:r>
            <a:r>
              <a:rPr lang="en-US" dirty="0" smtClean="0">
                <a:solidFill>
                  <a:schemeClr val="bg1"/>
                </a:solidFill>
              </a:rPr>
              <a:t>/blogs/browbeat/2014/01/21/</a:t>
            </a:r>
            <a:r>
              <a:rPr lang="en-US" dirty="0" err="1" smtClean="0">
                <a:solidFill>
                  <a:schemeClr val="bg1"/>
                </a:solidFill>
              </a:rPr>
              <a:t>fight_club_minus_tyler_durden_is_pretty_cool_video.html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28105" y="2028536"/>
            <a:ext cx="2557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A hallucination or second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personality? 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746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9987" y="149644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In the 1950s, </a:t>
            </a:r>
            <a:r>
              <a:rPr lang="en-US" dirty="0" err="1" smtClean="0">
                <a:solidFill>
                  <a:srgbClr val="FFFFFF"/>
                </a:solidFill>
              </a:rPr>
              <a:t>Thorazine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started the drug revolution in psychiatry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  <a:br>
              <a:rPr lang="en-US" dirty="0" smtClean="0">
                <a:solidFill>
                  <a:srgbClr val="FFFFFF"/>
                </a:solidFill>
              </a:rPr>
            </a:br>
            <a:endParaRPr lang="en-US" dirty="0" smtClean="0">
              <a:solidFill>
                <a:srgbClr val="FFFFFF"/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This is a “</a:t>
            </a:r>
            <a:r>
              <a:rPr lang="en-US" dirty="0" smtClean="0">
                <a:solidFill>
                  <a:srgbClr val="FF0000"/>
                </a:solidFill>
              </a:rPr>
              <a:t>typical antipsychotic</a:t>
            </a:r>
            <a:r>
              <a:rPr lang="en-US" dirty="0" smtClean="0">
                <a:solidFill>
                  <a:srgbClr val="FFFFFF"/>
                </a:solidFill>
              </a:rPr>
              <a:t>” and helps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with positive symptoms </a:t>
            </a:r>
            <a:br>
              <a:rPr lang="en-US" dirty="0" smtClean="0">
                <a:solidFill>
                  <a:srgbClr val="FFFFFF"/>
                </a:solidFill>
              </a:rPr>
            </a:br>
            <a:endParaRPr lang="en-US" dirty="0" smtClean="0">
              <a:solidFill>
                <a:srgbClr val="FFFFFF"/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Have many motor side-effects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206" y="3622886"/>
            <a:ext cx="2466595" cy="27939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1987" y="3863898"/>
            <a:ext cx="3257031" cy="244277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08525" y="290446"/>
            <a:ext cx="7138737" cy="553998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solidFill>
                  <a:srgbClr val="FFFF00"/>
                </a:solidFill>
              </a:rPr>
              <a:t>Schizophrenia is a disorder of the brain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08925" y="1523600"/>
            <a:ext cx="42350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But then in the 1990s, Clozapine came along.</a:t>
            </a:r>
            <a:br>
              <a:rPr lang="en-US" dirty="0" smtClean="0">
                <a:solidFill>
                  <a:srgbClr val="FFFFFF"/>
                </a:solidFill>
              </a:rPr>
            </a:br>
            <a:endParaRPr lang="en-US" dirty="0" smtClean="0">
              <a:solidFill>
                <a:srgbClr val="FFFFFF"/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It is an “</a:t>
            </a:r>
            <a:r>
              <a:rPr lang="en-US" dirty="0" smtClean="0">
                <a:solidFill>
                  <a:srgbClr val="FF0000"/>
                </a:solidFill>
              </a:rPr>
              <a:t>atypical</a:t>
            </a:r>
            <a:r>
              <a:rPr lang="en-US" dirty="0" smtClean="0">
                <a:solidFill>
                  <a:srgbClr val="FFFFFF"/>
                </a:solidFill>
              </a:rPr>
              <a:t>” antipsychotic and helps positive and negative symptoms</a:t>
            </a:r>
            <a:br>
              <a:rPr lang="en-US" dirty="0" smtClean="0">
                <a:solidFill>
                  <a:srgbClr val="FFFFFF"/>
                </a:solidFill>
              </a:rPr>
            </a:br>
            <a:endParaRPr lang="en-US" dirty="0" smtClean="0">
              <a:solidFill>
                <a:srgbClr val="FFFFFF"/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These have less motor side-effects 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110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8525" y="1544399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</a:rPr>
              <a:t>Henri </a:t>
            </a:r>
            <a:r>
              <a:rPr lang="en-US" dirty="0" err="1">
                <a:solidFill>
                  <a:srgbClr val="FFFFFF"/>
                </a:solidFill>
              </a:rPr>
              <a:t>Labori</a:t>
            </a:r>
            <a:r>
              <a:rPr lang="en-US" dirty="0">
                <a:solidFill>
                  <a:srgbClr val="FFFFFF"/>
                </a:solidFill>
              </a:rPr>
              <a:t> wanted to use less general anesthetic, or a “pre-anesthetic” to make patients less nervous </a:t>
            </a:r>
            <a:r>
              <a:rPr lang="en-US" dirty="0" smtClean="0">
                <a:solidFill>
                  <a:srgbClr val="FFFFFF"/>
                </a:solidFill>
              </a:rPr>
              <a:t/>
            </a:r>
            <a:br>
              <a:rPr lang="en-US" dirty="0" smtClean="0">
                <a:solidFill>
                  <a:srgbClr val="FFFFFF"/>
                </a:solidFill>
              </a:rPr>
            </a:br>
            <a:endParaRPr lang="en-US" dirty="0" smtClean="0">
              <a:solidFill>
                <a:srgbClr val="FFFFFF"/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Others adopted it for schizophrenia and found that it helped with positive symptoms.</a:t>
            </a:r>
          </a:p>
          <a:p>
            <a:pPr marL="285750" lvl="0" indent="-285750">
              <a:buFont typeface="Arial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</a:rPr>
              <a:t>A common side effect of </a:t>
            </a:r>
            <a:r>
              <a:rPr lang="en-US" dirty="0" err="1">
                <a:solidFill>
                  <a:srgbClr val="FFFFFF"/>
                </a:solidFill>
              </a:rPr>
              <a:t>Thorazine</a:t>
            </a:r>
            <a:r>
              <a:rPr lang="en-US" dirty="0">
                <a:solidFill>
                  <a:srgbClr val="FFFFFF"/>
                </a:solidFill>
              </a:rPr>
              <a:t> was a </a:t>
            </a:r>
            <a:r>
              <a:rPr lang="en-US" dirty="0" smtClean="0">
                <a:solidFill>
                  <a:srgbClr val="FFFFFF"/>
                </a:solidFill>
              </a:rPr>
              <a:t>reduced ability to move, </a:t>
            </a:r>
            <a:r>
              <a:rPr lang="en-US" dirty="0">
                <a:solidFill>
                  <a:srgbClr val="FFFFFF"/>
                </a:solidFill>
              </a:rPr>
              <a:t>rigidity</a:t>
            </a:r>
            <a:r>
              <a:rPr lang="en-US" dirty="0" smtClean="0">
                <a:solidFill>
                  <a:srgbClr val="FFFFFF"/>
                </a:solidFill>
                <a:effectLst/>
              </a:rPr>
              <a:t> </a:t>
            </a:r>
          </a:p>
          <a:p>
            <a:pPr marL="285750" lvl="0" indent="-285750">
              <a:buFont typeface="Arial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What brain area could be affected? </a:t>
            </a:r>
          </a:p>
        </p:txBody>
      </p:sp>
      <p:sp>
        <p:nvSpPr>
          <p:cNvPr id="5" name="Rectangle 4"/>
          <p:cNvSpPr/>
          <p:nvPr/>
        </p:nvSpPr>
        <p:spPr>
          <a:xfrm>
            <a:off x="708525" y="290446"/>
            <a:ext cx="7138737" cy="553998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solidFill>
                  <a:srgbClr val="FFFF00"/>
                </a:solidFill>
              </a:rPr>
              <a:t>Schizophrenia is a disorder of the brain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7254" y="1587500"/>
            <a:ext cx="2908300" cy="3683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74484" y="5453266"/>
            <a:ext cx="1599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Catatonic state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704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218" y="1520764"/>
            <a:ext cx="453189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Nearly every effective </a:t>
            </a:r>
            <a:r>
              <a:rPr lang="en-US" dirty="0">
                <a:solidFill>
                  <a:srgbClr val="FFFFFF"/>
                </a:solidFill>
              </a:rPr>
              <a:t>anti-schizophrenic drug blocks 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Dopamine D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-2 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receptors</a:t>
            </a:r>
            <a:r>
              <a:rPr lang="en-US" dirty="0" smtClean="0">
                <a:solidFill>
                  <a:srgbClr val="FFFFFF"/>
                </a:solidFill>
              </a:rPr>
              <a:t>. </a:t>
            </a:r>
          </a:p>
          <a:p>
            <a:pPr marL="285750" lvl="0" indent="-285750">
              <a:buFont typeface="Arial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In other </a:t>
            </a:r>
            <a:r>
              <a:rPr lang="en-US" dirty="0">
                <a:solidFill>
                  <a:srgbClr val="FFFFFF"/>
                </a:solidFill>
              </a:rPr>
              <a:t>words, they are </a:t>
            </a:r>
            <a:r>
              <a:rPr lang="en-US" dirty="0" smtClean="0">
                <a:solidFill>
                  <a:srgbClr val="FFFFFF"/>
                </a:solidFill>
              </a:rPr>
              <a:t>Dopamine antagonists.</a:t>
            </a:r>
          </a:p>
          <a:p>
            <a:pPr marL="285750" lvl="0" indent="-285750">
              <a:buFont typeface="Arial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 marL="285750" lvl="0" indent="-285750">
              <a:buFont typeface="Arial"/>
              <a:buChar char="•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1111" y="4807767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Haldol is the </a:t>
            </a:r>
            <a:r>
              <a:rPr lang="en-US" dirty="0">
                <a:solidFill>
                  <a:srgbClr val="FFFFFF"/>
                </a:solidFill>
              </a:rPr>
              <a:t>most widely prescribed </a:t>
            </a:r>
            <a:r>
              <a:rPr lang="en-US" dirty="0" smtClean="0">
                <a:solidFill>
                  <a:srgbClr val="FFFFFF"/>
                </a:solidFill>
              </a:rPr>
              <a:t>typical antipsychotic </a:t>
            </a:r>
            <a:r>
              <a:rPr lang="en-US" dirty="0">
                <a:solidFill>
                  <a:srgbClr val="FFFFFF"/>
                </a:solidFill>
              </a:rPr>
              <a:t>drug in the world. </a:t>
            </a:r>
            <a:endParaRPr lang="en-US" dirty="0" smtClean="0">
              <a:solidFill>
                <a:srgbClr val="FFFFFF"/>
              </a:solidFill>
            </a:endParaRPr>
          </a:p>
          <a:p>
            <a:pPr marL="285750" lvl="0" indent="-285750">
              <a:buFont typeface="Arial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Motor side effects: tardive </a:t>
            </a:r>
            <a:r>
              <a:rPr lang="en-US" dirty="0" err="1" smtClean="0">
                <a:solidFill>
                  <a:srgbClr val="FFFFFF"/>
                </a:solidFill>
              </a:rPr>
              <a:t>dyskenesia</a:t>
            </a:r>
            <a:r>
              <a:rPr lang="en-US" dirty="0" smtClean="0">
                <a:solidFill>
                  <a:srgbClr val="FFFFFF"/>
                </a:solidFill>
              </a:rPr>
              <a:t>-- </a:t>
            </a:r>
            <a:r>
              <a:rPr lang="en-US" dirty="0">
                <a:solidFill>
                  <a:srgbClr val="FFFFFF"/>
                </a:solidFill>
              </a:rPr>
              <a:t>involuntary muscle movements </a:t>
            </a:r>
          </a:p>
        </p:txBody>
      </p:sp>
      <p:sp>
        <p:nvSpPr>
          <p:cNvPr id="5" name="Rectangle 4"/>
          <p:cNvSpPr/>
          <p:nvPr/>
        </p:nvSpPr>
        <p:spPr>
          <a:xfrm>
            <a:off x="141218" y="328870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u="sng" dirty="0" smtClean="0">
                <a:solidFill>
                  <a:srgbClr val="FFFFFF"/>
                </a:solidFill>
              </a:rPr>
              <a:t>Too much dopamine hypothesis</a:t>
            </a:r>
            <a:r>
              <a:rPr lang="en-US" dirty="0" smtClean="0">
                <a:solidFill>
                  <a:srgbClr val="FFFFFF"/>
                </a:solidFill>
              </a:rPr>
              <a:t>?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Amphetamine abuse, which increases dopamine, can produce delusions and auditory hallucinations in healthy people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9668" y="3873952"/>
            <a:ext cx="3471564" cy="26036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8525" y="290446"/>
            <a:ext cx="7138737" cy="553998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solidFill>
                  <a:srgbClr val="FFFF00"/>
                </a:solidFill>
              </a:rPr>
              <a:t>Schizophrenia is a disorder of the brain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765" y="983031"/>
            <a:ext cx="3003600" cy="278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89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0"/>
            <a:ext cx="8001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221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7684" y="1129970"/>
            <a:ext cx="47725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</a:rPr>
              <a:t>In schizophrenic patients, one subset of delusions is </a:t>
            </a:r>
            <a:r>
              <a:rPr lang="en-US" dirty="0" smtClean="0">
                <a:solidFill>
                  <a:srgbClr val="FF0000"/>
                </a:solidFill>
              </a:rPr>
              <a:t>Grandiosity</a:t>
            </a:r>
            <a:r>
              <a:rPr lang="en-US" dirty="0" smtClean="0">
                <a:solidFill>
                  <a:srgbClr val="FFFFFF"/>
                </a:solidFill>
              </a:rPr>
              <a:t>. </a:t>
            </a:r>
          </a:p>
          <a:p>
            <a:pPr marL="285750" lvl="0" indent="-285750">
              <a:buFont typeface="Arial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This </a:t>
            </a:r>
            <a:r>
              <a:rPr lang="en-US" dirty="0">
                <a:solidFill>
                  <a:srgbClr val="FFFFFF"/>
                </a:solidFill>
              </a:rPr>
              <a:t>means fantasy-like, grand, beyond what is reasonable. </a:t>
            </a:r>
            <a:endParaRPr lang="en-US" dirty="0" smtClean="0">
              <a:solidFill>
                <a:srgbClr val="FFFFFF"/>
              </a:solidFill>
            </a:endParaRPr>
          </a:p>
          <a:p>
            <a:pPr marL="285750" lvl="0" indent="-285750">
              <a:buFont typeface="Arial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A </a:t>
            </a:r>
            <a:r>
              <a:rPr lang="en-US" dirty="0">
                <a:solidFill>
                  <a:srgbClr val="FFFFFF"/>
                </a:solidFill>
              </a:rPr>
              <a:t>typical grandiose delusion is that they will be president of the United </a:t>
            </a:r>
            <a:r>
              <a:rPr lang="en-US" dirty="0" smtClean="0">
                <a:solidFill>
                  <a:srgbClr val="FFFFFF"/>
                </a:solidFill>
              </a:rPr>
              <a:t>States</a:t>
            </a:r>
            <a:r>
              <a:rPr lang="en-US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87684" y="3992511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Two </a:t>
            </a:r>
            <a:r>
              <a:rPr lang="en-US" dirty="0">
                <a:solidFill>
                  <a:srgbClr val="FFFFFF"/>
                </a:solidFill>
              </a:rPr>
              <a:t>major hypothesis: </a:t>
            </a:r>
            <a:r>
              <a:rPr lang="en-US" dirty="0" smtClean="0">
                <a:solidFill>
                  <a:srgbClr val="FFFFFF"/>
                </a:solidFill>
              </a:rPr>
              <a:t/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1) the </a:t>
            </a:r>
            <a:r>
              <a:rPr lang="en-US" dirty="0" smtClean="0">
                <a:solidFill>
                  <a:srgbClr val="D99694"/>
                </a:solidFill>
              </a:rPr>
              <a:t>too-much dopamine </a:t>
            </a:r>
            <a:r>
              <a:rPr lang="en-US" dirty="0">
                <a:solidFill>
                  <a:srgbClr val="FFFFFF"/>
                </a:solidFill>
              </a:rPr>
              <a:t>hypothesis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2) the </a:t>
            </a:r>
            <a:r>
              <a:rPr lang="en-US" dirty="0" smtClean="0">
                <a:solidFill>
                  <a:srgbClr val="D99694"/>
                </a:solidFill>
              </a:rPr>
              <a:t>too-little glutamate </a:t>
            </a:r>
            <a:r>
              <a:rPr lang="en-US" dirty="0" smtClean="0">
                <a:solidFill>
                  <a:srgbClr val="FFFFFF"/>
                </a:solidFill>
              </a:rPr>
              <a:t>hypothesis </a:t>
            </a:r>
          </a:p>
          <a:p>
            <a:pPr marL="285750" lvl="0" indent="-285750">
              <a:buFont typeface="Arial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en-US" u="sng" dirty="0" smtClean="0">
                <a:solidFill>
                  <a:srgbClr val="FFFFFF"/>
                </a:solidFill>
              </a:rPr>
              <a:t>Too little glutamate hypothesis</a:t>
            </a:r>
            <a:r>
              <a:rPr lang="en-US" dirty="0" smtClean="0">
                <a:solidFill>
                  <a:srgbClr val="FFFFFF"/>
                </a:solidFill>
              </a:rPr>
              <a:t>: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frontal </a:t>
            </a:r>
            <a:r>
              <a:rPr lang="en-US" dirty="0">
                <a:solidFill>
                  <a:srgbClr val="FFFFFF"/>
                </a:solidFill>
              </a:rPr>
              <a:t>cortex does not fire as normally as it should. There is less frontal cortex activity. </a:t>
            </a:r>
            <a:endParaRPr lang="en-US" dirty="0" smtClean="0">
              <a:solidFill>
                <a:srgbClr val="FFFFFF"/>
              </a:solidFill>
            </a:endParaRPr>
          </a:p>
          <a:p>
            <a:pPr marL="285750" lvl="0" indent="-285750">
              <a:buFont typeface="Arial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Animal models?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60210" y="1626300"/>
            <a:ext cx="3328737" cy="646331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http://</a:t>
            </a:r>
            <a:r>
              <a:rPr lang="en-US" dirty="0" err="1" smtClean="0">
                <a:solidFill>
                  <a:srgbClr val="FFFF00"/>
                </a:solidFill>
              </a:rPr>
              <a:t>www.youtube.com</a:t>
            </a:r>
            <a:r>
              <a:rPr lang="en-US" dirty="0" smtClean="0">
                <a:solidFill>
                  <a:srgbClr val="FFFF00"/>
                </a:solidFill>
              </a:rPr>
              <a:t>/</a:t>
            </a:r>
            <a:r>
              <a:rPr lang="en-US" dirty="0" err="1" smtClean="0">
                <a:solidFill>
                  <a:srgbClr val="FFFF00"/>
                </a:solidFill>
              </a:rPr>
              <a:t>watch?v</a:t>
            </a:r>
            <a:r>
              <a:rPr lang="en-US" dirty="0" smtClean="0">
                <a:solidFill>
                  <a:srgbClr val="FFFF00"/>
                </a:solidFill>
              </a:rPr>
              <a:t>=PMtkv1zgi8o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60210" y="4638842"/>
            <a:ext cx="3440223" cy="646331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http://</a:t>
            </a:r>
            <a:r>
              <a:rPr lang="en-US" dirty="0" err="1" smtClean="0">
                <a:solidFill>
                  <a:srgbClr val="FFFF00"/>
                </a:solidFill>
              </a:rPr>
              <a:t>www.youtube.com</a:t>
            </a:r>
            <a:r>
              <a:rPr lang="en-US" dirty="0" smtClean="0">
                <a:solidFill>
                  <a:srgbClr val="FFFF00"/>
                </a:solidFill>
              </a:rPr>
              <a:t>/</a:t>
            </a:r>
            <a:r>
              <a:rPr lang="en-US" dirty="0" err="1" smtClean="0">
                <a:solidFill>
                  <a:srgbClr val="FFFF00"/>
                </a:solidFill>
              </a:rPr>
              <a:t>watch?v</a:t>
            </a:r>
            <a:r>
              <a:rPr lang="en-US" dirty="0" smtClean="0">
                <a:solidFill>
                  <a:srgbClr val="FFFF00"/>
                </a:solidFill>
              </a:rPr>
              <a:t>=</a:t>
            </a:r>
            <a:r>
              <a:rPr lang="en-US" dirty="0" err="1" smtClean="0">
                <a:solidFill>
                  <a:srgbClr val="FFFF00"/>
                </a:solidFill>
              </a:rPr>
              <a:t>TfDVLsBXYcM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66728" y="2443616"/>
            <a:ext cx="1761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A Beautiful Mind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19128" y="5577410"/>
            <a:ext cx="2675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Fight Club and dissociating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8525" y="290446"/>
            <a:ext cx="7138737" cy="553998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solidFill>
                  <a:srgbClr val="FFFF00"/>
                </a:solidFill>
              </a:rPr>
              <a:t>Multiple paths to Schizophrenia?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523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462" y="1417447"/>
            <a:ext cx="5517631" cy="524627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Rectangle 4"/>
          <p:cNvSpPr/>
          <p:nvPr/>
        </p:nvSpPr>
        <p:spPr>
          <a:xfrm>
            <a:off x="708525" y="290446"/>
            <a:ext cx="7138737" cy="553998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solidFill>
                  <a:srgbClr val="FFFF00"/>
                </a:solidFill>
              </a:rPr>
              <a:t>Schizophrenia and the PFC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076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98315" y="1662045"/>
            <a:ext cx="4572000" cy="646331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http://</a:t>
            </a:r>
            <a:r>
              <a:rPr lang="en-US" dirty="0" err="1" smtClean="0">
                <a:solidFill>
                  <a:srgbClr val="FFFFFF"/>
                </a:solidFill>
              </a:rPr>
              <a:t>www.youtube.com</a:t>
            </a:r>
            <a:r>
              <a:rPr lang="en-US" dirty="0" smtClean="0">
                <a:solidFill>
                  <a:srgbClr val="FFFFFF"/>
                </a:solidFill>
              </a:rPr>
              <a:t>/</a:t>
            </a:r>
            <a:r>
              <a:rPr lang="en-US" dirty="0" err="1" smtClean="0">
                <a:solidFill>
                  <a:srgbClr val="FFFFFF"/>
                </a:solidFill>
              </a:rPr>
              <a:t>watch?v</a:t>
            </a:r>
            <a:r>
              <a:rPr lang="en-US" dirty="0" smtClean="0">
                <a:solidFill>
                  <a:srgbClr val="FFFFFF"/>
                </a:solidFill>
              </a:rPr>
              <a:t>=UTUMt05_nCI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8525" y="290446"/>
            <a:ext cx="7138737" cy="553998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solidFill>
                  <a:srgbClr val="FFFF00"/>
                </a:solidFill>
              </a:rPr>
              <a:t>The real face of schizophrenia revisited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8242" y="2811179"/>
            <a:ext cx="3526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What are some notable symptoms?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290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9903" y="5657671"/>
            <a:ext cx="78549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srgbClr val="FFFFFF"/>
                </a:solidFill>
              </a:rPr>
              <a:t>For monozygotic twins, there is a 50% “concordance rate” for schizophrenia. </a:t>
            </a:r>
          </a:p>
          <a:p>
            <a:pPr lvl="0"/>
            <a:endParaRPr lang="en-US" dirty="0">
              <a:solidFill>
                <a:srgbClr val="FFFFFF"/>
              </a:solidFill>
            </a:endParaRPr>
          </a:p>
          <a:p>
            <a:pPr lvl="0"/>
            <a:r>
              <a:rPr lang="en-US" dirty="0" smtClean="0">
                <a:solidFill>
                  <a:srgbClr val="FFFFFF"/>
                </a:solidFill>
              </a:rPr>
              <a:t>But this is not 100%. Why? 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195" y="1237825"/>
            <a:ext cx="5474825" cy="42193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8525" y="290446"/>
            <a:ext cx="7138737" cy="553998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solidFill>
                  <a:srgbClr val="FFFF00"/>
                </a:solidFill>
              </a:rPr>
              <a:t>Schizophrenia has a genetic component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46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003" y="1419019"/>
            <a:ext cx="4530072" cy="355934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178650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25" y="1310104"/>
            <a:ext cx="1911686" cy="29638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8525" y="290446"/>
            <a:ext cx="7138737" cy="861774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solidFill>
                  <a:srgbClr val="FFFF00"/>
                </a:solidFill>
              </a:rPr>
              <a:t>A pattern of broken thoughts: 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Schizophrenia, A Beautiful Mind, and Fight Club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211" y="2927683"/>
            <a:ext cx="3261735" cy="21326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8796" y="3596105"/>
            <a:ext cx="2078466" cy="296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839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3951" y="232233"/>
            <a:ext cx="959803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rgbClr val="FFFF00"/>
                </a:solidFill>
              </a:rPr>
              <a:t>Broken brain pieces lead to broken thoughts. </a:t>
            </a:r>
            <a:endParaRPr lang="en-US" sz="3000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23134" y="1976899"/>
            <a:ext cx="4572000" cy="646331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B3A2C7"/>
                </a:solidFill>
              </a:rPr>
              <a:t>http://</a:t>
            </a:r>
            <a:r>
              <a:rPr lang="en-US" dirty="0" err="1" smtClean="0">
                <a:solidFill>
                  <a:srgbClr val="B3A2C7"/>
                </a:solidFill>
              </a:rPr>
              <a:t>www.youtube.com</a:t>
            </a:r>
            <a:r>
              <a:rPr lang="en-US" dirty="0" smtClean="0">
                <a:solidFill>
                  <a:srgbClr val="B3A2C7"/>
                </a:solidFill>
              </a:rPr>
              <a:t>/</a:t>
            </a:r>
            <a:r>
              <a:rPr lang="en-US" dirty="0" err="1" smtClean="0">
                <a:solidFill>
                  <a:srgbClr val="B3A2C7"/>
                </a:solidFill>
              </a:rPr>
              <a:t>watch?v</a:t>
            </a:r>
            <a:r>
              <a:rPr lang="en-US" dirty="0" smtClean="0">
                <a:solidFill>
                  <a:srgbClr val="B3A2C7"/>
                </a:solidFill>
              </a:rPr>
              <a:t>=1VJS8dIla2I</a:t>
            </a:r>
            <a:endParaRPr lang="en-US" dirty="0">
              <a:solidFill>
                <a:srgbClr val="B3A2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111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Schizophrenia is </a:t>
            </a:r>
            <a:r>
              <a:rPr lang="en-US" dirty="0" smtClean="0">
                <a:solidFill>
                  <a:schemeClr val="accent2"/>
                </a:solidFill>
              </a:rPr>
              <a:t>not 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/>
              <a:t>Multiple Personality Disorder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i="1" dirty="0" smtClean="0"/>
          </a:p>
          <a:p>
            <a:r>
              <a:rPr lang="en-US" i="1" dirty="0" smtClean="0"/>
              <a:t>“Schizophrenia beats dining alone.” </a:t>
            </a:r>
            <a:r>
              <a:rPr lang="en-US" dirty="0" smtClean="0"/>
              <a:t>-Oscar Levant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i="1" dirty="0" smtClean="0"/>
              <a:t>“The idea of stardom was difficult to grasp. It was like being schizophrenic; there was her, the woman on television, and the real me.” </a:t>
            </a:r>
            <a:r>
              <a:rPr lang="en-US" dirty="0" smtClean="0"/>
              <a:t>-Jessica </a:t>
            </a:r>
            <a:r>
              <a:rPr lang="en-US" dirty="0" err="1" smtClean="0"/>
              <a:t>Savitch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945962" y="6532580"/>
            <a:ext cx="2198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http://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skeptikai.com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222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Dissociative Identity Disorder </a:t>
            </a:r>
            <a:br>
              <a:rPr lang="en-US" dirty="0" smtClean="0"/>
            </a:br>
            <a:r>
              <a:rPr lang="en-US" dirty="0" smtClean="0"/>
              <a:t>(Multiple personality disorder)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http://www.youtube.com/watch?v=7TlYGivBGYE</a:t>
            </a:r>
            <a:endParaRPr lang="en-US" dirty="0" smtClean="0"/>
          </a:p>
          <a:p>
            <a:r>
              <a:rPr lang="en-US" dirty="0" smtClean="0"/>
              <a:t>Helen -&gt; Adam at 1:05</a:t>
            </a:r>
            <a:endParaRPr lang="en-US" dirty="0"/>
          </a:p>
          <a:p>
            <a:r>
              <a:rPr lang="en-US" dirty="0" smtClean="0"/>
              <a:t>Helen -&gt; William at 4:12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5368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features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Schizophrenia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1.1% of population 18 and older</a:t>
            </a:r>
          </a:p>
          <a:p>
            <a:r>
              <a:rPr lang="en-US" dirty="0" smtClean="0"/>
              <a:t>Equal in men and women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Hallucinations</a:t>
            </a:r>
          </a:p>
          <a:p>
            <a:r>
              <a:rPr lang="en-US" dirty="0" smtClean="0"/>
              <a:t>Delusions</a:t>
            </a:r>
          </a:p>
          <a:p>
            <a:r>
              <a:rPr lang="en-US" dirty="0" smtClean="0"/>
              <a:t>Disorganized speech</a:t>
            </a:r>
          </a:p>
          <a:p>
            <a:r>
              <a:rPr lang="en-US" dirty="0" smtClean="0"/>
              <a:t>Disorganized behavior or catatonia</a:t>
            </a:r>
          </a:p>
          <a:p>
            <a:r>
              <a:rPr lang="en-US" dirty="0" smtClean="0"/>
              <a:t>Negative symptoms (flat affect, </a:t>
            </a:r>
            <a:r>
              <a:rPr lang="en-US" dirty="0" err="1" smtClean="0"/>
              <a:t>avolition</a:t>
            </a:r>
            <a:r>
              <a:rPr lang="en-US" dirty="0" smtClean="0"/>
              <a:t>, </a:t>
            </a:r>
            <a:r>
              <a:rPr lang="en-US" dirty="0" err="1" smtClean="0"/>
              <a:t>alogia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Dissociative Identity Disorder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Estimates vary: 0.1-1%</a:t>
            </a:r>
          </a:p>
          <a:p>
            <a:r>
              <a:rPr lang="en-US" dirty="0" smtClean="0"/>
              <a:t>Frequently misdiagnosed</a:t>
            </a:r>
          </a:p>
          <a:p>
            <a:r>
              <a:rPr lang="en-US" dirty="0" smtClean="0"/>
              <a:t>3-9X more common in women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Multiple distinct personalities</a:t>
            </a:r>
          </a:p>
          <a:p>
            <a:r>
              <a:rPr lang="en-US" dirty="0" smtClean="0"/>
              <a:t>Often the consequence of abuse</a:t>
            </a:r>
          </a:p>
          <a:p>
            <a:r>
              <a:rPr lang="en-US" dirty="0" smtClean="0"/>
              <a:t>Frequent amnesia </a:t>
            </a:r>
          </a:p>
          <a:p>
            <a:r>
              <a:rPr lang="en-US" dirty="0" smtClean="0"/>
              <a:t>Rarely, auditory and visual hallucinations</a:t>
            </a:r>
          </a:p>
          <a:p>
            <a:r>
              <a:rPr lang="en-US" dirty="0" smtClean="0"/>
              <a:t>Poorly described in DSM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716450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3-11 at 9.48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64" y="466302"/>
            <a:ext cx="8842407" cy="609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474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Diagnosing Schizophrenia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&gt;2 symptoms for large part of 1 month</a:t>
            </a:r>
          </a:p>
          <a:p>
            <a:pPr lvl="1"/>
            <a:r>
              <a:rPr lang="en-US" dirty="0" smtClean="0"/>
              <a:t>Hallucinations</a:t>
            </a:r>
          </a:p>
          <a:p>
            <a:pPr lvl="1"/>
            <a:r>
              <a:rPr lang="en-US" dirty="0" smtClean="0"/>
              <a:t>Delusions</a:t>
            </a:r>
          </a:p>
          <a:p>
            <a:pPr lvl="1"/>
            <a:r>
              <a:rPr lang="en-US" dirty="0" smtClean="0"/>
              <a:t>Disorganized speech</a:t>
            </a:r>
          </a:p>
          <a:p>
            <a:pPr lvl="1"/>
            <a:r>
              <a:rPr lang="en-US" dirty="0" smtClean="0"/>
              <a:t>Disorganized behavior or catatonia</a:t>
            </a:r>
          </a:p>
          <a:p>
            <a:pPr lvl="1"/>
            <a:r>
              <a:rPr lang="en-US" dirty="0" smtClean="0"/>
              <a:t>Negative symptoms (flat affect, </a:t>
            </a:r>
            <a:r>
              <a:rPr lang="en-US" dirty="0" err="1" smtClean="0"/>
              <a:t>avolition</a:t>
            </a:r>
            <a:r>
              <a:rPr lang="en-US" dirty="0" smtClean="0"/>
              <a:t>, </a:t>
            </a:r>
            <a:r>
              <a:rPr lang="en-US" dirty="0" err="1" smtClean="0"/>
              <a:t>alogia</a:t>
            </a:r>
            <a:r>
              <a:rPr lang="en-US" dirty="0" smtClean="0"/>
              <a:t>)</a:t>
            </a:r>
          </a:p>
          <a:p>
            <a:r>
              <a:rPr lang="en-US" dirty="0" smtClean="0"/>
              <a:t>Total duration of disturbance must be &gt;6 months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8" name="Picture 7" descr="DSM-5_3D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571" y="1517141"/>
            <a:ext cx="3539720" cy="483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638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Hallucinations and Delusions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Examples of Hallucinations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commonly auditory, such as hearing voices </a:t>
            </a:r>
          </a:p>
          <a:p>
            <a:r>
              <a:rPr lang="en-US" dirty="0" smtClean="0"/>
              <a:t>Seeing things such as crawling bugs</a:t>
            </a:r>
          </a:p>
          <a:p>
            <a:r>
              <a:rPr lang="en-US" dirty="0" smtClean="0"/>
              <a:t>Feeling hands or fingers on one’s body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Examples of Delusions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wears aluminum foil in the belief that it will stop one's thoughts from being broadcast and protect against malicious waves entering the brain</a:t>
            </a:r>
          </a:p>
          <a:p>
            <a:r>
              <a:rPr lang="en-US" dirty="0" smtClean="0"/>
              <a:t>Belief that the radio is sending coded messages about an impending alien </a:t>
            </a:r>
            <a:r>
              <a:rPr lang="en-US" dirty="0" err="1" smtClean="0"/>
              <a:t>invation</a:t>
            </a:r>
            <a:endParaRPr lang="en-US" dirty="0" smtClean="0"/>
          </a:p>
          <a:p>
            <a:r>
              <a:rPr lang="en-US" dirty="0" smtClean="0"/>
              <a:t>Belief that the CIA has implanted microchips in one’s body to track their moves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864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Hollywood’s John Nash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4380109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Social withdrawal</a:t>
            </a:r>
          </a:p>
          <a:p>
            <a:r>
              <a:rPr lang="en-US" dirty="0" smtClean="0"/>
              <a:t>Loss of hygiene</a:t>
            </a:r>
          </a:p>
          <a:p>
            <a:r>
              <a:rPr lang="en-US" dirty="0" smtClean="0"/>
              <a:t>Delusions - paranoid </a:t>
            </a:r>
          </a:p>
          <a:p>
            <a:r>
              <a:rPr lang="en-US" dirty="0" smtClean="0"/>
              <a:t>Delusions - grandiose</a:t>
            </a:r>
          </a:p>
          <a:p>
            <a:r>
              <a:rPr lang="en-US" dirty="0" smtClean="0"/>
              <a:t>Hallucinations (hearing or seeing things that aren't there)</a:t>
            </a:r>
          </a:p>
          <a:p>
            <a:r>
              <a:rPr lang="en-US" dirty="0" smtClean="0"/>
              <a:t>The sense of being controlled by outside forces</a:t>
            </a:r>
          </a:p>
          <a:p>
            <a:r>
              <a:rPr lang="en-US" dirty="0" smtClean="0"/>
              <a:t>Disorganized speech</a:t>
            </a:r>
          </a:p>
          <a:p>
            <a:r>
              <a:rPr lang="en-US" dirty="0" smtClean="0"/>
              <a:t>Disorganized or erratic behavior</a:t>
            </a:r>
          </a:p>
          <a:p>
            <a:endParaRPr lang="en-US" dirty="0"/>
          </a:p>
          <a:p>
            <a:r>
              <a:rPr lang="en-US" dirty="0" smtClean="0"/>
              <a:t>Smoking (90% of SCZ smoke)</a:t>
            </a:r>
          </a:p>
          <a:p>
            <a:r>
              <a:rPr lang="en-US" dirty="0" smtClean="0"/>
              <a:t>Body rigidity and tremors</a:t>
            </a:r>
          </a:p>
        </p:txBody>
      </p:sp>
      <p:pic>
        <p:nvPicPr>
          <p:cNvPr id="7" name="Picture 6" descr="6101355_f26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3"/>
          <a:stretch/>
        </p:blipFill>
        <p:spPr>
          <a:xfrm>
            <a:off x="4837309" y="1600200"/>
            <a:ext cx="407149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4616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Symptoms of Schizophrenia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Positive symptoms: </a:t>
            </a:r>
            <a:r>
              <a:rPr lang="en-US" dirty="0" smtClean="0"/>
              <a:t>hallucinations, delusions</a:t>
            </a:r>
          </a:p>
          <a:p>
            <a:endParaRPr lang="en-US" dirty="0" smtClean="0"/>
          </a:p>
          <a:p>
            <a:r>
              <a:rPr lang="en-US" b="1" dirty="0" smtClean="0"/>
              <a:t>Negative (or deficit) symptoms: </a:t>
            </a:r>
            <a:r>
              <a:rPr lang="en-US" dirty="0" smtClean="0"/>
              <a:t>Reduced motivation, reduced attention, reduced response to pleasure, </a:t>
            </a:r>
            <a:r>
              <a:rPr lang="en-US" dirty="0"/>
              <a:t>s</a:t>
            </a:r>
            <a:r>
              <a:rPr lang="en-US" dirty="0" smtClean="0"/>
              <a:t>ocial withdrawal, difficulty in expressing emotions (flat affect), poor hygiene</a:t>
            </a:r>
          </a:p>
          <a:p>
            <a:endParaRPr lang="en-US" b="1" dirty="0"/>
          </a:p>
          <a:p>
            <a:r>
              <a:rPr lang="en-US" b="1" dirty="0" smtClean="0"/>
              <a:t>Cognitive symptoms:</a:t>
            </a:r>
            <a:r>
              <a:rPr lang="en-US" dirty="0"/>
              <a:t> </a:t>
            </a:r>
            <a:r>
              <a:rPr lang="en-US" dirty="0" smtClean="0"/>
              <a:t>Reduced attention, impaired working memory, difficulty remembering simple tasks</a:t>
            </a:r>
          </a:p>
          <a:p>
            <a:endParaRPr lang="en-US" dirty="0" smtClean="0"/>
          </a:p>
          <a:p>
            <a:r>
              <a:rPr lang="en-US" b="1" dirty="0" smtClean="0"/>
              <a:t>Affective (or mood) symptoms: </a:t>
            </a:r>
            <a:r>
              <a:rPr lang="en-US" dirty="0" smtClean="0"/>
              <a:t>depression, anxiety.</a:t>
            </a:r>
          </a:p>
        </p:txBody>
      </p:sp>
    </p:spTree>
    <p:extLst>
      <p:ext uri="{BB962C8B-B14F-4D97-AF65-F5344CB8AC3E}">
        <p14:creationId xmlns:p14="http://schemas.microsoft.com/office/powerpoint/2010/main" val="18795490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Hypotheses of Schizophrenia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Dopamine Hypothesis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Glutamate Hypothesis</a:t>
            </a:r>
            <a:endParaRPr lang="en-US" dirty="0"/>
          </a:p>
        </p:txBody>
      </p:sp>
      <p:pic>
        <p:nvPicPr>
          <p:cNvPr id="5" name="Picture 4" descr="PMOqQGNOFUyg-RR.uql4ig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43" r="75213"/>
          <a:stretch/>
        </p:blipFill>
        <p:spPr>
          <a:xfrm>
            <a:off x="532825" y="2224991"/>
            <a:ext cx="3510984" cy="4088098"/>
          </a:xfrm>
          <a:prstGeom prst="rect">
            <a:avLst/>
          </a:prstGeom>
        </p:spPr>
      </p:pic>
      <p:pic>
        <p:nvPicPr>
          <p:cNvPr id="10" name="Picture 9" descr="RcWdxtDPCb.Cu46piUd9PQ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224991"/>
            <a:ext cx="4041775" cy="408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202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0841" y="1424074"/>
            <a:ext cx="319505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aseline="30000" dirty="0">
                <a:solidFill>
                  <a:schemeClr val="bg1"/>
                </a:solidFill>
              </a:rPr>
              <a:t>Schizophrenia is a </a:t>
            </a:r>
            <a:r>
              <a:rPr lang="en-US" sz="3000" baseline="30000" dirty="0">
                <a:solidFill>
                  <a:srgbClr val="FF0000"/>
                </a:solidFill>
              </a:rPr>
              <a:t>syndrome</a:t>
            </a:r>
            <a:r>
              <a:rPr lang="en-US" sz="3000" baseline="30000" dirty="0">
                <a:solidFill>
                  <a:schemeClr val="bg1"/>
                </a:solidFill>
              </a:rPr>
              <a:t>: </a:t>
            </a:r>
            <a:endParaRPr lang="en-US" sz="3000" baseline="30000" dirty="0" smtClean="0">
              <a:solidFill>
                <a:schemeClr val="bg1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3000" baseline="30000" dirty="0">
              <a:solidFill>
                <a:schemeClr val="bg1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3000" baseline="30000" dirty="0">
                <a:solidFill>
                  <a:schemeClr val="bg1"/>
                </a:solidFill>
              </a:rPr>
              <a:t>A</a:t>
            </a:r>
            <a:r>
              <a:rPr lang="en-US" sz="3000" baseline="30000" dirty="0" smtClean="0">
                <a:solidFill>
                  <a:schemeClr val="bg1"/>
                </a:solidFill>
              </a:rPr>
              <a:t> </a:t>
            </a:r>
            <a:r>
              <a:rPr lang="en-US" sz="3000" baseline="30000" dirty="0">
                <a:solidFill>
                  <a:schemeClr val="bg1"/>
                </a:solidFill>
              </a:rPr>
              <a:t>collection of signs and symptoms of unknown </a:t>
            </a:r>
            <a:r>
              <a:rPr lang="en-US" sz="3000" baseline="30000" dirty="0" smtClean="0">
                <a:solidFill>
                  <a:schemeClr val="bg1"/>
                </a:solidFill>
              </a:rPr>
              <a:t>etiology</a:t>
            </a:r>
          </a:p>
          <a:p>
            <a:pPr marL="457200" indent="-457200">
              <a:buFont typeface="Arial"/>
              <a:buChar char="•"/>
            </a:pPr>
            <a:endParaRPr lang="en-US" sz="3000" baseline="30000" dirty="0">
              <a:solidFill>
                <a:schemeClr val="bg1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3000" baseline="30000" dirty="0" smtClean="0">
                <a:solidFill>
                  <a:schemeClr val="bg1"/>
                </a:solidFill>
              </a:rPr>
              <a:t>In </a:t>
            </a:r>
            <a:r>
              <a:rPr lang="en-US" sz="3000" baseline="30000" dirty="0">
                <a:solidFill>
                  <a:schemeClr val="bg1"/>
                </a:solidFill>
              </a:rPr>
              <a:t>its most common form, schizophrenia presents with </a:t>
            </a:r>
            <a:r>
              <a:rPr lang="en-US" sz="3000" baseline="30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paranoid delusions </a:t>
            </a:r>
            <a:r>
              <a:rPr lang="en-US" sz="3000" baseline="30000" dirty="0">
                <a:solidFill>
                  <a:schemeClr val="bg1"/>
                </a:solidFill>
              </a:rPr>
              <a:t>and </a:t>
            </a:r>
            <a:r>
              <a:rPr lang="en-US" sz="3000" baseline="30000" dirty="0">
                <a:solidFill>
                  <a:srgbClr val="8EB4E3"/>
                </a:solidFill>
              </a:rPr>
              <a:t>auditory hallucinations </a:t>
            </a:r>
            <a:endParaRPr lang="en-US" sz="3000" baseline="30000" dirty="0" smtClean="0">
              <a:solidFill>
                <a:srgbClr val="8EB4E3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3000" baseline="30000" dirty="0">
              <a:solidFill>
                <a:schemeClr val="bg1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3000" baseline="30000" dirty="0" smtClean="0">
                <a:solidFill>
                  <a:schemeClr val="bg1"/>
                </a:solidFill>
              </a:rPr>
              <a:t>It usually manifests late </a:t>
            </a:r>
            <a:r>
              <a:rPr lang="en-US" sz="3000" baseline="30000" dirty="0">
                <a:solidFill>
                  <a:schemeClr val="bg1"/>
                </a:solidFill>
              </a:rPr>
              <a:t>in adolescence or in early </a:t>
            </a:r>
            <a:r>
              <a:rPr lang="en-US" sz="3000" baseline="30000" dirty="0" smtClean="0">
                <a:solidFill>
                  <a:schemeClr val="bg1"/>
                </a:solidFill>
              </a:rPr>
              <a:t>adulthood (ages 18-25).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8525" y="290446"/>
            <a:ext cx="7138737" cy="553998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solidFill>
                  <a:srgbClr val="FFFF00"/>
                </a:solidFill>
              </a:rPr>
              <a:t>Schizophrenia is a disorder of the brain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2197" y="1637631"/>
            <a:ext cx="4770856" cy="381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446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Dopamine pathways of the brain</a:t>
            </a:r>
            <a:endParaRPr lang="en-US" dirty="0"/>
          </a:p>
        </p:txBody>
      </p:sp>
      <p:pic>
        <p:nvPicPr>
          <p:cNvPr id="11" name="Picture 10" descr="dopamine pathway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96" y="1284321"/>
            <a:ext cx="6934184" cy="485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098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Dopamine pathways of the brain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37708" y="4277582"/>
            <a:ext cx="738872" cy="4485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 descr="Whole_brain_green_red_Jin_Zhou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642" y="2329916"/>
            <a:ext cx="7887770" cy="47616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0909" y="4219186"/>
            <a:ext cx="1328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d. Striatum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256229" y="6104603"/>
            <a:ext cx="2772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v. Striatum</a:t>
            </a:r>
          </a:p>
          <a:p>
            <a:r>
              <a:rPr lang="en-US" dirty="0" smtClean="0"/>
              <a:t>(Nucleus </a:t>
            </a:r>
            <a:r>
              <a:rPr lang="en-US" dirty="0" err="1" smtClean="0"/>
              <a:t>Accumbens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161421" y="5503919"/>
            <a:ext cx="539261" cy="600684"/>
          </a:xfrm>
          <a:prstGeom prst="straightConnector1">
            <a:avLst/>
          </a:prstGeom>
          <a:ln w="28575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161421" y="5503919"/>
            <a:ext cx="539261" cy="600684"/>
          </a:xfrm>
          <a:prstGeom prst="straightConnector1">
            <a:avLst/>
          </a:prstGeom>
          <a:ln w="28575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078809" y="3914660"/>
            <a:ext cx="1916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Thalamus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012499" y="3788390"/>
            <a:ext cx="1916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Cerebellum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95450" y="4480042"/>
            <a:ext cx="1916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VTA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215241" y="4891652"/>
            <a:ext cx="1916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SNc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579444" y="2569322"/>
            <a:ext cx="1916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Hippocampus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4832518" y="2933514"/>
            <a:ext cx="319895" cy="395335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838938" y="2983721"/>
            <a:ext cx="319895" cy="395335"/>
          </a:xfrm>
          <a:prstGeom prst="straightConnector1">
            <a:avLst/>
          </a:prstGeom>
          <a:ln w="28575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5532750" y="5260984"/>
            <a:ext cx="682492" cy="242935"/>
          </a:xfrm>
          <a:prstGeom prst="straightConnector1">
            <a:avLst/>
          </a:prstGeom>
          <a:ln w="28575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5748097" y="4726172"/>
            <a:ext cx="747353" cy="278541"/>
          </a:xfrm>
          <a:prstGeom prst="straightConnector1">
            <a:avLst/>
          </a:prstGeom>
          <a:ln w="28575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Freeform 23"/>
          <p:cNvSpPr/>
          <p:nvPr/>
        </p:nvSpPr>
        <p:spPr>
          <a:xfrm>
            <a:off x="876887" y="1940527"/>
            <a:ext cx="8320033" cy="4809163"/>
          </a:xfrm>
          <a:custGeom>
            <a:avLst/>
            <a:gdLst>
              <a:gd name="connsiteX0" fmla="*/ 4856159 w 8018137"/>
              <a:gd name="connsiteY0" fmla="*/ 113564 h 4204626"/>
              <a:gd name="connsiteX1" fmla="*/ 4009452 w 8018137"/>
              <a:gd name="connsiteY1" fmla="*/ 184128 h 4204626"/>
              <a:gd name="connsiteX2" fmla="*/ 2598273 w 8018137"/>
              <a:gd name="connsiteY2" fmla="*/ 519310 h 4204626"/>
              <a:gd name="connsiteX3" fmla="*/ 1927963 w 8018137"/>
              <a:gd name="connsiteY3" fmla="*/ 766286 h 4204626"/>
              <a:gd name="connsiteX4" fmla="*/ 1063615 w 8018137"/>
              <a:gd name="connsiteY4" fmla="*/ 1066186 h 4204626"/>
              <a:gd name="connsiteX5" fmla="*/ 552063 w 8018137"/>
              <a:gd name="connsiteY5" fmla="*/ 1172033 h 4204626"/>
              <a:gd name="connsiteX6" fmla="*/ 163989 w 8018137"/>
              <a:gd name="connsiteY6" fmla="*/ 1471933 h 4204626"/>
              <a:gd name="connsiteX7" fmla="*/ 163989 w 8018137"/>
              <a:gd name="connsiteY7" fmla="*/ 1542497 h 4204626"/>
              <a:gd name="connsiteX8" fmla="*/ 128709 w 8018137"/>
              <a:gd name="connsiteY8" fmla="*/ 1842397 h 4204626"/>
              <a:gd name="connsiteX9" fmla="*/ 216908 w 8018137"/>
              <a:gd name="connsiteY9" fmla="*/ 2124656 h 4204626"/>
              <a:gd name="connsiteX10" fmla="*/ 446225 w 8018137"/>
              <a:gd name="connsiteY10" fmla="*/ 2353991 h 4204626"/>
              <a:gd name="connsiteX11" fmla="*/ 569703 w 8018137"/>
              <a:gd name="connsiteY11" fmla="*/ 2565684 h 4204626"/>
              <a:gd name="connsiteX12" fmla="*/ 322746 w 8018137"/>
              <a:gd name="connsiteY12" fmla="*/ 2406914 h 4204626"/>
              <a:gd name="connsiteX13" fmla="*/ 128709 w 8018137"/>
              <a:gd name="connsiteY13" fmla="*/ 2353991 h 4204626"/>
              <a:gd name="connsiteX14" fmla="*/ 22871 w 8018137"/>
              <a:gd name="connsiteY14" fmla="*/ 2530402 h 4204626"/>
              <a:gd name="connsiteX15" fmla="*/ 22871 w 8018137"/>
              <a:gd name="connsiteY15" fmla="*/ 2742096 h 4204626"/>
              <a:gd name="connsiteX16" fmla="*/ 269827 w 8018137"/>
              <a:gd name="connsiteY16" fmla="*/ 2989072 h 4204626"/>
              <a:gd name="connsiteX17" fmla="*/ 1187094 w 8018137"/>
              <a:gd name="connsiteY17" fmla="*/ 3765283 h 4204626"/>
              <a:gd name="connsiteX18" fmla="*/ 1786845 w 8018137"/>
              <a:gd name="connsiteY18" fmla="*/ 4171030 h 4204626"/>
              <a:gd name="connsiteX19" fmla="*/ 2157279 w 8018137"/>
              <a:gd name="connsiteY19" fmla="*/ 4171030 h 4204626"/>
              <a:gd name="connsiteX20" fmla="*/ 2457155 w 8018137"/>
              <a:gd name="connsiteY20" fmla="*/ 4082824 h 4204626"/>
              <a:gd name="connsiteX21" fmla="*/ 4185849 w 8018137"/>
              <a:gd name="connsiteY21" fmla="*/ 3465384 h 4204626"/>
              <a:gd name="connsiteX22" fmla="*/ 4838520 w 8018137"/>
              <a:gd name="connsiteY22" fmla="*/ 3200766 h 4204626"/>
              <a:gd name="connsiteX23" fmla="*/ 5067836 w 8018137"/>
              <a:gd name="connsiteY23" fmla="*/ 3500666 h 4204626"/>
              <a:gd name="connsiteX24" fmla="*/ 5314793 w 8018137"/>
              <a:gd name="connsiteY24" fmla="*/ 3694719 h 4204626"/>
              <a:gd name="connsiteX25" fmla="*/ 5614668 w 8018137"/>
              <a:gd name="connsiteY25" fmla="*/ 3888771 h 4204626"/>
              <a:gd name="connsiteX26" fmla="*/ 6408457 w 8018137"/>
              <a:gd name="connsiteY26" fmla="*/ 3959336 h 4204626"/>
              <a:gd name="connsiteX27" fmla="*/ 7114046 w 8018137"/>
              <a:gd name="connsiteY27" fmla="*/ 3818207 h 4204626"/>
              <a:gd name="connsiteX28" fmla="*/ 7413922 w 8018137"/>
              <a:gd name="connsiteY28" fmla="*/ 3800566 h 4204626"/>
              <a:gd name="connsiteX29" fmla="*/ 7801996 w 8018137"/>
              <a:gd name="connsiteY29" fmla="*/ 3588872 h 4204626"/>
              <a:gd name="connsiteX30" fmla="*/ 7996033 w 8018137"/>
              <a:gd name="connsiteY30" fmla="*/ 3588872 h 4204626"/>
              <a:gd name="connsiteX31" fmla="*/ 7996033 w 8018137"/>
              <a:gd name="connsiteY31" fmla="*/ 2953790 h 4204626"/>
              <a:gd name="connsiteX32" fmla="*/ 7837275 w 8018137"/>
              <a:gd name="connsiteY32" fmla="*/ 2865584 h 4204626"/>
              <a:gd name="connsiteX33" fmla="*/ 7449201 w 8018137"/>
              <a:gd name="connsiteY33" fmla="*/ 2724455 h 4204626"/>
              <a:gd name="connsiteX34" fmla="*/ 7325723 w 8018137"/>
              <a:gd name="connsiteY34" fmla="*/ 2671531 h 4204626"/>
              <a:gd name="connsiteX35" fmla="*/ 7043487 w 8018137"/>
              <a:gd name="connsiteY35" fmla="*/ 2653890 h 4204626"/>
              <a:gd name="connsiteX36" fmla="*/ 6778891 w 8018137"/>
              <a:gd name="connsiteY36" fmla="*/ 2653890 h 4204626"/>
              <a:gd name="connsiteX37" fmla="*/ 6690692 w 8018137"/>
              <a:gd name="connsiteY37" fmla="*/ 2565684 h 4204626"/>
              <a:gd name="connsiteX38" fmla="*/ 6902369 w 8018137"/>
              <a:gd name="connsiteY38" fmla="*/ 2618608 h 4204626"/>
              <a:gd name="connsiteX39" fmla="*/ 7061127 w 8018137"/>
              <a:gd name="connsiteY39" fmla="*/ 2671531 h 4204626"/>
              <a:gd name="connsiteX40" fmla="*/ 7449201 w 8018137"/>
              <a:gd name="connsiteY40" fmla="*/ 2671531 h 4204626"/>
              <a:gd name="connsiteX41" fmla="*/ 7731437 w 8018137"/>
              <a:gd name="connsiteY41" fmla="*/ 2371632 h 4204626"/>
              <a:gd name="connsiteX42" fmla="*/ 7731437 w 8018137"/>
              <a:gd name="connsiteY42" fmla="*/ 1771832 h 4204626"/>
              <a:gd name="connsiteX43" fmla="*/ 7502120 w 8018137"/>
              <a:gd name="connsiteY43" fmla="*/ 1330803 h 4204626"/>
              <a:gd name="connsiteX44" fmla="*/ 7149326 w 8018137"/>
              <a:gd name="connsiteY44" fmla="*/ 1083827 h 4204626"/>
              <a:gd name="connsiteX45" fmla="*/ 6549574 w 8018137"/>
              <a:gd name="connsiteY45" fmla="*/ 872133 h 4204626"/>
              <a:gd name="connsiteX46" fmla="*/ 6196780 w 8018137"/>
              <a:gd name="connsiteY46" fmla="*/ 960339 h 4204626"/>
              <a:gd name="connsiteX47" fmla="*/ 5932184 w 8018137"/>
              <a:gd name="connsiteY47" fmla="*/ 1242598 h 4204626"/>
              <a:gd name="connsiteX48" fmla="*/ 5773426 w 8018137"/>
              <a:gd name="connsiteY48" fmla="*/ 1577780 h 4204626"/>
              <a:gd name="connsiteX49" fmla="*/ 5685227 w 8018137"/>
              <a:gd name="connsiteY49" fmla="*/ 2248144 h 4204626"/>
              <a:gd name="connsiteX50" fmla="*/ 5738146 w 8018137"/>
              <a:gd name="connsiteY50" fmla="*/ 2389273 h 4204626"/>
              <a:gd name="connsiteX51" fmla="*/ 5949823 w 8018137"/>
              <a:gd name="connsiteY51" fmla="*/ 2459838 h 4204626"/>
              <a:gd name="connsiteX52" fmla="*/ 5667588 w 8018137"/>
              <a:gd name="connsiteY52" fmla="*/ 2336349 h 4204626"/>
              <a:gd name="connsiteX53" fmla="*/ 5667588 w 8018137"/>
              <a:gd name="connsiteY53" fmla="*/ 1930603 h 4204626"/>
              <a:gd name="connsiteX54" fmla="*/ 5720507 w 8018137"/>
              <a:gd name="connsiteY54" fmla="*/ 1542497 h 4204626"/>
              <a:gd name="connsiteX55" fmla="*/ 5597029 w 8018137"/>
              <a:gd name="connsiteY55" fmla="*/ 1436650 h 4204626"/>
              <a:gd name="connsiteX56" fmla="*/ 5420631 w 8018137"/>
              <a:gd name="connsiteY56" fmla="*/ 1383727 h 4204626"/>
              <a:gd name="connsiteX57" fmla="*/ 5544109 w 8018137"/>
              <a:gd name="connsiteY57" fmla="*/ 1348445 h 4204626"/>
              <a:gd name="connsiteX58" fmla="*/ 5791066 w 8018137"/>
              <a:gd name="connsiteY58" fmla="*/ 1242598 h 4204626"/>
              <a:gd name="connsiteX59" fmla="*/ 5914544 w 8018137"/>
              <a:gd name="connsiteY59" fmla="*/ 819210 h 4204626"/>
              <a:gd name="connsiteX60" fmla="*/ 5808705 w 8018137"/>
              <a:gd name="connsiteY60" fmla="*/ 325257 h 4204626"/>
              <a:gd name="connsiteX61" fmla="*/ 5367712 w 8018137"/>
              <a:gd name="connsiteY61" fmla="*/ 7717 h 4204626"/>
              <a:gd name="connsiteX62" fmla="*/ 4856159 w 8018137"/>
              <a:gd name="connsiteY62" fmla="*/ 113564 h 4204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8018137" h="4204626">
                <a:moveTo>
                  <a:pt x="4856159" y="113564"/>
                </a:moveTo>
                <a:cubicBezTo>
                  <a:pt x="4629782" y="142966"/>
                  <a:pt x="4385766" y="116504"/>
                  <a:pt x="4009452" y="184128"/>
                </a:cubicBezTo>
                <a:cubicBezTo>
                  <a:pt x="3633138" y="251752"/>
                  <a:pt x="2945188" y="422284"/>
                  <a:pt x="2598273" y="519310"/>
                </a:cubicBezTo>
                <a:cubicBezTo>
                  <a:pt x="2251358" y="616336"/>
                  <a:pt x="1927963" y="766286"/>
                  <a:pt x="1927963" y="766286"/>
                </a:cubicBezTo>
                <a:cubicBezTo>
                  <a:pt x="1672187" y="857432"/>
                  <a:pt x="1292932" y="998562"/>
                  <a:pt x="1063615" y="1066186"/>
                </a:cubicBezTo>
                <a:cubicBezTo>
                  <a:pt x="834298" y="1133810"/>
                  <a:pt x="702001" y="1104409"/>
                  <a:pt x="552063" y="1172033"/>
                </a:cubicBezTo>
                <a:cubicBezTo>
                  <a:pt x="402125" y="1239658"/>
                  <a:pt x="228668" y="1410189"/>
                  <a:pt x="163989" y="1471933"/>
                </a:cubicBezTo>
                <a:cubicBezTo>
                  <a:pt x="99310" y="1533677"/>
                  <a:pt x="169869" y="1480753"/>
                  <a:pt x="163989" y="1542497"/>
                </a:cubicBezTo>
                <a:cubicBezTo>
                  <a:pt x="158109" y="1604241"/>
                  <a:pt x="119889" y="1745371"/>
                  <a:pt x="128709" y="1842397"/>
                </a:cubicBezTo>
                <a:cubicBezTo>
                  <a:pt x="137529" y="1939423"/>
                  <a:pt x="163989" y="2039390"/>
                  <a:pt x="216908" y="2124656"/>
                </a:cubicBezTo>
                <a:cubicBezTo>
                  <a:pt x="269827" y="2209922"/>
                  <a:pt x="387426" y="2280486"/>
                  <a:pt x="446225" y="2353991"/>
                </a:cubicBezTo>
                <a:cubicBezTo>
                  <a:pt x="505024" y="2427496"/>
                  <a:pt x="590283" y="2556864"/>
                  <a:pt x="569703" y="2565684"/>
                </a:cubicBezTo>
                <a:cubicBezTo>
                  <a:pt x="549123" y="2574504"/>
                  <a:pt x="396245" y="2442196"/>
                  <a:pt x="322746" y="2406914"/>
                </a:cubicBezTo>
                <a:cubicBezTo>
                  <a:pt x="249247" y="2371632"/>
                  <a:pt x="178688" y="2333410"/>
                  <a:pt x="128709" y="2353991"/>
                </a:cubicBezTo>
                <a:cubicBezTo>
                  <a:pt x="78730" y="2374572"/>
                  <a:pt x="40511" y="2465718"/>
                  <a:pt x="22871" y="2530402"/>
                </a:cubicBezTo>
                <a:cubicBezTo>
                  <a:pt x="5231" y="2595086"/>
                  <a:pt x="-18288" y="2665651"/>
                  <a:pt x="22871" y="2742096"/>
                </a:cubicBezTo>
                <a:cubicBezTo>
                  <a:pt x="64030" y="2818541"/>
                  <a:pt x="75790" y="2818541"/>
                  <a:pt x="269827" y="2989072"/>
                </a:cubicBezTo>
                <a:cubicBezTo>
                  <a:pt x="463864" y="3159603"/>
                  <a:pt x="934258" y="3568290"/>
                  <a:pt x="1187094" y="3765283"/>
                </a:cubicBezTo>
                <a:cubicBezTo>
                  <a:pt x="1439930" y="3962276"/>
                  <a:pt x="1625147" y="4103406"/>
                  <a:pt x="1786845" y="4171030"/>
                </a:cubicBezTo>
                <a:cubicBezTo>
                  <a:pt x="1948542" y="4238655"/>
                  <a:pt x="2045561" y="4185731"/>
                  <a:pt x="2157279" y="4171030"/>
                </a:cubicBezTo>
                <a:cubicBezTo>
                  <a:pt x="2268997" y="4156329"/>
                  <a:pt x="2457155" y="4082824"/>
                  <a:pt x="2457155" y="4082824"/>
                </a:cubicBezTo>
                <a:lnTo>
                  <a:pt x="4185849" y="3465384"/>
                </a:lnTo>
                <a:cubicBezTo>
                  <a:pt x="4582743" y="3318374"/>
                  <a:pt x="4691522" y="3194886"/>
                  <a:pt x="4838520" y="3200766"/>
                </a:cubicBezTo>
                <a:cubicBezTo>
                  <a:pt x="4985518" y="3206646"/>
                  <a:pt x="4988457" y="3418341"/>
                  <a:pt x="5067836" y="3500666"/>
                </a:cubicBezTo>
                <a:cubicBezTo>
                  <a:pt x="5147215" y="3582991"/>
                  <a:pt x="5223654" y="3630035"/>
                  <a:pt x="5314793" y="3694719"/>
                </a:cubicBezTo>
                <a:cubicBezTo>
                  <a:pt x="5405932" y="3759403"/>
                  <a:pt x="5432391" y="3844668"/>
                  <a:pt x="5614668" y="3888771"/>
                </a:cubicBezTo>
                <a:cubicBezTo>
                  <a:pt x="5796945" y="3932874"/>
                  <a:pt x="6158561" y="3971097"/>
                  <a:pt x="6408457" y="3959336"/>
                </a:cubicBezTo>
                <a:cubicBezTo>
                  <a:pt x="6658353" y="3947575"/>
                  <a:pt x="6946469" y="3844669"/>
                  <a:pt x="7114046" y="3818207"/>
                </a:cubicBezTo>
                <a:cubicBezTo>
                  <a:pt x="7281623" y="3791745"/>
                  <a:pt x="7299264" y="3838788"/>
                  <a:pt x="7413922" y="3800566"/>
                </a:cubicBezTo>
                <a:cubicBezTo>
                  <a:pt x="7528580" y="3762344"/>
                  <a:pt x="7704978" y="3624154"/>
                  <a:pt x="7801996" y="3588872"/>
                </a:cubicBezTo>
                <a:cubicBezTo>
                  <a:pt x="7899014" y="3553590"/>
                  <a:pt x="7963694" y="3694719"/>
                  <a:pt x="7996033" y="3588872"/>
                </a:cubicBezTo>
                <a:cubicBezTo>
                  <a:pt x="8028373" y="3483025"/>
                  <a:pt x="8022493" y="3074338"/>
                  <a:pt x="7996033" y="2953790"/>
                </a:cubicBezTo>
                <a:cubicBezTo>
                  <a:pt x="7969573" y="2833242"/>
                  <a:pt x="7928414" y="2903806"/>
                  <a:pt x="7837275" y="2865584"/>
                </a:cubicBezTo>
                <a:cubicBezTo>
                  <a:pt x="7746136" y="2827362"/>
                  <a:pt x="7534460" y="2756797"/>
                  <a:pt x="7449201" y="2724455"/>
                </a:cubicBezTo>
                <a:cubicBezTo>
                  <a:pt x="7363942" y="2692113"/>
                  <a:pt x="7393342" y="2683292"/>
                  <a:pt x="7325723" y="2671531"/>
                </a:cubicBezTo>
                <a:cubicBezTo>
                  <a:pt x="7258104" y="2659770"/>
                  <a:pt x="7134626" y="2656830"/>
                  <a:pt x="7043487" y="2653890"/>
                </a:cubicBezTo>
                <a:cubicBezTo>
                  <a:pt x="6952348" y="2650950"/>
                  <a:pt x="6837690" y="2668591"/>
                  <a:pt x="6778891" y="2653890"/>
                </a:cubicBezTo>
                <a:cubicBezTo>
                  <a:pt x="6720092" y="2639189"/>
                  <a:pt x="6670112" y="2571564"/>
                  <a:pt x="6690692" y="2565684"/>
                </a:cubicBezTo>
                <a:cubicBezTo>
                  <a:pt x="6711272" y="2559804"/>
                  <a:pt x="6840630" y="2600967"/>
                  <a:pt x="6902369" y="2618608"/>
                </a:cubicBezTo>
                <a:cubicBezTo>
                  <a:pt x="6964108" y="2636249"/>
                  <a:pt x="6969988" y="2662711"/>
                  <a:pt x="7061127" y="2671531"/>
                </a:cubicBezTo>
                <a:cubicBezTo>
                  <a:pt x="7152266" y="2680351"/>
                  <a:pt x="7337483" y="2721514"/>
                  <a:pt x="7449201" y="2671531"/>
                </a:cubicBezTo>
                <a:cubicBezTo>
                  <a:pt x="7560919" y="2621548"/>
                  <a:pt x="7684398" y="2521582"/>
                  <a:pt x="7731437" y="2371632"/>
                </a:cubicBezTo>
                <a:cubicBezTo>
                  <a:pt x="7778476" y="2221682"/>
                  <a:pt x="7769657" y="1945304"/>
                  <a:pt x="7731437" y="1771832"/>
                </a:cubicBezTo>
                <a:cubicBezTo>
                  <a:pt x="7693218" y="1598361"/>
                  <a:pt x="7599139" y="1445471"/>
                  <a:pt x="7502120" y="1330803"/>
                </a:cubicBezTo>
                <a:cubicBezTo>
                  <a:pt x="7405101" y="1216135"/>
                  <a:pt x="7308084" y="1160272"/>
                  <a:pt x="7149326" y="1083827"/>
                </a:cubicBezTo>
                <a:cubicBezTo>
                  <a:pt x="6990568" y="1007382"/>
                  <a:pt x="6708332" y="892714"/>
                  <a:pt x="6549574" y="872133"/>
                </a:cubicBezTo>
                <a:cubicBezTo>
                  <a:pt x="6390816" y="851552"/>
                  <a:pt x="6299678" y="898595"/>
                  <a:pt x="6196780" y="960339"/>
                </a:cubicBezTo>
                <a:cubicBezTo>
                  <a:pt x="6093882" y="1022083"/>
                  <a:pt x="6002743" y="1139691"/>
                  <a:pt x="5932184" y="1242598"/>
                </a:cubicBezTo>
                <a:cubicBezTo>
                  <a:pt x="5861625" y="1345505"/>
                  <a:pt x="5814585" y="1410189"/>
                  <a:pt x="5773426" y="1577780"/>
                </a:cubicBezTo>
                <a:cubicBezTo>
                  <a:pt x="5732267" y="1745371"/>
                  <a:pt x="5691107" y="2112895"/>
                  <a:pt x="5685227" y="2248144"/>
                </a:cubicBezTo>
                <a:cubicBezTo>
                  <a:pt x="5679347" y="2383393"/>
                  <a:pt x="5694047" y="2353991"/>
                  <a:pt x="5738146" y="2389273"/>
                </a:cubicBezTo>
                <a:cubicBezTo>
                  <a:pt x="5782245" y="2424555"/>
                  <a:pt x="5961583" y="2468659"/>
                  <a:pt x="5949823" y="2459838"/>
                </a:cubicBezTo>
                <a:cubicBezTo>
                  <a:pt x="5938063" y="2451017"/>
                  <a:pt x="5714627" y="2424555"/>
                  <a:pt x="5667588" y="2336349"/>
                </a:cubicBezTo>
                <a:cubicBezTo>
                  <a:pt x="5620549" y="2248143"/>
                  <a:pt x="5658768" y="2062912"/>
                  <a:pt x="5667588" y="1930603"/>
                </a:cubicBezTo>
                <a:cubicBezTo>
                  <a:pt x="5676408" y="1798294"/>
                  <a:pt x="5732267" y="1624822"/>
                  <a:pt x="5720507" y="1542497"/>
                </a:cubicBezTo>
                <a:cubicBezTo>
                  <a:pt x="5708747" y="1460172"/>
                  <a:pt x="5647008" y="1463112"/>
                  <a:pt x="5597029" y="1436650"/>
                </a:cubicBezTo>
                <a:cubicBezTo>
                  <a:pt x="5547050" y="1410188"/>
                  <a:pt x="5429451" y="1398428"/>
                  <a:pt x="5420631" y="1383727"/>
                </a:cubicBezTo>
                <a:cubicBezTo>
                  <a:pt x="5411811" y="1369026"/>
                  <a:pt x="5482370" y="1371967"/>
                  <a:pt x="5544109" y="1348445"/>
                </a:cubicBezTo>
                <a:cubicBezTo>
                  <a:pt x="5605848" y="1324923"/>
                  <a:pt x="5729327" y="1330804"/>
                  <a:pt x="5791066" y="1242598"/>
                </a:cubicBezTo>
                <a:cubicBezTo>
                  <a:pt x="5852805" y="1154392"/>
                  <a:pt x="5911604" y="972100"/>
                  <a:pt x="5914544" y="819210"/>
                </a:cubicBezTo>
                <a:cubicBezTo>
                  <a:pt x="5917484" y="666320"/>
                  <a:pt x="5899844" y="460506"/>
                  <a:pt x="5808705" y="325257"/>
                </a:cubicBezTo>
                <a:cubicBezTo>
                  <a:pt x="5717566" y="190008"/>
                  <a:pt x="5532350" y="45940"/>
                  <a:pt x="5367712" y="7717"/>
                </a:cubicBezTo>
                <a:cubicBezTo>
                  <a:pt x="5203074" y="-30506"/>
                  <a:pt x="5082536" y="84162"/>
                  <a:pt x="4856159" y="113564"/>
                </a:cubicBezTo>
                <a:close/>
              </a:path>
            </a:pathLst>
          </a:custGeom>
          <a:noFill/>
          <a:ln w="28575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4741" y="3241254"/>
            <a:ext cx="1606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Frontal Cortex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435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8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D2 receptors decreased by addiction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dopamine_receptors_in_addiction_1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04"/>
          <a:stretch/>
        </p:blipFill>
        <p:spPr>
          <a:xfrm>
            <a:off x="-1" y="1217240"/>
            <a:ext cx="9167531" cy="565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3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PMOqQGNOFUyg-RR.uql4i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48" y="1952758"/>
            <a:ext cx="9155048" cy="3341978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33239" y="2985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Antipsychotics</a:t>
            </a:r>
          </a:p>
          <a:p>
            <a:r>
              <a:rPr lang="en-US" dirty="0" smtClean="0"/>
              <a:t> </a:t>
            </a:r>
            <a:r>
              <a:rPr lang="en-US" sz="3300" dirty="0" smtClean="0"/>
              <a:t>Compete with radiolabelled D2 receptor agonist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148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Glutamate Hypothesis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Evidence for Glutamate Hypothesis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ketamine and PCP induce hallucinations</a:t>
            </a:r>
            <a:r>
              <a:rPr lang="en-US" dirty="0" smtClean="0"/>
              <a:t>, delusions, reduced attention, and working memory</a:t>
            </a:r>
          </a:p>
          <a:p>
            <a:r>
              <a:rPr lang="en-US" b="1" dirty="0" err="1" smtClean="0"/>
              <a:t>Risperidone</a:t>
            </a:r>
            <a:r>
              <a:rPr lang="en-US" b="1" dirty="0" smtClean="0"/>
              <a:t> reverses working memory deficit </a:t>
            </a:r>
            <a:r>
              <a:rPr lang="en-US" dirty="0" smtClean="0"/>
              <a:t>in mouse model lacking NMDARs receptors in cortex and hippocampus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RcWdxtDPCb.Cu46piUd9PQ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535113"/>
            <a:ext cx="4232058" cy="440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7783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oya_2002_f1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5960" b="87119"/>
          <a:stretch/>
        </p:blipFill>
        <p:spPr>
          <a:xfrm>
            <a:off x="5756254" y="1795072"/>
            <a:ext cx="3117319" cy="43310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Six major neurotransmitters</a:t>
            </a:r>
            <a:br>
              <a:rPr lang="en-US" dirty="0" smtClean="0"/>
            </a:br>
            <a:r>
              <a:rPr lang="en-US" dirty="0" smtClean="0"/>
              <a:t>and where to find them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doya_2002_f1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46"/>
          <a:stretch/>
        </p:blipFill>
        <p:spPr>
          <a:xfrm>
            <a:off x="122280" y="1795072"/>
            <a:ext cx="5894376" cy="43310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56255" y="2319222"/>
            <a:ext cx="32654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000" b="1" dirty="0" smtClean="0">
              <a:solidFill>
                <a:srgbClr val="FF0000"/>
              </a:solidFill>
            </a:endParaRPr>
          </a:p>
          <a:p>
            <a:endParaRPr lang="en-US" sz="3000" b="1" dirty="0">
              <a:solidFill>
                <a:srgbClr val="FF0000"/>
              </a:solidFill>
            </a:endParaRPr>
          </a:p>
          <a:p>
            <a:endParaRPr lang="en-US" sz="3000" b="1" dirty="0" smtClean="0">
              <a:solidFill>
                <a:srgbClr val="FF0000"/>
              </a:solidFill>
            </a:endParaRPr>
          </a:p>
          <a:p>
            <a:endParaRPr lang="en-US" sz="3000" b="1" dirty="0">
              <a:solidFill>
                <a:srgbClr val="FF0000"/>
              </a:solidFill>
            </a:endParaRPr>
          </a:p>
          <a:p>
            <a:r>
              <a:rPr lang="en-US" sz="3000" b="1" dirty="0" smtClean="0">
                <a:solidFill>
                  <a:srgbClr val="0080FF"/>
                </a:solidFill>
              </a:rPr>
              <a:t>Norepinephrine</a:t>
            </a:r>
            <a:endParaRPr lang="en-US" sz="3000" b="1" dirty="0" smtClean="0">
              <a:solidFill>
                <a:srgbClr val="FF0000"/>
              </a:solidFill>
            </a:endParaRPr>
          </a:p>
          <a:p>
            <a:r>
              <a:rPr lang="en-US" sz="3000" b="1" dirty="0" smtClean="0">
                <a:solidFill>
                  <a:srgbClr val="FF0000"/>
                </a:solidFill>
              </a:rPr>
              <a:t>Dopamine</a:t>
            </a:r>
          </a:p>
          <a:p>
            <a:r>
              <a:rPr lang="en-US" sz="3000" b="1" dirty="0" smtClean="0">
                <a:solidFill>
                  <a:srgbClr val="00FF00"/>
                </a:solidFill>
              </a:rPr>
              <a:t>Serotonin</a:t>
            </a:r>
          </a:p>
          <a:p>
            <a:r>
              <a:rPr lang="en-US" sz="3000" b="1" dirty="0" smtClean="0">
                <a:solidFill>
                  <a:srgbClr val="FF00FF"/>
                </a:solidFill>
              </a:rPr>
              <a:t>Acetylcholine</a:t>
            </a:r>
            <a:endParaRPr lang="en-US" sz="3000" b="1" dirty="0">
              <a:solidFill>
                <a:srgbClr val="FF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60924" y="1939791"/>
            <a:ext cx="3330448" cy="369332"/>
          </a:xfrm>
          <a:prstGeom prst="rect">
            <a:avLst/>
          </a:prstGeom>
          <a:solidFill>
            <a:srgbClr val="B9FFB5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Glutamate producing neurons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60924" y="2461523"/>
            <a:ext cx="3330448" cy="369332"/>
          </a:xfrm>
          <a:prstGeom prst="rect">
            <a:avLst/>
          </a:prstGeom>
          <a:solidFill>
            <a:srgbClr val="FFB0AB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GABA producing neurons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43126" y="3658145"/>
            <a:ext cx="33304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Neuromodulatory</a:t>
            </a:r>
            <a:r>
              <a:rPr lang="en-US" b="1" dirty="0" smtClean="0">
                <a:solidFill>
                  <a:schemeClr val="bg1"/>
                </a:solidFill>
              </a:rPr>
              <a:t> neurons and their axonal projections:</a:t>
            </a:r>
          </a:p>
        </p:txBody>
      </p:sp>
    </p:spTree>
    <p:extLst>
      <p:ext uri="{BB962C8B-B14F-4D97-AF65-F5344CB8AC3E}">
        <p14:creationId xmlns:p14="http://schemas.microsoft.com/office/powerpoint/2010/main" val="1628825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23657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Recall the scene in </a:t>
            </a:r>
            <a:r>
              <a:rPr lang="en-US" i="1" dirty="0" smtClean="0"/>
              <a:t>A Beautiful Mind</a:t>
            </a:r>
            <a:r>
              <a:rPr lang="en-US" dirty="0" smtClean="0"/>
              <a:t> in which John Nash appears to attack his wife and baby, but believes he is protecting her from the attack of his hallucination (Ed Harris)</a:t>
            </a:r>
            <a:r>
              <a:rPr lang="en-US" dirty="0" smtClean="0"/>
              <a:t>. If </a:t>
            </a:r>
            <a:r>
              <a:rPr lang="en-US" dirty="0" smtClean="0"/>
              <a:t>he had actually done harm and been taken to court, should he be considered culpable for his actions?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if Helen’s </a:t>
            </a:r>
            <a:r>
              <a:rPr lang="en-US" dirty="0" smtClean="0"/>
              <a:t>aggressive </a:t>
            </a:r>
            <a:r>
              <a:rPr lang="en-US" dirty="0" smtClean="0"/>
              <a:t>personality “Brenda” had decided to sue her friend for libel over the documentary she made? Should she have a right to legal action?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27136_ah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3" r="8333"/>
          <a:stretch/>
        </p:blipFill>
        <p:spPr>
          <a:xfrm>
            <a:off x="5007429" y="1600200"/>
            <a:ext cx="3679372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938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Glutamate Hypothesis: </a:t>
            </a:r>
            <a:br>
              <a:rPr lang="en-US" dirty="0" smtClean="0"/>
            </a:br>
            <a:r>
              <a:rPr lang="en-US" dirty="0" smtClean="0"/>
              <a:t>NMDA Receptors on GABA neurons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nn0110-2-F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827" y="1600200"/>
            <a:ext cx="6509216" cy="477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30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9327" y="1553479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</a:rPr>
              <a:t>Schizophrenia refers to “split-mind” in the sense that our mind is breaking up (NOT split personality). </a:t>
            </a:r>
            <a:endParaRPr lang="en-US" dirty="0" smtClean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This has lead to the misconception of split personality. </a:t>
            </a:r>
          </a:p>
        </p:txBody>
      </p:sp>
      <p:sp>
        <p:nvSpPr>
          <p:cNvPr id="6" name="Rectangle 5"/>
          <p:cNvSpPr/>
          <p:nvPr/>
        </p:nvSpPr>
        <p:spPr>
          <a:xfrm>
            <a:off x="5280525" y="4630875"/>
            <a:ext cx="3756527" cy="646331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http://</a:t>
            </a:r>
            <a:r>
              <a:rPr lang="en-US" dirty="0" err="1" smtClean="0">
                <a:solidFill>
                  <a:srgbClr val="FFFFFF"/>
                </a:solidFill>
              </a:rPr>
              <a:t>www.youtube.com</a:t>
            </a:r>
            <a:r>
              <a:rPr lang="en-US" dirty="0" smtClean="0">
                <a:solidFill>
                  <a:srgbClr val="FFFFFF"/>
                </a:solidFill>
              </a:rPr>
              <a:t>/</a:t>
            </a:r>
            <a:r>
              <a:rPr lang="en-US" dirty="0" err="1" smtClean="0">
                <a:solidFill>
                  <a:srgbClr val="FFFFFF"/>
                </a:solidFill>
              </a:rPr>
              <a:t>watch?v</a:t>
            </a:r>
            <a:r>
              <a:rPr lang="en-US" dirty="0" smtClean="0">
                <a:solidFill>
                  <a:srgbClr val="FFFFFF"/>
                </a:solidFill>
              </a:rPr>
              <a:t>=TA4N3K1oaEs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94420" y="5431110"/>
            <a:ext cx="3165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A Portrayal of Thought Disorder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8525" y="290446"/>
            <a:ext cx="7138737" cy="553998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solidFill>
                  <a:srgbClr val="FFFF00"/>
                </a:solidFill>
              </a:rPr>
              <a:t>Schizophrenia is a disorder of the brain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2698" y="44423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</a:rPr>
              <a:t>Symptoms</a:t>
            </a:r>
            <a:r>
              <a:rPr lang="en-US" dirty="0" smtClean="0">
                <a:solidFill>
                  <a:srgbClr val="FFFFFF"/>
                </a:solidFill>
              </a:rPr>
              <a:t>: </a:t>
            </a:r>
            <a:r>
              <a:rPr lang="en-US" dirty="0">
                <a:solidFill>
                  <a:srgbClr val="FFFFFF"/>
                </a:solidFill>
              </a:rPr>
              <a:t>what is the most </a:t>
            </a:r>
            <a:r>
              <a:rPr lang="en-US" dirty="0" smtClean="0">
                <a:solidFill>
                  <a:srgbClr val="FFFFFF"/>
                </a:solidFill>
              </a:rPr>
              <a:t>common symptom </a:t>
            </a:r>
            <a:r>
              <a:rPr lang="en-US" dirty="0">
                <a:solidFill>
                  <a:srgbClr val="FFFFFF"/>
                </a:solidFill>
              </a:rPr>
              <a:t>of schizophrenia</a:t>
            </a:r>
            <a:r>
              <a:rPr lang="en-US" dirty="0" smtClean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2906" y="5519538"/>
            <a:ext cx="1883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Thought Disorder.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0525" y="1553479"/>
            <a:ext cx="3562863" cy="257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318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98315" y="1662045"/>
            <a:ext cx="4572000" cy="646331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http://</a:t>
            </a:r>
            <a:r>
              <a:rPr lang="en-US" dirty="0" err="1" smtClean="0">
                <a:solidFill>
                  <a:srgbClr val="FFFFFF"/>
                </a:solidFill>
              </a:rPr>
              <a:t>www.youtube.com</a:t>
            </a:r>
            <a:r>
              <a:rPr lang="en-US" dirty="0" smtClean="0">
                <a:solidFill>
                  <a:srgbClr val="FFFFFF"/>
                </a:solidFill>
              </a:rPr>
              <a:t>/</a:t>
            </a:r>
            <a:r>
              <a:rPr lang="en-US" dirty="0" err="1" smtClean="0">
                <a:solidFill>
                  <a:srgbClr val="FFFFFF"/>
                </a:solidFill>
              </a:rPr>
              <a:t>watch?v</a:t>
            </a:r>
            <a:r>
              <a:rPr lang="en-US" dirty="0" smtClean="0">
                <a:solidFill>
                  <a:srgbClr val="FFFFFF"/>
                </a:solidFill>
              </a:rPr>
              <a:t>=ZB28gfSmz1Y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8525" y="290446"/>
            <a:ext cx="7138737" cy="553998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solidFill>
                  <a:srgbClr val="FFFF00"/>
                </a:solidFill>
              </a:rPr>
              <a:t>The real face of schizophrenia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8242" y="2811179"/>
            <a:ext cx="3526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What are some notable symptoms?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452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4105" y="1565234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dirty="0">
                <a:solidFill>
                  <a:srgbClr val="008000"/>
                </a:solidFill>
              </a:rPr>
              <a:t>P</a:t>
            </a:r>
            <a:r>
              <a:rPr lang="en-US" dirty="0" smtClean="0">
                <a:solidFill>
                  <a:srgbClr val="008000"/>
                </a:solidFill>
              </a:rPr>
              <a:t>ositive </a:t>
            </a:r>
            <a:r>
              <a:rPr lang="en-US" dirty="0">
                <a:solidFill>
                  <a:srgbClr val="008000"/>
                </a:solidFill>
              </a:rPr>
              <a:t>symptoms </a:t>
            </a:r>
            <a:r>
              <a:rPr lang="en-US" dirty="0">
                <a:solidFill>
                  <a:srgbClr val="FFFFFF"/>
                </a:solidFill>
              </a:rPr>
              <a:t>are the presence of </a:t>
            </a:r>
            <a:r>
              <a:rPr lang="en-US" dirty="0" smtClean="0">
                <a:solidFill>
                  <a:srgbClr val="FFFFFF"/>
                </a:solidFill>
              </a:rPr>
              <a:t>abnormalities</a:t>
            </a:r>
            <a:endParaRPr lang="en-US" dirty="0">
              <a:solidFill>
                <a:srgbClr val="FFFFFF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endParaRPr lang="en-US" dirty="0" smtClean="0">
              <a:solidFill>
                <a:srgbClr val="FFFFFF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egative </a:t>
            </a:r>
            <a:r>
              <a:rPr lang="en-US" dirty="0">
                <a:solidFill>
                  <a:srgbClr val="FF0000"/>
                </a:solidFill>
              </a:rPr>
              <a:t>symptoms </a:t>
            </a:r>
            <a:r>
              <a:rPr lang="en-US" dirty="0">
                <a:solidFill>
                  <a:srgbClr val="FFFFFF"/>
                </a:solidFill>
              </a:rPr>
              <a:t>are when something that should be there is </a:t>
            </a:r>
            <a:r>
              <a:rPr lang="en-US" i="1" dirty="0">
                <a:solidFill>
                  <a:srgbClr val="FFFFFF"/>
                </a:solidFill>
              </a:rPr>
              <a:t>not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</a:p>
          <a:p>
            <a:pPr lvl="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3666" y="3990881"/>
            <a:ext cx="4572000" cy="646331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http://</a:t>
            </a:r>
            <a:r>
              <a:rPr lang="en-US" dirty="0" err="1" smtClean="0">
                <a:solidFill>
                  <a:srgbClr val="FFFF00"/>
                </a:solidFill>
              </a:rPr>
              <a:t>www.youtube.com</a:t>
            </a:r>
            <a:r>
              <a:rPr lang="en-US" dirty="0" smtClean="0">
                <a:solidFill>
                  <a:srgbClr val="FFFF00"/>
                </a:solidFill>
              </a:rPr>
              <a:t>/</a:t>
            </a:r>
            <a:r>
              <a:rPr lang="en-US" dirty="0" err="1" smtClean="0">
                <a:solidFill>
                  <a:srgbClr val="FFFF00"/>
                </a:solidFill>
              </a:rPr>
              <a:t>watch?v</a:t>
            </a:r>
            <a:r>
              <a:rPr lang="en-US" dirty="0" smtClean="0">
                <a:solidFill>
                  <a:srgbClr val="FFFF00"/>
                </a:solidFill>
              </a:rPr>
              <a:t>=O3qyC6Z3t5g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6105" y="4146067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Positive or negative symptom?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8525" y="290446"/>
            <a:ext cx="7138737" cy="1015663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solidFill>
                  <a:srgbClr val="FFFF00"/>
                </a:solidFill>
              </a:rPr>
              <a:t>Schizophrenia has positive and negative symptoms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041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65876" y="1432247"/>
            <a:ext cx="4412464" cy="258532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u="sng" dirty="0" smtClean="0">
                <a:solidFill>
                  <a:srgbClr val="FFFFFF"/>
                </a:solidFill>
              </a:rPr>
              <a:t>Negative</a:t>
            </a:r>
            <a:r>
              <a:rPr lang="en-US" dirty="0" smtClean="0">
                <a:solidFill>
                  <a:srgbClr val="FFFFFF"/>
                </a:solidFill>
              </a:rPr>
              <a:t>: </a:t>
            </a:r>
            <a:endParaRPr lang="en-US" dirty="0">
              <a:solidFill>
                <a:srgbClr val="FFFFFF"/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</a:rPr>
              <a:t>T</a:t>
            </a:r>
            <a:r>
              <a:rPr lang="en-US" dirty="0" smtClean="0">
                <a:solidFill>
                  <a:srgbClr val="FFFFFF"/>
                </a:solidFill>
              </a:rPr>
              <a:t>he </a:t>
            </a:r>
            <a:r>
              <a:rPr lang="en-US" dirty="0">
                <a:solidFill>
                  <a:srgbClr val="FFFFFF"/>
                </a:solidFill>
              </a:rPr>
              <a:t>absence of a normally present trait: e.g., blunted affect (they do not show the proper emotion in response to a situation)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  <a:br>
              <a:rPr lang="en-US" dirty="0" smtClean="0">
                <a:solidFill>
                  <a:srgbClr val="FFFFFF"/>
                </a:solidFill>
              </a:rPr>
            </a:br>
            <a:endParaRPr lang="en-US" dirty="0" smtClean="0">
              <a:solidFill>
                <a:srgbClr val="FFFFFF"/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Withdrawal </a:t>
            </a:r>
            <a:r>
              <a:rPr lang="en-US" dirty="0">
                <a:solidFill>
                  <a:srgbClr val="FFFFFF"/>
                </a:solidFill>
              </a:rPr>
              <a:t>or staying away from social interaction is another negative symptom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7684" y="5076673"/>
            <a:ext cx="4572000" cy="646331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http://</a:t>
            </a:r>
            <a:r>
              <a:rPr lang="en-US" dirty="0" err="1" smtClean="0">
                <a:solidFill>
                  <a:srgbClr val="FFFF00"/>
                </a:solidFill>
              </a:rPr>
              <a:t>www.youtube.com</a:t>
            </a:r>
            <a:r>
              <a:rPr lang="en-US" dirty="0" smtClean="0">
                <a:solidFill>
                  <a:srgbClr val="FFFF00"/>
                </a:solidFill>
              </a:rPr>
              <a:t>/</a:t>
            </a:r>
            <a:r>
              <a:rPr lang="en-US" dirty="0" err="1" smtClean="0">
                <a:solidFill>
                  <a:srgbClr val="FFFF00"/>
                </a:solidFill>
              </a:rPr>
              <a:t>watch?v</a:t>
            </a:r>
            <a:r>
              <a:rPr lang="en-US" dirty="0" smtClean="0">
                <a:solidFill>
                  <a:srgbClr val="FFFF00"/>
                </a:solidFill>
              </a:rPr>
              <a:t>=BKV1SxfmeYQ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80526" y="5100168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Positive or negative symptoms?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8525" y="290446"/>
            <a:ext cx="7138737" cy="553998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rgbClr val="FFFF00"/>
                </a:solidFill>
              </a:rPr>
              <a:t>			Schizophrenia and A Beautiful Mind</a:t>
            </a:r>
            <a:endParaRPr lang="en-US" sz="3000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5391" y="1432247"/>
            <a:ext cx="4278361" cy="2585323"/>
          </a:xfrm>
          <a:prstGeom prst="rect">
            <a:avLst/>
          </a:prstGeom>
          <a:ln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u="sng" dirty="0" smtClean="0">
                <a:solidFill>
                  <a:srgbClr val="FFFFFF"/>
                </a:solidFill>
              </a:rPr>
              <a:t>Positive: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Psychosis—experiencing or believing things that have no basis in fact. </a:t>
            </a:r>
          </a:p>
          <a:p>
            <a:pPr marL="285750" lvl="0" indent="-285750">
              <a:buFont typeface="Arial"/>
              <a:buChar char="•"/>
            </a:pPr>
            <a:endParaRPr lang="en-US" dirty="0" smtClean="0">
              <a:solidFill>
                <a:srgbClr val="FFFFFF"/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Hallucinations are sensory experiences for which there is no basis in fact.</a:t>
            </a:r>
          </a:p>
          <a:p>
            <a:pPr lvl="0"/>
            <a:r>
              <a:rPr lang="en-US" dirty="0" smtClean="0">
                <a:solidFill>
                  <a:srgbClr val="FFFFFF"/>
                </a:solidFill>
              </a:rPr>
              <a:t> 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Delusions are beliefs for which there is no basis in fact. 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107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27" y="1321424"/>
            <a:ext cx="8756316" cy="396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511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08525" y="290446"/>
            <a:ext cx="7138737" cy="553998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rgbClr val="FFFF00"/>
                </a:solidFill>
              </a:rPr>
              <a:t>			Donnie Dark and Schizophrenia</a:t>
            </a:r>
            <a:endParaRPr lang="en-US" sz="300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8683" y="1432693"/>
            <a:ext cx="5032147" cy="92333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EB4E3"/>
                </a:solidFill>
                <a:hlinkClick r:id="rId2"/>
              </a:rPr>
              <a:t>http://www.youtube.com/watch?v=DFmxDgNCGY8</a:t>
            </a:r>
            <a:endParaRPr lang="en-US" dirty="0" smtClean="0">
              <a:solidFill>
                <a:srgbClr val="8EB4E3"/>
              </a:solidFill>
            </a:endParaRPr>
          </a:p>
          <a:p>
            <a:endParaRPr lang="en-US" dirty="0">
              <a:solidFill>
                <a:srgbClr val="8EB4E3"/>
              </a:solidFill>
            </a:endParaRPr>
          </a:p>
          <a:p>
            <a:r>
              <a:rPr lang="en-US" dirty="0" smtClean="0">
                <a:solidFill>
                  <a:srgbClr val="8EB4E3"/>
                </a:solidFill>
              </a:rPr>
              <a:t>http://</a:t>
            </a:r>
            <a:r>
              <a:rPr lang="en-US" dirty="0" err="1" smtClean="0">
                <a:solidFill>
                  <a:srgbClr val="8EB4E3"/>
                </a:solidFill>
              </a:rPr>
              <a:t>www.youtube.com</a:t>
            </a:r>
            <a:r>
              <a:rPr lang="en-US" dirty="0" smtClean="0">
                <a:solidFill>
                  <a:srgbClr val="8EB4E3"/>
                </a:solidFill>
              </a:rPr>
              <a:t>/</a:t>
            </a:r>
            <a:r>
              <a:rPr lang="en-US" dirty="0" err="1" smtClean="0">
                <a:solidFill>
                  <a:srgbClr val="8EB4E3"/>
                </a:solidFill>
              </a:rPr>
              <a:t>watch?v</a:t>
            </a:r>
            <a:r>
              <a:rPr lang="en-US" dirty="0" smtClean="0">
                <a:solidFill>
                  <a:srgbClr val="8EB4E3"/>
                </a:solidFill>
              </a:rPr>
              <a:t>=idFHPcv6sSs</a:t>
            </a:r>
            <a:endParaRPr lang="en-US" dirty="0">
              <a:solidFill>
                <a:srgbClr val="8EB4E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20830" y="1564105"/>
            <a:ext cx="3523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Frank, hallucinations, and delusions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9894" y="2379578"/>
            <a:ext cx="2905403" cy="435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039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1153215</TotalTime>
  <Words>1244</Words>
  <Application>Microsoft Macintosh PowerPoint</Application>
  <PresentationFormat>On-screen Show (4:3)</PresentationFormat>
  <Paragraphs>216</Paragraphs>
  <Slides>37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Office Theme</vt:lpstr>
      <vt:lpstr>Black</vt:lpstr>
      <vt:lpstr>Schizophrenia &amp; Multiple Personality Disorder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Schizophrenia is not  Multiple Personality Disorder</vt:lpstr>
      <vt:lpstr>Dissociative Identity Disorder  (Multiple personality disorder)</vt:lpstr>
      <vt:lpstr>Comparison of features</vt:lpstr>
      <vt:lpstr>PowerPoint Presentation</vt:lpstr>
      <vt:lpstr>Diagnosing Schizophrenia</vt:lpstr>
      <vt:lpstr>Hallucinations and Delusions</vt:lpstr>
      <vt:lpstr>Hollywood’s John Nash</vt:lpstr>
      <vt:lpstr>Common Symptoms of Schizophrenia</vt:lpstr>
      <vt:lpstr>Hypotheses of Schizophrenia</vt:lpstr>
      <vt:lpstr>Dopamine pathways of the brain</vt:lpstr>
      <vt:lpstr>Dopamine pathways of the brain</vt:lpstr>
      <vt:lpstr>D2 receptors decreased by addiction</vt:lpstr>
      <vt:lpstr>PowerPoint Presentation</vt:lpstr>
      <vt:lpstr>Glutamate Hypothesis</vt:lpstr>
      <vt:lpstr>Six major neurotransmitters and where to find them</vt:lpstr>
      <vt:lpstr>Group discussion</vt:lpstr>
      <vt:lpstr>Glutamate Hypothesis:  NMDA Receptors on GABA neurons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Steve Ramirez</dc:creator>
  <cp:keywords/>
  <dc:description/>
  <cp:lastModifiedBy>E H</cp:lastModifiedBy>
  <cp:revision>110</cp:revision>
  <dcterms:created xsi:type="dcterms:W3CDTF">2012-01-01T00:12:36Z</dcterms:created>
  <dcterms:modified xsi:type="dcterms:W3CDTF">2014-03-11T20:57:43Z</dcterms:modified>
  <cp:category/>
</cp:coreProperties>
</file>