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21"/>
  </p:notesMasterIdLst>
  <p:sldIdLst>
    <p:sldId id="290" r:id="rId2"/>
    <p:sldId id="433" r:id="rId3"/>
    <p:sldId id="424" r:id="rId4"/>
    <p:sldId id="259" r:id="rId5"/>
    <p:sldId id="422" r:id="rId6"/>
    <p:sldId id="425" r:id="rId7"/>
    <p:sldId id="406" r:id="rId8"/>
    <p:sldId id="431" r:id="rId9"/>
    <p:sldId id="427" r:id="rId10"/>
    <p:sldId id="423" r:id="rId11"/>
    <p:sldId id="428" r:id="rId12"/>
    <p:sldId id="429" r:id="rId13"/>
    <p:sldId id="432" r:id="rId14"/>
    <p:sldId id="426" r:id="rId15"/>
    <p:sldId id="430" r:id="rId16"/>
    <p:sldId id="393" r:id="rId17"/>
    <p:sldId id="403" r:id="rId18"/>
    <p:sldId id="421" r:id="rId19"/>
    <p:sldId id="434" r:id="rId20"/>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08E0"/>
    <a:srgbClr val="32A5DD"/>
    <a:srgbClr val="2A92DD"/>
    <a:srgbClr val="78DDDD"/>
    <a:srgbClr val="1A3AFF"/>
    <a:srgbClr val="8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7" autoAdjust="0"/>
    <p:restoredTop sz="94660"/>
  </p:normalViewPr>
  <p:slideViewPr>
    <p:cSldViewPr snapToGrid="0" snapToObjects="1">
      <p:cViewPr>
        <p:scale>
          <a:sx n="100" d="100"/>
          <a:sy n="100" d="100"/>
        </p:scale>
        <p:origin x="-816"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6" d="100"/>
          <a:sy n="76" d="100"/>
        </p:scale>
        <p:origin x="-252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E033561-5D60-CA49-BD52-318A60F229C8}" type="datetimeFigureOut">
              <a:rPr lang="en-US"/>
              <a:pPr>
                <a:defRPr/>
              </a:pPr>
              <a:t>1/31/14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7F51868-3EE7-FD47-B282-8080F3216F94}" type="slidenum">
              <a:rPr lang="en-US"/>
              <a:pPr>
                <a:defRPr/>
              </a:pPr>
              <a:t>‹#›</a:t>
            </a:fld>
            <a:endParaRPr lang="en-US"/>
          </a:p>
        </p:txBody>
      </p:sp>
    </p:spTree>
    <p:extLst>
      <p:ext uri="{BB962C8B-B14F-4D97-AF65-F5344CB8AC3E}">
        <p14:creationId xmlns:p14="http://schemas.microsoft.com/office/powerpoint/2010/main" val="293078118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latin typeface="Calibri" charset="0"/>
              </a:rPr>
              <a:t>1.5M</a:t>
            </a:r>
            <a:r>
              <a:rPr lang="en-US" b="1" baseline="0" dirty="0" smtClean="0">
                <a:latin typeface="Calibri" charset="0"/>
              </a:rPr>
              <a:t> lecture</a:t>
            </a:r>
          </a:p>
          <a:p>
            <a:pPr eaLnBrk="1" hangingPunct="1">
              <a:spcBef>
                <a:spcPct val="0"/>
              </a:spcBef>
            </a:pPr>
            <a:r>
              <a:rPr lang="en-US" b="1" baseline="0" dirty="0" smtClean="0">
                <a:latin typeface="Calibri" charset="0"/>
              </a:rPr>
              <a:t>Things they like / don’t like after </a:t>
            </a:r>
            <a:r>
              <a:rPr lang="en-US" b="1" baseline="0" smtClean="0">
                <a:latin typeface="Calibri" charset="0"/>
              </a:rPr>
              <a:t>each class</a:t>
            </a:r>
            <a:endParaRPr lang="en-US" b="1"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1A7205EE-D7D2-0C4A-A7DF-04785FC98774}" type="slidenum">
              <a:rPr lang="en-US" sz="1200"/>
              <a:pPr eaLnBrk="1" fontAlgn="base" hangingPunct="1">
                <a:spcBef>
                  <a:spcPct val="0"/>
                </a:spcBef>
                <a:spcAft>
                  <a:spcPct val="0"/>
                </a:spcAft>
              </a:pPr>
              <a:t>1</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Those studies all treat brain</a:t>
            </a:r>
            <a:r>
              <a:rPr lang="en-US" baseline="0" dirty="0" smtClean="0">
                <a:latin typeface="Calibri" charset="0"/>
              </a:rPr>
              <a:t> structures </a:t>
            </a:r>
            <a:r>
              <a:rPr lang="en-US" dirty="0" smtClean="0">
                <a:latin typeface="Calibri" charset="0"/>
              </a:rPr>
              <a:t>as a whole</a:t>
            </a:r>
            <a:r>
              <a:rPr lang="en-US" baseline="0" dirty="0" smtClean="0">
                <a:latin typeface="Calibri" charset="0"/>
              </a:rPr>
              <a:t> and don’t have much specificity. A more accurate approach to study memory involves isolating specific memory traces by analyzing the specific neurons active during memory formation. This has been most elegantly done by hijacking the molecules that are activated whenever a neuron is activated. These include TF’s and IEGs. </a:t>
            </a:r>
          </a:p>
        </p:txBody>
      </p:sp>
      <p:sp>
        <p:nvSpPr>
          <p:cNvPr id="4" name="Slide Number Placeholder 3"/>
          <p:cNvSpPr>
            <a:spLocks noGrp="1"/>
          </p:cNvSpPr>
          <p:nvPr>
            <p:ph type="sldNum" sz="quarter" idx="5"/>
          </p:nvPr>
        </p:nvSpPr>
        <p:spPr/>
        <p:txBody>
          <a:bodyPr/>
          <a:lstStyle/>
          <a:p>
            <a:pPr>
              <a:defRPr/>
            </a:pPr>
            <a:fld id="{0D442C11-6615-FE4F-BF54-B5D9A954ADF1}"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5A7BD49D-16A8-0640-9916-F59229EC99B8}" type="slidenum">
              <a:rPr lang="en-US" sz="1200"/>
              <a:pPr eaLnBrk="1" fontAlgn="base" hangingPunct="1">
                <a:spcBef>
                  <a:spcPct val="0"/>
                </a:spcBef>
                <a:spcAft>
                  <a:spcPct val="0"/>
                </a:spcAft>
              </a:pPr>
              <a:t>4</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97F51868-3EE7-FD47-B282-8080F3216F94}" type="slidenum">
              <a:rPr lang="en-US" smtClean="0"/>
              <a:pPr>
                <a:defRPr/>
              </a:pPr>
              <a:t>6</a:t>
            </a:fld>
            <a:endParaRPr lang="en-US"/>
          </a:p>
        </p:txBody>
      </p:sp>
    </p:spTree>
    <p:extLst>
      <p:ext uri="{BB962C8B-B14F-4D97-AF65-F5344CB8AC3E}">
        <p14:creationId xmlns:p14="http://schemas.microsoft.com/office/powerpoint/2010/main" val="307366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Draw on board </a:t>
            </a:r>
            <a:endParaRPr lang="en-US" dirty="0"/>
          </a:p>
        </p:txBody>
      </p:sp>
      <p:sp>
        <p:nvSpPr>
          <p:cNvPr id="4" name="Slide Number Placeholder 3"/>
          <p:cNvSpPr>
            <a:spLocks noGrp="1"/>
          </p:cNvSpPr>
          <p:nvPr>
            <p:ph type="sldNum" sz="quarter" idx="10"/>
          </p:nvPr>
        </p:nvSpPr>
        <p:spPr/>
        <p:txBody>
          <a:bodyPr/>
          <a:lstStyle/>
          <a:p>
            <a:pPr>
              <a:defRPr/>
            </a:pPr>
            <a:fld id="{97F51868-3EE7-FD47-B282-8080F3216F94}" type="slidenum">
              <a:rPr lang="en-US" smtClean="0"/>
              <a:pPr>
                <a:defRPr/>
              </a:pPr>
              <a:t>8</a:t>
            </a:fld>
            <a:endParaRPr lang="en-US"/>
          </a:p>
        </p:txBody>
      </p:sp>
    </p:spTree>
    <p:extLst>
      <p:ext uri="{BB962C8B-B14F-4D97-AF65-F5344CB8AC3E}">
        <p14:creationId xmlns:p14="http://schemas.microsoft.com/office/powerpoint/2010/main" val="1501612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HARVARD</a:t>
            </a:r>
            <a:r>
              <a:rPr lang="en-US" b="1" baseline="0" dirty="0" smtClean="0"/>
              <a:t> experience </a:t>
            </a:r>
            <a:endParaRPr lang="en-US" b="1" dirty="0"/>
          </a:p>
        </p:txBody>
      </p:sp>
      <p:sp>
        <p:nvSpPr>
          <p:cNvPr id="4" name="Slide Number Placeholder 3"/>
          <p:cNvSpPr>
            <a:spLocks noGrp="1"/>
          </p:cNvSpPr>
          <p:nvPr>
            <p:ph type="sldNum" sz="quarter" idx="10"/>
          </p:nvPr>
        </p:nvSpPr>
        <p:spPr/>
        <p:txBody>
          <a:bodyPr/>
          <a:lstStyle/>
          <a:p>
            <a:pPr>
              <a:defRPr/>
            </a:pPr>
            <a:fld id="{97F51868-3EE7-FD47-B282-8080F3216F94}" type="slidenum">
              <a:rPr lang="en-US" smtClean="0"/>
              <a:pPr>
                <a:defRPr/>
              </a:pPr>
              <a:t>16</a:t>
            </a:fld>
            <a:endParaRPr lang="en-US"/>
          </a:p>
        </p:txBody>
      </p:sp>
    </p:spTree>
    <p:extLst>
      <p:ext uri="{BB962C8B-B14F-4D97-AF65-F5344CB8AC3E}">
        <p14:creationId xmlns:p14="http://schemas.microsoft.com/office/powerpoint/2010/main" val="1258879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solidFill>
                  <a:srgbClr val="FFFFFF"/>
                </a:solidFill>
              </a:rPr>
              <a:t>Tools: </a:t>
            </a:r>
            <a:r>
              <a:rPr lang="en-US" sz="1200" dirty="0" err="1" smtClean="0">
                <a:solidFill>
                  <a:srgbClr val="FFFFFF"/>
                </a:solidFill>
              </a:rPr>
              <a:t>anisomycin</a:t>
            </a:r>
            <a:r>
              <a:rPr lang="en-US" sz="1200" dirty="0" smtClean="0">
                <a:solidFill>
                  <a:srgbClr val="FFFFFF"/>
                </a:solidFill>
              </a:rPr>
              <a:t>, extinction, </a:t>
            </a:r>
            <a:r>
              <a:rPr lang="en-US" sz="1200" dirty="0" smtClean="0">
                <a:solidFill>
                  <a:schemeClr val="tx1"/>
                </a:solidFill>
              </a:rPr>
              <a:t>reconsolidation</a:t>
            </a:r>
            <a:r>
              <a:rPr lang="en-US" sz="1200" baseline="0" dirty="0" smtClean="0">
                <a:solidFill>
                  <a:schemeClr val="tx1"/>
                </a:solidFill>
              </a:rPr>
              <a:t> </a:t>
            </a:r>
            <a:endParaRPr lang="en-US" sz="1200" dirty="0" smtClean="0">
              <a:solidFill>
                <a:srgbClr val="FFFFFF"/>
              </a:solidFill>
            </a:endParaRPr>
          </a:p>
        </p:txBody>
      </p:sp>
      <p:sp>
        <p:nvSpPr>
          <p:cNvPr id="4" name="Slide Number Placeholder 3"/>
          <p:cNvSpPr>
            <a:spLocks noGrp="1"/>
          </p:cNvSpPr>
          <p:nvPr>
            <p:ph type="sldNum" sz="quarter" idx="10"/>
          </p:nvPr>
        </p:nvSpPr>
        <p:spPr/>
        <p:txBody>
          <a:bodyPr/>
          <a:lstStyle/>
          <a:p>
            <a:pPr>
              <a:defRPr/>
            </a:pPr>
            <a:fld id="{97F51868-3EE7-FD47-B282-8080F3216F94}" type="slidenum">
              <a:rPr lang="en-US" smtClean="0"/>
              <a:pPr>
                <a:defRPr/>
              </a:pPr>
              <a:t>18</a:t>
            </a:fld>
            <a:endParaRPr lang="en-US"/>
          </a:p>
        </p:txBody>
      </p:sp>
    </p:spTree>
    <p:extLst>
      <p:ext uri="{BB962C8B-B14F-4D97-AF65-F5344CB8AC3E}">
        <p14:creationId xmlns:p14="http://schemas.microsoft.com/office/powerpoint/2010/main" val="834963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5F36380-C45B-DE47-9959-2198F14041F1}" type="datetimeFigureOut">
              <a:rPr lang="en-US"/>
              <a:pPr>
                <a:defRPr/>
              </a:pPr>
              <a:t>1/31/14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5E7A3E-FC28-5E42-A36A-EB19377BCE1C}" type="slidenum">
              <a:rPr lang="en-US"/>
              <a:pPr>
                <a:defRPr/>
              </a:pPr>
              <a:t>‹#›</a:t>
            </a:fld>
            <a:endParaRPr lang="en-US"/>
          </a:p>
        </p:txBody>
      </p:sp>
    </p:spTree>
    <p:extLst>
      <p:ext uri="{BB962C8B-B14F-4D97-AF65-F5344CB8AC3E}">
        <p14:creationId xmlns:p14="http://schemas.microsoft.com/office/powerpoint/2010/main" val="1818689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6C60EC-DBAF-5D47-9341-2D501F039148}" type="datetimeFigureOut">
              <a:rPr lang="en-US"/>
              <a:pPr>
                <a:defRPr/>
              </a:pPr>
              <a:t>1/31/14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C02387-E2A0-324C-B67F-562BE27B7291}" type="slidenum">
              <a:rPr lang="en-US"/>
              <a:pPr>
                <a:defRPr/>
              </a:pPr>
              <a:t>‹#›</a:t>
            </a:fld>
            <a:endParaRPr lang="en-US"/>
          </a:p>
        </p:txBody>
      </p:sp>
    </p:spTree>
    <p:extLst>
      <p:ext uri="{BB962C8B-B14F-4D97-AF65-F5344CB8AC3E}">
        <p14:creationId xmlns:p14="http://schemas.microsoft.com/office/powerpoint/2010/main" val="1414919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FE10C31-1975-7343-89CE-C9187AFA0FE6}" type="datetimeFigureOut">
              <a:rPr lang="en-US"/>
              <a:pPr>
                <a:defRPr/>
              </a:pPr>
              <a:t>1/31/14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BE0517-9D85-F845-8368-0B409AE891C9}" type="slidenum">
              <a:rPr lang="en-US"/>
              <a:pPr>
                <a:defRPr/>
              </a:pPr>
              <a:t>‹#›</a:t>
            </a:fld>
            <a:endParaRPr lang="en-US"/>
          </a:p>
        </p:txBody>
      </p:sp>
    </p:spTree>
    <p:extLst>
      <p:ext uri="{BB962C8B-B14F-4D97-AF65-F5344CB8AC3E}">
        <p14:creationId xmlns:p14="http://schemas.microsoft.com/office/powerpoint/2010/main" val="1010536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C923A58-744E-F94F-8EA7-02032A9AA9F1}" type="datetimeFigureOut">
              <a:rPr lang="en-US"/>
              <a:pPr>
                <a:defRPr/>
              </a:pPr>
              <a:t>1/31/14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616A8C-A762-EC4C-B3F0-6DA1BD846D72}" type="slidenum">
              <a:rPr lang="en-US"/>
              <a:pPr>
                <a:defRPr/>
              </a:pPr>
              <a:t>‹#›</a:t>
            </a:fld>
            <a:endParaRPr lang="en-US"/>
          </a:p>
        </p:txBody>
      </p:sp>
    </p:spTree>
    <p:extLst>
      <p:ext uri="{BB962C8B-B14F-4D97-AF65-F5344CB8AC3E}">
        <p14:creationId xmlns:p14="http://schemas.microsoft.com/office/powerpoint/2010/main" val="3025257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E9D90CE-27C3-4047-9F3B-0063A7C69DFD}" type="datetimeFigureOut">
              <a:rPr lang="en-US"/>
              <a:pPr>
                <a:defRPr/>
              </a:pPr>
              <a:t>1/31/14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EA7F46-E758-DD4D-8149-8E6ACD7AF416}" type="slidenum">
              <a:rPr lang="en-US"/>
              <a:pPr>
                <a:defRPr/>
              </a:pPr>
              <a:t>‹#›</a:t>
            </a:fld>
            <a:endParaRPr lang="en-US"/>
          </a:p>
        </p:txBody>
      </p:sp>
    </p:spTree>
    <p:extLst>
      <p:ext uri="{BB962C8B-B14F-4D97-AF65-F5344CB8AC3E}">
        <p14:creationId xmlns:p14="http://schemas.microsoft.com/office/powerpoint/2010/main" val="3449214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6A34670-FC4A-2B49-BB90-C77D1596935A}" type="datetimeFigureOut">
              <a:rPr lang="en-US"/>
              <a:pPr>
                <a:defRPr/>
              </a:pPr>
              <a:t>1/31/14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85121A1-9173-0A4E-85CC-89142A257834}" type="slidenum">
              <a:rPr lang="en-US"/>
              <a:pPr>
                <a:defRPr/>
              </a:pPr>
              <a:t>‹#›</a:t>
            </a:fld>
            <a:endParaRPr lang="en-US"/>
          </a:p>
        </p:txBody>
      </p:sp>
    </p:spTree>
    <p:extLst>
      <p:ext uri="{BB962C8B-B14F-4D97-AF65-F5344CB8AC3E}">
        <p14:creationId xmlns:p14="http://schemas.microsoft.com/office/powerpoint/2010/main" val="3304277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D20DF50-AD17-1F47-BD42-A4841CD88175}" type="datetimeFigureOut">
              <a:rPr lang="en-US"/>
              <a:pPr>
                <a:defRPr/>
              </a:pPr>
              <a:t>1/31/14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8953FC9-3209-CB4E-B8BD-ED0A6AE8CA31}" type="slidenum">
              <a:rPr lang="en-US"/>
              <a:pPr>
                <a:defRPr/>
              </a:pPr>
              <a:t>‹#›</a:t>
            </a:fld>
            <a:endParaRPr lang="en-US"/>
          </a:p>
        </p:txBody>
      </p:sp>
    </p:spTree>
    <p:extLst>
      <p:ext uri="{BB962C8B-B14F-4D97-AF65-F5344CB8AC3E}">
        <p14:creationId xmlns:p14="http://schemas.microsoft.com/office/powerpoint/2010/main" val="1790963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C842AA3-7468-3745-8CBC-11C1B1816AD9}" type="datetimeFigureOut">
              <a:rPr lang="en-US"/>
              <a:pPr>
                <a:defRPr/>
              </a:pPr>
              <a:t>1/31/14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9DB8CC4-6B5B-A847-B280-CE2B5D7312F4}" type="slidenum">
              <a:rPr lang="en-US"/>
              <a:pPr>
                <a:defRPr/>
              </a:pPr>
              <a:t>‹#›</a:t>
            </a:fld>
            <a:endParaRPr lang="en-US"/>
          </a:p>
        </p:txBody>
      </p:sp>
    </p:spTree>
    <p:extLst>
      <p:ext uri="{BB962C8B-B14F-4D97-AF65-F5344CB8AC3E}">
        <p14:creationId xmlns:p14="http://schemas.microsoft.com/office/powerpoint/2010/main" val="3443632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F5286A3-E94C-1843-B220-E5613C04FF21}" type="datetimeFigureOut">
              <a:rPr lang="en-US"/>
              <a:pPr>
                <a:defRPr/>
              </a:pPr>
              <a:t>1/31/14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D2F31F-1173-7247-AE63-59503A231DB3}" type="slidenum">
              <a:rPr lang="en-US"/>
              <a:pPr>
                <a:defRPr/>
              </a:pPr>
              <a:t>‹#›</a:t>
            </a:fld>
            <a:endParaRPr lang="en-US"/>
          </a:p>
        </p:txBody>
      </p:sp>
    </p:spTree>
    <p:extLst>
      <p:ext uri="{BB962C8B-B14F-4D97-AF65-F5344CB8AC3E}">
        <p14:creationId xmlns:p14="http://schemas.microsoft.com/office/powerpoint/2010/main" val="894525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BD1B6C5-172A-8441-846C-27E245AF0E7A}" type="datetimeFigureOut">
              <a:rPr lang="en-US"/>
              <a:pPr>
                <a:defRPr/>
              </a:pPr>
              <a:t>1/31/14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0F2D5C9-B25D-2A4D-8037-30E8B70C8001}" type="slidenum">
              <a:rPr lang="en-US"/>
              <a:pPr>
                <a:defRPr/>
              </a:pPr>
              <a:t>‹#›</a:t>
            </a:fld>
            <a:endParaRPr lang="en-US"/>
          </a:p>
        </p:txBody>
      </p:sp>
    </p:spTree>
    <p:extLst>
      <p:ext uri="{BB962C8B-B14F-4D97-AF65-F5344CB8AC3E}">
        <p14:creationId xmlns:p14="http://schemas.microsoft.com/office/powerpoint/2010/main" val="407412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783EA93-3CA6-0D4D-965D-3899B44C3AB1}" type="datetimeFigureOut">
              <a:rPr lang="en-US"/>
              <a:pPr>
                <a:defRPr/>
              </a:pPr>
              <a:t>1/31/14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D2E526B-87B5-E040-88FB-113526925E49}" type="slidenum">
              <a:rPr lang="en-US"/>
              <a:pPr>
                <a:defRPr/>
              </a:pPr>
              <a:t>‹#›</a:t>
            </a:fld>
            <a:endParaRPr lang="en-US"/>
          </a:p>
        </p:txBody>
      </p:sp>
    </p:spTree>
    <p:extLst>
      <p:ext uri="{BB962C8B-B14F-4D97-AF65-F5344CB8AC3E}">
        <p14:creationId xmlns:p14="http://schemas.microsoft.com/office/powerpoint/2010/main" val="34529372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E9B7829E-D3A1-A642-856C-BB5E3C32DD53}" type="datetimeFigureOut">
              <a:rPr lang="en-US"/>
              <a:pPr>
                <a:defRPr/>
              </a:pPr>
              <a:t>1/31/14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987E7181-D6D5-CB4B-A94C-01717EE2980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5" Type="http://schemas.openxmlformats.org/officeDocument/2006/relationships/image" Target="../media/image9.jpg"/><Relationship Id="rId6" Type="http://schemas.openxmlformats.org/officeDocument/2006/relationships/image" Target="../media/image10.jpeg"/><Relationship Id="rId7"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emf"/><Relationship Id="rId3" Type="http://schemas.openxmlformats.org/officeDocument/2006/relationships/image" Target="../media/image1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2"/>
          <p:cNvSpPr>
            <a:spLocks noGrp="1"/>
          </p:cNvSpPr>
          <p:nvPr>
            <p:ph idx="1"/>
          </p:nvPr>
        </p:nvSpPr>
        <p:spPr>
          <a:xfrm>
            <a:off x="0" y="153988"/>
            <a:ext cx="9299575" cy="2452687"/>
          </a:xfrm>
        </p:spPr>
        <p:txBody>
          <a:bodyPr/>
          <a:lstStyle/>
          <a:p>
            <a:pPr marL="0" indent="0" algn="ctr" eaLnBrk="1" hangingPunct="1">
              <a:buFont typeface="Arial" charset="0"/>
              <a:buNone/>
            </a:pPr>
            <a:r>
              <a:rPr lang="en-US" sz="3000" dirty="0" smtClean="0">
                <a:solidFill>
                  <a:srgbClr val="FF0000"/>
                </a:solidFill>
                <a:latin typeface="Calibri" charset="0"/>
              </a:rPr>
              <a:t>How to erase memories in humans and rodents</a:t>
            </a:r>
            <a:endParaRPr lang="en-US" sz="3000" dirty="0">
              <a:solidFill>
                <a:srgbClr val="FF0000"/>
              </a:solidFill>
              <a:latin typeface="Calibri" charset="0"/>
            </a:endParaRPr>
          </a:p>
          <a:p>
            <a:pPr marL="0" indent="0" algn="ctr" eaLnBrk="1" hangingPunct="1">
              <a:buFont typeface="Arial" charset="0"/>
              <a:buNone/>
            </a:pPr>
            <a:endParaRPr lang="en-US" sz="2500" dirty="0">
              <a:solidFill>
                <a:srgbClr val="FF0000"/>
              </a:solidFill>
              <a:latin typeface="Calibri" charset="0"/>
            </a:endParaRPr>
          </a:p>
        </p:txBody>
      </p:sp>
      <p:sp>
        <p:nvSpPr>
          <p:cNvPr id="14338" name="Picture 3"/>
          <p:cNvSpPr>
            <a:spLocks noChangeAspect="1"/>
          </p:cNvSpPr>
          <p:nvPr/>
        </p:nvSpPr>
        <p:spPr bwMode="auto">
          <a:xfrm>
            <a:off x="22225" y="2274888"/>
            <a:ext cx="9121775" cy="458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1429" y="1251471"/>
            <a:ext cx="6732571" cy="377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1498600" y="3707879"/>
            <a:ext cx="2005965" cy="297179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23900" y="2095500"/>
            <a:ext cx="184666" cy="461665"/>
          </a:xfrm>
          <a:prstGeom prst="rect">
            <a:avLst/>
          </a:prstGeom>
          <a:noFill/>
        </p:spPr>
        <p:txBody>
          <a:bodyPr wrap="none" rtlCol="0">
            <a:spAutoFit/>
          </a:bodyPr>
          <a:lstStyle/>
          <a:p>
            <a:endParaRPr lang="en-US" dirty="0"/>
          </a:p>
        </p:txBody>
      </p:sp>
      <p:pic>
        <p:nvPicPr>
          <p:cNvPr id="7" name="Picture 6"/>
          <p:cNvPicPr>
            <a:picLocks noChangeAspect="1"/>
          </p:cNvPicPr>
          <p:nvPr/>
        </p:nvPicPr>
        <p:blipFill>
          <a:blip r:embed="rId2"/>
          <a:stretch>
            <a:fillRect/>
          </a:stretch>
        </p:blipFill>
        <p:spPr>
          <a:xfrm>
            <a:off x="457200" y="1948520"/>
            <a:ext cx="4871136" cy="4806188"/>
          </a:xfrm>
          <a:prstGeom prst="rect">
            <a:avLst/>
          </a:prstGeom>
        </p:spPr>
      </p:pic>
      <p:sp>
        <p:nvSpPr>
          <p:cNvPr id="8" name="Title 1"/>
          <p:cNvSpPr txBox="1">
            <a:spLocks/>
          </p:cNvSpPr>
          <p:nvPr/>
        </p:nvSpPr>
        <p:spPr>
          <a:xfrm>
            <a:off x="457200" y="139700"/>
            <a:ext cx="8229600" cy="1003300"/>
          </a:xfrm>
          <a:prstGeom prst="rect">
            <a:avLst/>
          </a:prstGeom>
          <a:ln>
            <a:noFill/>
            <a:miter lim="800000"/>
            <a:headEnd/>
            <a:tailEnd/>
          </a:ln>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n-US" sz="3500" dirty="0" smtClean="0">
                <a:solidFill>
                  <a:srgbClr val="FFFF00"/>
                </a:solidFill>
                <a:latin typeface="Calibri" charset="0"/>
              </a:rPr>
              <a:t>Reconsolidation</a:t>
            </a:r>
            <a:endParaRPr lang="en-US" sz="3500" dirty="0">
              <a:solidFill>
                <a:srgbClr val="FFFF00"/>
              </a:solidFill>
              <a:latin typeface="Calibri" charset="0"/>
            </a:endParaRPr>
          </a:p>
        </p:txBody>
      </p:sp>
      <p:sp>
        <p:nvSpPr>
          <p:cNvPr id="10" name="Rectangle 9"/>
          <p:cNvSpPr/>
          <p:nvPr/>
        </p:nvSpPr>
        <p:spPr>
          <a:xfrm>
            <a:off x="174625" y="952423"/>
            <a:ext cx="8512175" cy="830997"/>
          </a:xfrm>
          <a:prstGeom prst="rect">
            <a:avLst/>
          </a:prstGeom>
        </p:spPr>
        <p:txBody>
          <a:bodyPr wrap="square">
            <a:spAutoFit/>
          </a:bodyPr>
          <a:lstStyle/>
          <a:p>
            <a:pPr marL="342900" indent="-342900">
              <a:buFont typeface="Arial"/>
              <a:buChar char="•"/>
            </a:pPr>
            <a:r>
              <a:rPr lang="en-US" i="1" dirty="0" smtClean="0">
                <a:solidFill>
                  <a:schemeClr val="bg1"/>
                </a:solidFill>
              </a:rPr>
              <a:t>Reconsolidation: </a:t>
            </a:r>
            <a:r>
              <a:rPr lang="en-US" dirty="0" smtClean="0">
                <a:solidFill>
                  <a:schemeClr val="bg1"/>
                </a:solidFill>
              </a:rPr>
              <a:t>the process by which stored memories become  “destabilized” or “labile” and susceptible to modification</a:t>
            </a:r>
            <a:endParaRPr lang="en-US" dirty="0">
              <a:solidFill>
                <a:schemeClr val="bg1"/>
              </a:solidFill>
            </a:endParaRPr>
          </a:p>
        </p:txBody>
      </p:sp>
      <p:sp>
        <p:nvSpPr>
          <p:cNvPr id="11" name="Rectangle 10"/>
          <p:cNvSpPr/>
          <p:nvPr/>
        </p:nvSpPr>
        <p:spPr>
          <a:xfrm>
            <a:off x="5474121" y="4245402"/>
            <a:ext cx="3467100" cy="553998"/>
          </a:xfrm>
          <a:prstGeom prst="rect">
            <a:avLst/>
          </a:prstGeom>
        </p:spPr>
        <p:txBody>
          <a:bodyPr wrap="square">
            <a:spAutoFit/>
          </a:bodyPr>
          <a:lstStyle/>
          <a:p>
            <a:r>
              <a:rPr lang="en-US" sz="1500" dirty="0">
                <a:solidFill>
                  <a:schemeClr val="bg1"/>
                </a:solidFill>
              </a:rPr>
              <a:t>http://</a:t>
            </a:r>
            <a:r>
              <a:rPr lang="en-US" sz="1500" dirty="0" err="1">
                <a:solidFill>
                  <a:schemeClr val="bg1"/>
                </a:solidFill>
              </a:rPr>
              <a:t>www.youtube.com</a:t>
            </a:r>
            <a:r>
              <a:rPr lang="en-US" sz="1500" dirty="0">
                <a:solidFill>
                  <a:schemeClr val="bg1"/>
                </a:solidFill>
              </a:rPr>
              <a:t>/</a:t>
            </a:r>
            <a:r>
              <a:rPr lang="en-US" sz="1500" dirty="0" err="1">
                <a:solidFill>
                  <a:schemeClr val="bg1"/>
                </a:solidFill>
              </a:rPr>
              <a:t>watch?v</a:t>
            </a:r>
            <a:r>
              <a:rPr lang="en-US" sz="1500" dirty="0">
                <a:solidFill>
                  <a:schemeClr val="bg1"/>
                </a:solidFill>
              </a:rPr>
              <a:t>=zRuUQiIgyj4</a:t>
            </a:r>
          </a:p>
        </p:txBody>
      </p:sp>
      <p:sp>
        <p:nvSpPr>
          <p:cNvPr id="12" name="TextBox 11"/>
          <p:cNvSpPr txBox="1"/>
          <p:nvPr/>
        </p:nvSpPr>
        <p:spPr>
          <a:xfrm>
            <a:off x="5474121" y="3845292"/>
            <a:ext cx="3416721" cy="400110"/>
          </a:xfrm>
          <a:prstGeom prst="rect">
            <a:avLst/>
          </a:prstGeom>
          <a:noFill/>
        </p:spPr>
        <p:txBody>
          <a:bodyPr wrap="none" rtlCol="0">
            <a:spAutoFit/>
          </a:bodyPr>
          <a:lstStyle/>
          <a:p>
            <a:r>
              <a:rPr lang="en-US" sz="2000" dirty="0" smtClean="0">
                <a:solidFill>
                  <a:srgbClr val="32A5DD"/>
                </a:solidFill>
              </a:rPr>
              <a:t>Joe </a:t>
            </a:r>
            <a:r>
              <a:rPr lang="en-US" sz="2000" dirty="0" err="1" smtClean="0">
                <a:solidFill>
                  <a:srgbClr val="32A5DD"/>
                </a:solidFill>
              </a:rPr>
              <a:t>LeDoux</a:t>
            </a:r>
            <a:r>
              <a:rPr lang="en-US" sz="2000" dirty="0" smtClean="0">
                <a:solidFill>
                  <a:srgbClr val="32A5DD"/>
                </a:solidFill>
              </a:rPr>
              <a:t> on Reconsolidation</a:t>
            </a:r>
            <a:endParaRPr lang="en-US" sz="2000" dirty="0">
              <a:solidFill>
                <a:srgbClr val="32A5DD"/>
              </a:solidFill>
            </a:endParaRPr>
          </a:p>
        </p:txBody>
      </p:sp>
    </p:spTree>
    <p:extLst>
      <p:ext uri="{BB962C8B-B14F-4D97-AF65-F5344CB8AC3E}">
        <p14:creationId xmlns:p14="http://schemas.microsoft.com/office/powerpoint/2010/main" val="29444100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39700"/>
            <a:ext cx="8229600" cy="1003300"/>
          </a:xfrm>
          <a:prstGeom prst="rect">
            <a:avLst/>
          </a:prstGeom>
          <a:ln>
            <a:noFill/>
            <a:miter lim="800000"/>
            <a:headEnd/>
            <a:tailEnd/>
          </a:ln>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n-US" sz="3500" dirty="0" smtClean="0">
                <a:solidFill>
                  <a:srgbClr val="FFFF00"/>
                </a:solidFill>
                <a:latin typeface="Calibri" charset="0"/>
              </a:rPr>
              <a:t>Reconsolidation depends on the </a:t>
            </a:r>
          </a:p>
          <a:p>
            <a:pPr eaLnBrk="1" hangingPunct="1"/>
            <a:r>
              <a:rPr lang="en-US" sz="3500" dirty="0" smtClean="0">
                <a:solidFill>
                  <a:srgbClr val="FFFF00"/>
                </a:solidFill>
                <a:latin typeface="Calibri" charset="0"/>
              </a:rPr>
              <a:t>synthesis of new proteins</a:t>
            </a:r>
            <a:endParaRPr lang="en-US" sz="3500" dirty="0">
              <a:solidFill>
                <a:srgbClr val="FFFF00"/>
              </a:solidFill>
              <a:latin typeface="Calibri" charset="0"/>
            </a:endParaRPr>
          </a:p>
        </p:txBody>
      </p:sp>
      <p:grpSp>
        <p:nvGrpSpPr>
          <p:cNvPr id="7" name="Group 6"/>
          <p:cNvGrpSpPr/>
          <p:nvPr/>
        </p:nvGrpSpPr>
        <p:grpSpPr>
          <a:xfrm>
            <a:off x="1270000" y="2540000"/>
            <a:ext cx="6413500" cy="3327400"/>
            <a:chOff x="1270000" y="2540000"/>
            <a:chExt cx="6413500" cy="3327400"/>
          </a:xfrm>
        </p:grpSpPr>
        <p:pic>
          <p:nvPicPr>
            <p:cNvPr id="2" name="Picture 1"/>
            <p:cNvPicPr>
              <a:picLocks noChangeAspect="1"/>
            </p:cNvPicPr>
            <p:nvPr/>
          </p:nvPicPr>
          <p:blipFill>
            <a:blip r:embed="rId2"/>
            <a:stretch>
              <a:fillRect/>
            </a:stretch>
          </p:blipFill>
          <p:spPr>
            <a:xfrm>
              <a:off x="1270000" y="2540000"/>
              <a:ext cx="6413500" cy="3327400"/>
            </a:xfrm>
            <a:prstGeom prst="rect">
              <a:avLst/>
            </a:prstGeom>
          </p:spPr>
        </p:pic>
        <p:sp>
          <p:nvSpPr>
            <p:cNvPr id="5" name="TextBox 4"/>
            <p:cNvSpPr txBox="1"/>
            <p:nvPr/>
          </p:nvSpPr>
          <p:spPr>
            <a:xfrm>
              <a:off x="2080805" y="5130800"/>
              <a:ext cx="684803" cy="276999"/>
            </a:xfrm>
            <a:prstGeom prst="rect">
              <a:avLst/>
            </a:prstGeom>
            <a:solidFill>
              <a:srgbClr val="FFFFFF"/>
            </a:solidFill>
          </p:spPr>
          <p:txBody>
            <a:bodyPr wrap="none" rtlCol="0">
              <a:spAutoFit/>
            </a:bodyPr>
            <a:lstStyle/>
            <a:p>
              <a:r>
                <a:rPr lang="en-US" sz="1200" dirty="0" smtClean="0">
                  <a:solidFill>
                    <a:srgbClr val="2A92DD"/>
                  </a:solidFill>
                </a:rPr>
                <a:t>Pre-test</a:t>
              </a:r>
              <a:endParaRPr lang="en-US" sz="1200" dirty="0">
                <a:solidFill>
                  <a:srgbClr val="2A92DD"/>
                </a:solidFill>
              </a:endParaRPr>
            </a:p>
          </p:txBody>
        </p:sp>
        <p:sp>
          <p:nvSpPr>
            <p:cNvPr id="6" name="TextBox 5"/>
            <p:cNvSpPr txBox="1"/>
            <p:nvPr/>
          </p:nvSpPr>
          <p:spPr>
            <a:xfrm>
              <a:off x="3008404" y="5130800"/>
              <a:ext cx="809071" cy="276999"/>
            </a:xfrm>
            <a:prstGeom prst="rect">
              <a:avLst/>
            </a:prstGeom>
            <a:solidFill>
              <a:srgbClr val="FFFFFF"/>
            </a:solidFill>
          </p:spPr>
          <p:txBody>
            <a:bodyPr wrap="square" rtlCol="0">
              <a:spAutoFit/>
            </a:bodyPr>
            <a:lstStyle/>
            <a:p>
              <a:r>
                <a:rPr lang="en-US" sz="1200" dirty="0">
                  <a:solidFill>
                    <a:srgbClr val="2A92DD"/>
                  </a:solidFill>
                </a:rPr>
                <a:t> </a:t>
              </a:r>
              <a:r>
                <a:rPr lang="en-US" sz="1200" dirty="0" smtClean="0">
                  <a:solidFill>
                    <a:srgbClr val="2A92DD"/>
                  </a:solidFill>
                </a:rPr>
                <a:t>    Test</a:t>
              </a:r>
              <a:endParaRPr lang="en-US" sz="1200" dirty="0">
                <a:solidFill>
                  <a:srgbClr val="2A92DD"/>
                </a:solidFill>
              </a:endParaRPr>
            </a:p>
          </p:txBody>
        </p:sp>
      </p:grpSp>
    </p:spTree>
    <p:extLst>
      <p:ext uri="{BB962C8B-B14F-4D97-AF65-F5344CB8AC3E}">
        <p14:creationId xmlns:p14="http://schemas.microsoft.com/office/powerpoint/2010/main" val="30326568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ghtning Bolt 1"/>
          <p:cNvSpPr/>
          <p:nvPr/>
        </p:nvSpPr>
        <p:spPr bwMode="auto">
          <a:xfrm rot="17111435">
            <a:off x="355803" y="3911347"/>
            <a:ext cx="709613" cy="588963"/>
          </a:xfrm>
          <a:prstGeom prst="lightningBolt">
            <a:avLst/>
          </a:prstGeom>
          <a:solidFill>
            <a:srgbClr val="FFFF00"/>
          </a:solidFill>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en-US" sz="1800">
              <a:latin typeface="Arial"/>
              <a:cs typeface="Arial"/>
            </a:endParaRPr>
          </a:p>
        </p:txBody>
      </p:sp>
      <p:sp>
        <p:nvSpPr>
          <p:cNvPr id="3" name="TextBox 2"/>
          <p:cNvSpPr txBox="1"/>
          <p:nvPr/>
        </p:nvSpPr>
        <p:spPr>
          <a:xfrm>
            <a:off x="826760" y="4280938"/>
            <a:ext cx="1300356" cy="400110"/>
          </a:xfrm>
          <a:prstGeom prst="rect">
            <a:avLst/>
          </a:prstGeom>
          <a:noFill/>
        </p:spPr>
        <p:txBody>
          <a:bodyPr wrap="none" rtlCol="0">
            <a:spAutoFit/>
          </a:bodyPr>
          <a:lstStyle/>
          <a:p>
            <a:r>
              <a:rPr lang="en-US" altLang="zh-CN" sz="2000" dirty="0" smtClean="0">
                <a:solidFill>
                  <a:schemeClr val="bg1"/>
                </a:solidFill>
                <a:latin typeface="Arial"/>
                <a:ea typeface="华文细黑"/>
                <a:cs typeface="Arial"/>
              </a:rPr>
              <a:t>Context A</a:t>
            </a:r>
            <a:endParaRPr lang="en-US" sz="2000" dirty="0" smtClean="0">
              <a:solidFill>
                <a:schemeClr val="bg1"/>
              </a:solidFill>
              <a:latin typeface="Arial"/>
              <a:ea typeface="华文细黑"/>
              <a:cs typeface="Arial"/>
            </a:endParaRPr>
          </a:p>
        </p:txBody>
      </p:sp>
      <p:grpSp>
        <p:nvGrpSpPr>
          <p:cNvPr id="4" name="Group 3"/>
          <p:cNvGrpSpPr>
            <a:grpSpLocks/>
          </p:cNvGrpSpPr>
          <p:nvPr/>
        </p:nvGrpSpPr>
        <p:grpSpPr bwMode="auto">
          <a:xfrm>
            <a:off x="946392" y="3426427"/>
            <a:ext cx="893763" cy="708025"/>
            <a:chOff x="5579490" y="5138342"/>
            <a:chExt cx="893763" cy="708025"/>
          </a:xfrm>
        </p:grpSpPr>
        <p:grpSp>
          <p:nvGrpSpPr>
            <p:cNvPr id="5" name="Group 431"/>
            <p:cNvGrpSpPr>
              <a:grpSpLocks/>
            </p:cNvGrpSpPr>
            <p:nvPr/>
          </p:nvGrpSpPr>
          <p:grpSpPr bwMode="auto">
            <a:xfrm>
              <a:off x="5579490" y="5138342"/>
              <a:ext cx="893763" cy="708025"/>
              <a:chOff x="4654135" y="3930254"/>
              <a:chExt cx="893763" cy="708025"/>
            </a:xfrm>
          </p:grpSpPr>
          <p:grpSp>
            <p:nvGrpSpPr>
              <p:cNvPr id="8" name="Group 118"/>
              <p:cNvGrpSpPr>
                <a:grpSpLocks/>
              </p:cNvGrpSpPr>
              <p:nvPr/>
            </p:nvGrpSpPr>
            <p:grpSpPr bwMode="auto">
              <a:xfrm>
                <a:off x="4654135" y="3930254"/>
                <a:ext cx="893763" cy="708025"/>
                <a:chOff x="4243424" y="5764796"/>
                <a:chExt cx="1087456" cy="843169"/>
              </a:xfrm>
            </p:grpSpPr>
            <p:grpSp>
              <p:nvGrpSpPr>
                <p:cNvPr id="23" name="Group 108"/>
                <p:cNvGrpSpPr>
                  <a:grpSpLocks/>
                </p:cNvGrpSpPr>
                <p:nvPr/>
              </p:nvGrpSpPr>
              <p:grpSpPr bwMode="auto">
                <a:xfrm>
                  <a:off x="4243424" y="5764796"/>
                  <a:ext cx="1087456" cy="843169"/>
                  <a:chOff x="4243424" y="5764796"/>
                  <a:chExt cx="1087456" cy="843169"/>
                </a:xfrm>
              </p:grpSpPr>
              <p:cxnSp>
                <p:nvCxnSpPr>
                  <p:cNvPr id="28" name="Straight Connector 27"/>
                  <p:cNvCxnSpPr/>
                  <p:nvPr/>
                </p:nvCxnSpPr>
                <p:spPr>
                  <a:xfrm>
                    <a:off x="5046943" y="6326278"/>
                    <a:ext cx="283937" cy="281687"/>
                  </a:xfrm>
                  <a:prstGeom prst="line">
                    <a:avLst/>
                  </a:prstGeom>
                  <a:ln w="6350" cmpd="sng"/>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4243424" y="5764796"/>
                    <a:ext cx="803519" cy="561482"/>
                  </a:xfrm>
                  <a:prstGeom prst="rect">
                    <a:avLst/>
                  </a:prstGeom>
                  <a:gradFill flip="none" rotWithShape="1">
                    <a:gsLst>
                      <a:gs pos="0">
                        <a:schemeClr val="accent1">
                          <a:tint val="100000"/>
                          <a:shade val="100000"/>
                          <a:satMod val="130000"/>
                          <a:alpha val="33000"/>
                        </a:schemeClr>
                      </a:gs>
                      <a:gs pos="100000">
                        <a:schemeClr val="accent1">
                          <a:tint val="50000"/>
                          <a:shade val="100000"/>
                          <a:satMod val="350000"/>
                          <a:alpha val="33000"/>
                        </a:schemeClr>
                      </a:gs>
                    </a:gsLst>
                    <a:lin ang="16200000" scaled="0"/>
                    <a:tileRect/>
                  </a:gradFill>
                  <a:ln w="6350" cmpd="sng"/>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Arial"/>
                      <a:cs typeface="Arial"/>
                    </a:endParaRPr>
                  </a:p>
                </p:txBody>
              </p:sp>
              <p:cxnSp>
                <p:nvCxnSpPr>
                  <p:cNvPr id="30" name="Straight Connector 29"/>
                  <p:cNvCxnSpPr/>
                  <p:nvPr/>
                </p:nvCxnSpPr>
                <p:spPr>
                  <a:xfrm>
                    <a:off x="4243424" y="6326278"/>
                    <a:ext cx="285867" cy="281687"/>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5046943" y="5764796"/>
                    <a:ext cx="283937" cy="281686"/>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4245356" y="5764796"/>
                    <a:ext cx="287798" cy="281686"/>
                  </a:xfrm>
                  <a:prstGeom prst="line">
                    <a:avLst/>
                  </a:prstGeom>
                  <a:ln w="6350" cmpd="sng"/>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4529291" y="6046482"/>
                    <a:ext cx="801589" cy="561483"/>
                  </a:xfrm>
                  <a:prstGeom prst="rect">
                    <a:avLst/>
                  </a:prstGeom>
                  <a:gradFill flip="none" rotWithShape="1">
                    <a:gsLst>
                      <a:gs pos="0">
                        <a:schemeClr val="accent1">
                          <a:tint val="100000"/>
                          <a:shade val="100000"/>
                          <a:satMod val="130000"/>
                          <a:alpha val="37000"/>
                        </a:schemeClr>
                      </a:gs>
                      <a:gs pos="100000">
                        <a:schemeClr val="accent1">
                          <a:tint val="50000"/>
                          <a:shade val="100000"/>
                          <a:satMod val="350000"/>
                          <a:alpha val="37000"/>
                        </a:schemeClr>
                      </a:gs>
                    </a:gsLst>
                    <a:lin ang="16200000" scaled="0"/>
                    <a:tileRect/>
                  </a:gradFill>
                  <a:ln w="6350" cmpd="sng"/>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Arial"/>
                      <a:cs typeface="Arial"/>
                    </a:endParaRPr>
                  </a:p>
                </p:txBody>
              </p:sp>
            </p:grpSp>
            <p:cxnSp>
              <p:nvCxnSpPr>
                <p:cNvPr id="24" name="Straight Connector 23"/>
                <p:cNvCxnSpPr/>
                <p:nvPr/>
              </p:nvCxnSpPr>
              <p:spPr>
                <a:xfrm>
                  <a:off x="4396016" y="6477519"/>
                  <a:ext cx="776478" cy="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299439" y="6360307"/>
                  <a:ext cx="778409" cy="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351590" y="6411352"/>
                  <a:ext cx="778410" cy="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4457825" y="6541796"/>
                  <a:ext cx="776478" cy="0"/>
                </a:xfrm>
                <a:prstGeom prst="line">
                  <a:avLst/>
                </a:prstGeom>
                <a:ln w="6350" cmpd="sng"/>
              </p:spPr>
              <p:style>
                <a:lnRef idx="2">
                  <a:schemeClr val="accent1"/>
                </a:lnRef>
                <a:fillRef idx="0">
                  <a:schemeClr val="accent1"/>
                </a:fillRef>
                <a:effectRef idx="1">
                  <a:schemeClr val="accent1"/>
                </a:effectRef>
                <a:fontRef idx="minor">
                  <a:schemeClr val="tx1"/>
                </a:fontRef>
              </p:style>
            </p:cxnSp>
          </p:grpSp>
          <p:grpSp>
            <p:nvGrpSpPr>
              <p:cNvPr id="9" name="Group 19"/>
              <p:cNvGrpSpPr>
                <a:grpSpLocks/>
              </p:cNvGrpSpPr>
              <p:nvPr/>
            </p:nvGrpSpPr>
            <p:grpSpPr bwMode="auto">
              <a:xfrm>
                <a:off x="4714035" y="3958215"/>
                <a:ext cx="690850" cy="642312"/>
                <a:chOff x="255789" y="1516063"/>
                <a:chExt cx="1026663" cy="955757"/>
              </a:xfrm>
            </p:grpSpPr>
            <p:pic>
              <p:nvPicPr>
                <p:cNvPr id="10" name="Picture 1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5789" y="1516063"/>
                  <a:ext cx="927197" cy="914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8"/>
                <p:cNvGrpSpPr>
                  <a:grpSpLocks/>
                </p:cNvGrpSpPr>
                <p:nvPr/>
              </p:nvGrpSpPr>
              <p:grpSpPr bwMode="auto">
                <a:xfrm rot="6417632">
                  <a:off x="1003284" y="2147789"/>
                  <a:ext cx="282496" cy="220952"/>
                  <a:chOff x="841941" y="989878"/>
                  <a:chExt cx="282496" cy="220952"/>
                </a:xfrm>
              </p:grpSpPr>
              <p:sp>
                <p:nvSpPr>
                  <p:cNvPr id="21" name="Arc 20"/>
                  <p:cNvSpPr/>
                  <p:nvPr/>
                </p:nvSpPr>
                <p:spPr>
                  <a:xfrm>
                    <a:off x="849590" y="1011053"/>
                    <a:ext cx="233856" cy="139190"/>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800">
                      <a:latin typeface="Arial"/>
                      <a:cs typeface="Arial"/>
                    </a:endParaRPr>
                  </a:p>
                </p:txBody>
              </p:sp>
              <p:sp>
                <p:nvSpPr>
                  <p:cNvPr id="22" name="Arc 21"/>
                  <p:cNvSpPr/>
                  <p:nvPr/>
                </p:nvSpPr>
                <p:spPr>
                  <a:xfrm>
                    <a:off x="841235" y="1085987"/>
                    <a:ext cx="226771" cy="129755"/>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800">
                      <a:latin typeface="Arial"/>
                      <a:cs typeface="Arial"/>
                    </a:endParaRPr>
                  </a:p>
                </p:txBody>
              </p:sp>
            </p:grpSp>
            <p:grpSp>
              <p:nvGrpSpPr>
                <p:cNvPr id="12" name="Group 118"/>
                <p:cNvGrpSpPr>
                  <a:grpSpLocks/>
                </p:cNvGrpSpPr>
                <p:nvPr/>
              </p:nvGrpSpPr>
              <p:grpSpPr bwMode="auto">
                <a:xfrm rot="-9549868">
                  <a:off x="405593" y="2250868"/>
                  <a:ext cx="282496" cy="220952"/>
                  <a:chOff x="841941" y="989878"/>
                  <a:chExt cx="282496" cy="220952"/>
                </a:xfrm>
              </p:grpSpPr>
              <p:sp>
                <p:nvSpPr>
                  <p:cNvPr id="19" name="Arc 18"/>
                  <p:cNvSpPr/>
                  <p:nvPr/>
                </p:nvSpPr>
                <p:spPr>
                  <a:xfrm>
                    <a:off x="915447" y="985430"/>
                    <a:ext cx="266586" cy="141731"/>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800">
                      <a:latin typeface="Arial"/>
                      <a:cs typeface="Arial"/>
                    </a:endParaRPr>
                  </a:p>
                </p:txBody>
              </p:sp>
              <p:sp>
                <p:nvSpPr>
                  <p:cNvPr id="20" name="Arc 19"/>
                  <p:cNvSpPr/>
                  <p:nvPr/>
                </p:nvSpPr>
                <p:spPr>
                  <a:xfrm>
                    <a:off x="887155" y="1064405"/>
                    <a:ext cx="264226" cy="127558"/>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800">
                      <a:latin typeface="Arial"/>
                      <a:cs typeface="Arial"/>
                    </a:endParaRPr>
                  </a:p>
                </p:txBody>
              </p:sp>
            </p:grpSp>
            <p:grpSp>
              <p:nvGrpSpPr>
                <p:cNvPr id="13" name="Group 122"/>
                <p:cNvGrpSpPr>
                  <a:grpSpLocks/>
                </p:cNvGrpSpPr>
                <p:nvPr/>
              </p:nvGrpSpPr>
              <p:grpSpPr bwMode="auto">
                <a:xfrm rot="1971742">
                  <a:off x="999956" y="1557509"/>
                  <a:ext cx="282496" cy="220952"/>
                  <a:chOff x="841941" y="989878"/>
                  <a:chExt cx="282496" cy="220952"/>
                </a:xfrm>
              </p:grpSpPr>
              <p:sp>
                <p:nvSpPr>
                  <p:cNvPr id="17" name="Arc 16"/>
                  <p:cNvSpPr/>
                  <p:nvPr/>
                </p:nvSpPr>
                <p:spPr>
                  <a:xfrm>
                    <a:off x="865053" y="990945"/>
                    <a:ext cx="252430" cy="144093"/>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800">
                      <a:latin typeface="Arial"/>
                      <a:cs typeface="Arial"/>
                    </a:endParaRPr>
                  </a:p>
                </p:txBody>
              </p:sp>
              <p:sp>
                <p:nvSpPr>
                  <p:cNvPr id="18" name="Arc 17"/>
                  <p:cNvSpPr/>
                  <p:nvPr/>
                </p:nvSpPr>
                <p:spPr>
                  <a:xfrm>
                    <a:off x="834016" y="1070614"/>
                    <a:ext cx="250071" cy="141731"/>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800">
                      <a:latin typeface="Arial"/>
                      <a:cs typeface="Arial"/>
                    </a:endParaRPr>
                  </a:p>
                </p:txBody>
              </p:sp>
            </p:grpSp>
            <p:grpSp>
              <p:nvGrpSpPr>
                <p:cNvPr id="14" name="Group 126"/>
                <p:cNvGrpSpPr>
                  <a:grpSpLocks/>
                </p:cNvGrpSpPr>
                <p:nvPr/>
              </p:nvGrpSpPr>
              <p:grpSpPr bwMode="auto">
                <a:xfrm rot="-3398277">
                  <a:off x="319917" y="1623655"/>
                  <a:ext cx="272891" cy="219285"/>
                  <a:chOff x="851546" y="989878"/>
                  <a:chExt cx="272891" cy="219285"/>
                </a:xfrm>
              </p:grpSpPr>
              <p:sp>
                <p:nvSpPr>
                  <p:cNvPr id="15" name="Arc 14"/>
                  <p:cNvSpPr/>
                  <p:nvPr/>
                </p:nvSpPr>
                <p:spPr>
                  <a:xfrm>
                    <a:off x="853644" y="1052181"/>
                    <a:ext cx="250393" cy="139190"/>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800">
                      <a:latin typeface="Arial"/>
                      <a:cs typeface="Arial"/>
                    </a:endParaRPr>
                  </a:p>
                </p:txBody>
              </p:sp>
              <p:sp>
                <p:nvSpPr>
                  <p:cNvPr id="16" name="Arc 15"/>
                  <p:cNvSpPr/>
                  <p:nvPr/>
                </p:nvSpPr>
                <p:spPr>
                  <a:xfrm>
                    <a:off x="876924" y="987205"/>
                    <a:ext cx="266929" cy="120318"/>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800">
                      <a:latin typeface="Arial"/>
                      <a:cs typeface="Arial"/>
                    </a:endParaRPr>
                  </a:p>
                </p:txBody>
              </p:sp>
            </p:grpSp>
          </p:grpSp>
        </p:gr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57135" y="5323364"/>
              <a:ext cx="172111" cy="21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5800153" y="5368529"/>
              <a:ext cx="657225" cy="471488"/>
            </a:xfrm>
            <a:prstGeom prst="rect">
              <a:avLst/>
            </a:prstGeom>
            <a:gradFill flip="none" rotWithShape="1">
              <a:gsLst>
                <a:gs pos="0">
                  <a:schemeClr val="accent1">
                    <a:tint val="100000"/>
                    <a:shade val="100000"/>
                    <a:satMod val="130000"/>
                    <a:alpha val="37000"/>
                  </a:schemeClr>
                </a:gs>
                <a:gs pos="100000">
                  <a:schemeClr val="accent1">
                    <a:tint val="50000"/>
                    <a:shade val="100000"/>
                    <a:satMod val="350000"/>
                    <a:alpha val="37000"/>
                  </a:schemeClr>
                </a:gs>
              </a:gsLst>
              <a:lin ang="16200000" scaled="0"/>
              <a:tileRect/>
            </a:gradFill>
            <a:ln w="6350" cmpd="sng"/>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Arial"/>
                <a:cs typeface="Arial"/>
              </a:endParaRPr>
            </a:p>
          </p:txBody>
        </p:sp>
      </p:grpSp>
      <p:grpSp>
        <p:nvGrpSpPr>
          <p:cNvPr id="53" name="Group 52"/>
          <p:cNvGrpSpPr>
            <a:grpSpLocks/>
          </p:cNvGrpSpPr>
          <p:nvPr/>
        </p:nvGrpSpPr>
        <p:grpSpPr bwMode="auto">
          <a:xfrm>
            <a:off x="2803335" y="3445890"/>
            <a:ext cx="893763" cy="708025"/>
            <a:chOff x="5579490" y="5138342"/>
            <a:chExt cx="893763" cy="708025"/>
          </a:xfrm>
        </p:grpSpPr>
        <p:grpSp>
          <p:nvGrpSpPr>
            <p:cNvPr id="54" name="Group 431"/>
            <p:cNvGrpSpPr>
              <a:grpSpLocks/>
            </p:cNvGrpSpPr>
            <p:nvPr/>
          </p:nvGrpSpPr>
          <p:grpSpPr bwMode="auto">
            <a:xfrm>
              <a:off x="5579490" y="5138342"/>
              <a:ext cx="893763" cy="708025"/>
              <a:chOff x="4654135" y="3930254"/>
              <a:chExt cx="893763" cy="708025"/>
            </a:xfrm>
          </p:grpSpPr>
          <p:grpSp>
            <p:nvGrpSpPr>
              <p:cNvPr id="57" name="Group 118"/>
              <p:cNvGrpSpPr>
                <a:grpSpLocks/>
              </p:cNvGrpSpPr>
              <p:nvPr/>
            </p:nvGrpSpPr>
            <p:grpSpPr bwMode="auto">
              <a:xfrm>
                <a:off x="4654135" y="3930254"/>
                <a:ext cx="893763" cy="708025"/>
                <a:chOff x="4243424" y="5764796"/>
                <a:chExt cx="1087456" cy="843169"/>
              </a:xfrm>
            </p:grpSpPr>
            <p:grpSp>
              <p:nvGrpSpPr>
                <p:cNvPr id="72" name="Group 108"/>
                <p:cNvGrpSpPr>
                  <a:grpSpLocks/>
                </p:cNvGrpSpPr>
                <p:nvPr/>
              </p:nvGrpSpPr>
              <p:grpSpPr bwMode="auto">
                <a:xfrm>
                  <a:off x="4243424" y="5764796"/>
                  <a:ext cx="1087456" cy="843169"/>
                  <a:chOff x="4243424" y="5764796"/>
                  <a:chExt cx="1087456" cy="843169"/>
                </a:xfrm>
              </p:grpSpPr>
              <p:cxnSp>
                <p:nvCxnSpPr>
                  <p:cNvPr id="77" name="Straight Connector 76"/>
                  <p:cNvCxnSpPr/>
                  <p:nvPr/>
                </p:nvCxnSpPr>
                <p:spPr>
                  <a:xfrm>
                    <a:off x="5046943" y="6326278"/>
                    <a:ext cx="283937" cy="281687"/>
                  </a:xfrm>
                  <a:prstGeom prst="line">
                    <a:avLst/>
                  </a:prstGeom>
                  <a:ln w="6350" cmpd="sng"/>
                </p:spPr>
                <p:style>
                  <a:lnRef idx="2">
                    <a:schemeClr val="accent1"/>
                  </a:lnRef>
                  <a:fillRef idx="0">
                    <a:schemeClr val="accent1"/>
                  </a:fillRef>
                  <a:effectRef idx="1">
                    <a:schemeClr val="accent1"/>
                  </a:effectRef>
                  <a:fontRef idx="minor">
                    <a:schemeClr val="tx1"/>
                  </a:fontRef>
                </p:style>
              </p:cxnSp>
              <p:sp>
                <p:nvSpPr>
                  <p:cNvPr id="78" name="Rectangle 77"/>
                  <p:cNvSpPr/>
                  <p:nvPr/>
                </p:nvSpPr>
                <p:spPr>
                  <a:xfrm>
                    <a:off x="4243424" y="5764796"/>
                    <a:ext cx="803519" cy="561482"/>
                  </a:xfrm>
                  <a:prstGeom prst="rect">
                    <a:avLst/>
                  </a:prstGeom>
                  <a:gradFill flip="none" rotWithShape="1">
                    <a:gsLst>
                      <a:gs pos="0">
                        <a:schemeClr val="accent1">
                          <a:tint val="100000"/>
                          <a:shade val="100000"/>
                          <a:satMod val="130000"/>
                          <a:alpha val="33000"/>
                        </a:schemeClr>
                      </a:gs>
                      <a:gs pos="100000">
                        <a:schemeClr val="accent1">
                          <a:tint val="50000"/>
                          <a:shade val="100000"/>
                          <a:satMod val="350000"/>
                          <a:alpha val="33000"/>
                        </a:schemeClr>
                      </a:gs>
                    </a:gsLst>
                    <a:lin ang="16200000" scaled="0"/>
                    <a:tileRect/>
                  </a:gradFill>
                  <a:ln w="6350" cmpd="sng"/>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Arial"/>
                      <a:cs typeface="Arial"/>
                    </a:endParaRPr>
                  </a:p>
                </p:txBody>
              </p:sp>
              <p:cxnSp>
                <p:nvCxnSpPr>
                  <p:cNvPr id="79" name="Straight Connector 78"/>
                  <p:cNvCxnSpPr/>
                  <p:nvPr/>
                </p:nvCxnSpPr>
                <p:spPr>
                  <a:xfrm>
                    <a:off x="4243424" y="6326278"/>
                    <a:ext cx="285867" cy="281687"/>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5046943" y="5764796"/>
                    <a:ext cx="283937" cy="281686"/>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4245356" y="5764796"/>
                    <a:ext cx="287798" cy="281686"/>
                  </a:xfrm>
                  <a:prstGeom prst="line">
                    <a:avLst/>
                  </a:prstGeom>
                  <a:ln w="6350" cmpd="sng"/>
                </p:spPr>
                <p:style>
                  <a:lnRef idx="2">
                    <a:schemeClr val="accent1"/>
                  </a:lnRef>
                  <a:fillRef idx="0">
                    <a:schemeClr val="accent1"/>
                  </a:fillRef>
                  <a:effectRef idx="1">
                    <a:schemeClr val="accent1"/>
                  </a:effectRef>
                  <a:fontRef idx="minor">
                    <a:schemeClr val="tx1"/>
                  </a:fontRef>
                </p:style>
              </p:cxnSp>
              <p:sp>
                <p:nvSpPr>
                  <p:cNvPr id="82" name="Rectangle 81"/>
                  <p:cNvSpPr/>
                  <p:nvPr/>
                </p:nvSpPr>
                <p:spPr>
                  <a:xfrm>
                    <a:off x="4529291" y="6046482"/>
                    <a:ext cx="801589" cy="561483"/>
                  </a:xfrm>
                  <a:prstGeom prst="rect">
                    <a:avLst/>
                  </a:prstGeom>
                  <a:gradFill flip="none" rotWithShape="1">
                    <a:gsLst>
                      <a:gs pos="0">
                        <a:schemeClr val="accent1">
                          <a:tint val="100000"/>
                          <a:shade val="100000"/>
                          <a:satMod val="130000"/>
                          <a:alpha val="37000"/>
                        </a:schemeClr>
                      </a:gs>
                      <a:gs pos="100000">
                        <a:schemeClr val="accent1">
                          <a:tint val="50000"/>
                          <a:shade val="100000"/>
                          <a:satMod val="350000"/>
                          <a:alpha val="37000"/>
                        </a:schemeClr>
                      </a:gs>
                    </a:gsLst>
                    <a:lin ang="16200000" scaled="0"/>
                    <a:tileRect/>
                  </a:gradFill>
                  <a:ln w="6350" cmpd="sng"/>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Arial"/>
                      <a:cs typeface="Arial"/>
                    </a:endParaRPr>
                  </a:p>
                </p:txBody>
              </p:sp>
            </p:grpSp>
            <p:cxnSp>
              <p:nvCxnSpPr>
                <p:cNvPr id="73" name="Straight Connector 72"/>
                <p:cNvCxnSpPr/>
                <p:nvPr/>
              </p:nvCxnSpPr>
              <p:spPr>
                <a:xfrm>
                  <a:off x="4396016" y="6477519"/>
                  <a:ext cx="776478" cy="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4299439" y="6360307"/>
                  <a:ext cx="778409" cy="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4351590" y="6411352"/>
                  <a:ext cx="778410" cy="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4457825" y="6541796"/>
                  <a:ext cx="776478" cy="0"/>
                </a:xfrm>
                <a:prstGeom prst="line">
                  <a:avLst/>
                </a:prstGeom>
                <a:ln w="6350" cmpd="sng"/>
              </p:spPr>
              <p:style>
                <a:lnRef idx="2">
                  <a:schemeClr val="accent1"/>
                </a:lnRef>
                <a:fillRef idx="0">
                  <a:schemeClr val="accent1"/>
                </a:fillRef>
                <a:effectRef idx="1">
                  <a:schemeClr val="accent1"/>
                </a:effectRef>
                <a:fontRef idx="minor">
                  <a:schemeClr val="tx1"/>
                </a:fontRef>
              </p:style>
            </p:cxnSp>
          </p:grpSp>
          <p:grpSp>
            <p:nvGrpSpPr>
              <p:cNvPr id="58" name="Group 19"/>
              <p:cNvGrpSpPr>
                <a:grpSpLocks/>
              </p:cNvGrpSpPr>
              <p:nvPr/>
            </p:nvGrpSpPr>
            <p:grpSpPr bwMode="auto">
              <a:xfrm>
                <a:off x="4714035" y="3958215"/>
                <a:ext cx="690850" cy="642312"/>
                <a:chOff x="255789" y="1516063"/>
                <a:chExt cx="1026663" cy="955757"/>
              </a:xfrm>
            </p:grpSpPr>
            <p:pic>
              <p:nvPicPr>
                <p:cNvPr id="59" name="Picture 1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5789" y="1516063"/>
                  <a:ext cx="927197" cy="914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 name="Group 18"/>
                <p:cNvGrpSpPr>
                  <a:grpSpLocks/>
                </p:cNvGrpSpPr>
                <p:nvPr/>
              </p:nvGrpSpPr>
              <p:grpSpPr bwMode="auto">
                <a:xfrm rot="6417632">
                  <a:off x="1003284" y="2147789"/>
                  <a:ext cx="282496" cy="220952"/>
                  <a:chOff x="841941" y="989878"/>
                  <a:chExt cx="282496" cy="220952"/>
                </a:xfrm>
              </p:grpSpPr>
              <p:sp>
                <p:nvSpPr>
                  <p:cNvPr id="70" name="Arc 69"/>
                  <p:cNvSpPr/>
                  <p:nvPr/>
                </p:nvSpPr>
                <p:spPr>
                  <a:xfrm>
                    <a:off x="849590" y="1011053"/>
                    <a:ext cx="233856" cy="139190"/>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800">
                      <a:latin typeface="Arial"/>
                      <a:cs typeface="Arial"/>
                    </a:endParaRPr>
                  </a:p>
                </p:txBody>
              </p:sp>
              <p:sp>
                <p:nvSpPr>
                  <p:cNvPr id="71" name="Arc 70"/>
                  <p:cNvSpPr/>
                  <p:nvPr/>
                </p:nvSpPr>
                <p:spPr>
                  <a:xfrm>
                    <a:off x="841235" y="1085987"/>
                    <a:ext cx="226771" cy="129755"/>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800">
                      <a:latin typeface="Arial"/>
                      <a:cs typeface="Arial"/>
                    </a:endParaRPr>
                  </a:p>
                </p:txBody>
              </p:sp>
            </p:grpSp>
            <p:grpSp>
              <p:nvGrpSpPr>
                <p:cNvPr id="61" name="Group 118"/>
                <p:cNvGrpSpPr>
                  <a:grpSpLocks/>
                </p:cNvGrpSpPr>
                <p:nvPr/>
              </p:nvGrpSpPr>
              <p:grpSpPr bwMode="auto">
                <a:xfrm rot="-9549868">
                  <a:off x="405593" y="2250868"/>
                  <a:ext cx="282496" cy="220952"/>
                  <a:chOff x="841941" y="989878"/>
                  <a:chExt cx="282496" cy="220952"/>
                </a:xfrm>
              </p:grpSpPr>
              <p:sp>
                <p:nvSpPr>
                  <p:cNvPr id="68" name="Arc 67"/>
                  <p:cNvSpPr/>
                  <p:nvPr/>
                </p:nvSpPr>
                <p:spPr>
                  <a:xfrm>
                    <a:off x="915447" y="985430"/>
                    <a:ext cx="266586" cy="141731"/>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800">
                      <a:latin typeface="Arial"/>
                      <a:cs typeface="Arial"/>
                    </a:endParaRPr>
                  </a:p>
                </p:txBody>
              </p:sp>
              <p:sp>
                <p:nvSpPr>
                  <p:cNvPr id="69" name="Arc 68"/>
                  <p:cNvSpPr/>
                  <p:nvPr/>
                </p:nvSpPr>
                <p:spPr>
                  <a:xfrm>
                    <a:off x="887155" y="1064405"/>
                    <a:ext cx="264226" cy="127558"/>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800">
                      <a:latin typeface="Arial"/>
                      <a:cs typeface="Arial"/>
                    </a:endParaRPr>
                  </a:p>
                </p:txBody>
              </p:sp>
            </p:grpSp>
            <p:grpSp>
              <p:nvGrpSpPr>
                <p:cNvPr id="62" name="Group 122"/>
                <p:cNvGrpSpPr>
                  <a:grpSpLocks/>
                </p:cNvGrpSpPr>
                <p:nvPr/>
              </p:nvGrpSpPr>
              <p:grpSpPr bwMode="auto">
                <a:xfrm rot="1971742">
                  <a:off x="999956" y="1557509"/>
                  <a:ext cx="282496" cy="220952"/>
                  <a:chOff x="841941" y="989878"/>
                  <a:chExt cx="282496" cy="220952"/>
                </a:xfrm>
              </p:grpSpPr>
              <p:sp>
                <p:nvSpPr>
                  <p:cNvPr id="66" name="Arc 65"/>
                  <p:cNvSpPr/>
                  <p:nvPr/>
                </p:nvSpPr>
                <p:spPr>
                  <a:xfrm>
                    <a:off x="865053" y="990945"/>
                    <a:ext cx="252430" cy="144093"/>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800">
                      <a:latin typeface="Arial"/>
                      <a:cs typeface="Arial"/>
                    </a:endParaRPr>
                  </a:p>
                </p:txBody>
              </p:sp>
              <p:sp>
                <p:nvSpPr>
                  <p:cNvPr id="67" name="Arc 66"/>
                  <p:cNvSpPr/>
                  <p:nvPr/>
                </p:nvSpPr>
                <p:spPr>
                  <a:xfrm>
                    <a:off x="834016" y="1070614"/>
                    <a:ext cx="250071" cy="141731"/>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800">
                      <a:latin typeface="Arial"/>
                      <a:cs typeface="Arial"/>
                    </a:endParaRPr>
                  </a:p>
                </p:txBody>
              </p:sp>
            </p:grpSp>
            <p:grpSp>
              <p:nvGrpSpPr>
                <p:cNvPr id="63" name="Group 126"/>
                <p:cNvGrpSpPr>
                  <a:grpSpLocks/>
                </p:cNvGrpSpPr>
                <p:nvPr/>
              </p:nvGrpSpPr>
              <p:grpSpPr bwMode="auto">
                <a:xfrm rot="-3398277">
                  <a:off x="319917" y="1623655"/>
                  <a:ext cx="272891" cy="219285"/>
                  <a:chOff x="851546" y="989878"/>
                  <a:chExt cx="272891" cy="219285"/>
                </a:xfrm>
              </p:grpSpPr>
              <p:sp>
                <p:nvSpPr>
                  <p:cNvPr id="64" name="Arc 63"/>
                  <p:cNvSpPr/>
                  <p:nvPr/>
                </p:nvSpPr>
                <p:spPr>
                  <a:xfrm>
                    <a:off x="853644" y="1052181"/>
                    <a:ext cx="250393" cy="139190"/>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800">
                      <a:latin typeface="Arial"/>
                      <a:cs typeface="Arial"/>
                    </a:endParaRPr>
                  </a:p>
                </p:txBody>
              </p:sp>
              <p:sp>
                <p:nvSpPr>
                  <p:cNvPr id="65" name="Arc 64"/>
                  <p:cNvSpPr/>
                  <p:nvPr/>
                </p:nvSpPr>
                <p:spPr>
                  <a:xfrm>
                    <a:off x="876924" y="987205"/>
                    <a:ext cx="266929" cy="120318"/>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800">
                      <a:latin typeface="Arial"/>
                      <a:cs typeface="Arial"/>
                    </a:endParaRPr>
                  </a:p>
                </p:txBody>
              </p:sp>
            </p:grpSp>
          </p:grpSp>
        </p:grpSp>
        <p:pic>
          <p:nvPicPr>
            <p:cNvPr id="5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57135" y="5323364"/>
              <a:ext cx="172111" cy="21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ectangle 55"/>
            <p:cNvSpPr/>
            <p:nvPr/>
          </p:nvSpPr>
          <p:spPr bwMode="auto">
            <a:xfrm>
              <a:off x="5800153" y="5368529"/>
              <a:ext cx="657225" cy="471488"/>
            </a:xfrm>
            <a:prstGeom prst="rect">
              <a:avLst/>
            </a:prstGeom>
            <a:gradFill flip="none" rotWithShape="1">
              <a:gsLst>
                <a:gs pos="0">
                  <a:schemeClr val="accent1">
                    <a:tint val="100000"/>
                    <a:shade val="100000"/>
                    <a:satMod val="130000"/>
                    <a:alpha val="37000"/>
                  </a:schemeClr>
                </a:gs>
                <a:gs pos="100000">
                  <a:schemeClr val="accent1">
                    <a:tint val="50000"/>
                    <a:shade val="100000"/>
                    <a:satMod val="350000"/>
                    <a:alpha val="37000"/>
                  </a:schemeClr>
                </a:gs>
              </a:gsLst>
              <a:lin ang="16200000" scaled="0"/>
              <a:tileRect/>
            </a:gradFill>
            <a:ln w="6350" cmpd="sng"/>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Arial"/>
                <a:cs typeface="Arial"/>
              </a:endParaRPr>
            </a:p>
          </p:txBody>
        </p:sp>
      </p:grpSp>
      <p:sp>
        <p:nvSpPr>
          <p:cNvPr id="85" name="Right Arrow 84"/>
          <p:cNvSpPr/>
          <p:nvPr/>
        </p:nvSpPr>
        <p:spPr>
          <a:xfrm>
            <a:off x="1951829" y="3854761"/>
            <a:ext cx="304092" cy="23647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86" name="TextBox 85"/>
          <p:cNvSpPr txBox="1"/>
          <p:nvPr/>
        </p:nvSpPr>
        <p:spPr>
          <a:xfrm>
            <a:off x="886955" y="2172362"/>
            <a:ext cx="3327123" cy="400110"/>
          </a:xfrm>
          <a:prstGeom prst="rect">
            <a:avLst/>
          </a:prstGeom>
          <a:noFill/>
        </p:spPr>
        <p:txBody>
          <a:bodyPr wrap="square" rtlCol="0">
            <a:spAutoFit/>
          </a:bodyPr>
          <a:lstStyle/>
          <a:p>
            <a:r>
              <a:rPr lang="en-US" altLang="zh-CN" sz="2000" dirty="0" smtClean="0">
                <a:solidFill>
                  <a:schemeClr val="bg1"/>
                </a:solidFill>
                <a:latin typeface="Arial"/>
                <a:ea typeface="华文细黑"/>
                <a:cs typeface="Arial"/>
              </a:rPr>
              <a:t>Day 1			 </a:t>
            </a:r>
            <a:r>
              <a:rPr lang="en-US" altLang="zh-CN" sz="2000" dirty="0" smtClean="0">
                <a:solidFill>
                  <a:schemeClr val="bg1"/>
                </a:solidFill>
                <a:latin typeface="Arial"/>
                <a:ea typeface="华文细黑"/>
                <a:cs typeface="Arial"/>
              </a:rPr>
              <a:t> </a:t>
            </a:r>
            <a:r>
              <a:rPr lang="en-US" altLang="zh-CN" sz="2000" dirty="0" smtClean="0">
                <a:solidFill>
                  <a:schemeClr val="bg1"/>
                </a:solidFill>
                <a:latin typeface="Arial"/>
                <a:ea typeface="华文细黑"/>
                <a:cs typeface="Arial"/>
              </a:rPr>
              <a:t>Day </a:t>
            </a:r>
            <a:r>
              <a:rPr lang="en-US" altLang="zh-CN" sz="2000" dirty="0" smtClean="0">
                <a:solidFill>
                  <a:schemeClr val="bg1"/>
                </a:solidFill>
                <a:latin typeface="Arial"/>
                <a:ea typeface="华文细黑"/>
                <a:cs typeface="Arial"/>
              </a:rPr>
              <a:t>2	</a:t>
            </a:r>
            <a:endParaRPr lang="en-US" sz="2000" dirty="0" smtClean="0">
              <a:solidFill>
                <a:schemeClr val="bg1"/>
              </a:solidFill>
              <a:latin typeface="Arial"/>
              <a:ea typeface="华文细黑"/>
              <a:cs typeface="Arial"/>
            </a:endParaRPr>
          </a:p>
        </p:txBody>
      </p:sp>
      <p:sp>
        <p:nvSpPr>
          <p:cNvPr id="87" name="TextBox 86"/>
          <p:cNvSpPr txBox="1"/>
          <p:nvPr/>
        </p:nvSpPr>
        <p:spPr>
          <a:xfrm>
            <a:off x="2733871" y="5102837"/>
            <a:ext cx="1238440" cy="461665"/>
          </a:xfrm>
          <a:prstGeom prst="rect">
            <a:avLst/>
          </a:prstGeom>
          <a:noFill/>
        </p:spPr>
        <p:txBody>
          <a:bodyPr wrap="none" rtlCol="0">
            <a:spAutoFit/>
          </a:bodyPr>
          <a:lstStyle/>
          <a:p>
            <a:r>
              <a:rPr lang="en-US" dirty="0" smtClean="0">
                <a:solidFill>
                  <a:srgbClr val="FFFF66"/>
                </a:solidFill>
              </a:rPr>
              <a:t>Freezing</a:t>
            </a:r>
            <a:endParaRPr lang="en-US" dirty="0">
              <a:solidFill>
                <a:srgbClr val="FFFF66"/>
              </a:solidFill>
            </a:endParaRPr>
          </a:p>
        </p:txBody>
      </p:sp>
      <p:sp>
        <p:nvSpPr>
          <p:cNvPr id="88" name="TextBox 87"/>
          <p:cNvSpPr txBox="1"/>
          <p:nvPr/>
        </p:nvSpPr>
        <p:spPr>
          <a:xfrm>
            <a:off x="5914560" y="4775241"/>
            <a:ext cx="1238440" cy="830997"/>
          </a:xfrm>
          <a:prstGeom prst="rect">
            <a:avLst/>
          </a:prstGeom>
          <a:noFill/>
        </p:spPr>
        <p:txBody>
          <a:bodyPr wrap="none" rtlCol="0">
            <a:spAutoFit/>
          </a:bodyPr>
          <a:lstStyle/>
          <a:p>
            <a:pPr algn="ctr"/>
            <a:r>
              <a:rPr lang="en-US" dirty="0" smtClean="0">
                <a:solidFill>
                  <a:srgbClr val="FFFF66"/>
                </a:solidFill>
              </a:rPr>
              <a:t>No</a:t>
            </a:r>
          </a:p>
          <a:p>
            <a:pPr algn="ctr"/>
            <a:r>
              <a:rPr lang="en-US" dirty="0" smtClean="0">
                <a:solidFill>
                  <a:srgbClr val="FFFF66"/>
                </a:solidFill>
              </a:rPr>
              <a:t>Freezing</a:t>
            </a:r>
            <a:endParaRPr lang="en-US" dirty="0">
              <a:solidFill>
                <a:srgbClr val="FFFF66"/>
              </a:solidFill>
            </a:endParaRPr>
          </a:p>
        </p:txBody>
      </p:sp>
      <p:sp>
        <p:nvSpPr>
          <p:cNvPr id="89" name="Title 1"/>
          <p:cNvSpPr txBox="1">
            <a:spLocks/>
          </p:cNvSpPr>
          <p:nvPr/>
        </p:nvSpPr>
        <p:spPr>
          <a:xfrm>
            <a:off x="457200" y="139700"/>
            <a:ext cx="8229600" cy="1003300"/>
          </a:xfrm>
          <a:prstGeom prst="rect">
            <a:avLst/>
          </a:prstGeom>
          <a:ln>
            <a:noFill/>
            <a:miter lim="800000"/>
            <a:headEnd/>
            <a:tailEnd/>
          </a:ln>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n-US" sz="3500" dirty="0" smtClean="0">
                <a:solidFill>
                  <a:srgbClr val="FFFF00"/>
                </a:solidFill>
                <a:latin typeface="Calibri" charset="0"/>
              </a:rPr>
              <a:t>Extinction is a way of learning to no longer fear a stimulus</a:t>
            </a:r>
            <a:endParaRPr lang="en-US" sz="3500" dirty="0">
              <a:solidFill>
                <a:srgbClr val="FFFF00"/>
              </a:solidFill>
              <a:latin typeface="Calibri" charset="0"/>
            </a:endParaRPr>
          </a:p>
        </p:txBody>
      </p:sp>
      <p:grpSp>
        <p:nvGrpSpPr>
          <p:cNvPr id="90" name="Group 89"/>
          <p:cNvGrpSpPr>
            <a:grpSpLocks/>
          </p:cNvGrpSpPr>
          <p:nvPr/>
        </p:nvGrpSpPr>
        <p:grpSpPr bwMode="auto">
          <a:xfrm>
            <a:off x="4555935" y="3457985"/>
            <a:ext cx="893763" cy="708025"/>
            <a:chOff x="5579490" y="5138342"/>
            <a:chExt cx="893763" cy="708025"/>
          </a:xfrm>
        </p:grpSpPr>
        <p:grpSp>
          <p:nvGrpSpPr>
            <p:cNvPr id="91" name="Group 431"/>
            <p:cNvGrpSpPr>
              <a:grpSpLocks/>
            </p:cNvGrpSpPr>
            <p:nvPr/>
          </p:nvGrpSpPr>
          <p:grpSpPr bwMode="auto">
            <a:xfrm>
              <a:off x="5579490" y="5138342"/>
              <a:ext cx="893763" cy="708025"/>
              <a:chOff x="4654135" y="3930254"/>
              <a:chExt cx="893763" cy="708025"/>
            </a:xfrm>
          </p:grpSpPr>
          <p:grpSp>
            <p:nvGrpSpPr>
              <p:cNvPr id="94" name="Group 118"/>
              <p:cNvGrpSpPr>
                <a:grpSpLocks/>
              </p:cNvGrpSpPr>
              <p:nvPr/>
            </p:nvGrpSpPr>
            <p:grpSpPr bwMode="auto">
              <a:xfrm>
                <a:off x="4654135" y="3930254"/>
                <a:ext cx="893763" cy="708025"/>
                <a:chOff x="4243424" y="5764796"/>
                <a:chExt cx="1087456" cy="843169"/>
              </a:xfrm>
            </p:grpSpPr>
            <p:grpSp>
              <p:nvGrpSpPr>
                <p:cNvPr id="109" name="Group 108"/>
                <p:cNvGrpSpPr>
                  <a:grpSpLocks/>
                </p:cNvGrpSpPr>
                <p:nvPr/>
              </p:nvGrpSpPr>
              <p:grpSpPr bwMode="auto">
                <a:xfrm>
                  <a:off x="4243424" y="5764796"/>
                  <a:ext cx="1087456" cy="843169"/>
                  <a:chOff x="4243424" y="5764796"/>
                  <a:chExt cx="1087456" cy="843169"/>
                </a:xfrm>
              </p:grpSpPr>
              <p:cxnSp>
                <p:nvCxnSpPr>
                  <p:cNvPr id="114" name="Straight Connector 113"/>
                  <p:cNvCxnSpPr/>
                  <p:nvPr/>
                </p:nvCxnSpPr>
                <p:spPr>
                  <a:xfrm>
                    <a:off x="5046943" y="6326278"/>
                    <a:ext cx="283937" cy="281687"/>
                  </a:xfrm>
                  <a:prstGeom prst="line">
                    <a:avLst/>
                  </a:prstGeom>
                  <a:ln w="6350" cmpd="sng"/>
                </p:spPr>
                <p:style>
                  <a:lnRef idx="2">
                    <a:schemeClr val="accent1"/>
                  </a:lnRef>
                  <a:fillRef idx="0">
                    <a:schemeClr val="accent1"/>
                  </a:fillRef>
                  <a:effectRef idx="1">
                    <a:schemeClr val="accent1"/>
                  </a:effectRef>
                  <a:fontRef idx="minor">
                    <a:schemeClr val="tx1"/>
                  </a:fontRef>
                </p:style>
              </p:cxnSp>
              <p:sp>
                <p:nvSpPr>
                  <p:cNvPr id="115" name="Rectangle 114"/>
                  <p:cNvSpPr/>
                  <p:nvPr/>
                </p:nvSpPr>
                <p:spPr>
                  <a:xfrm>
                    <a:off x="4243424" y="5764796"/>
                    <a:ext cx="803519" cy="561482"/>
                  </a:xfrm>
                  <a:prstGeom prst="rect">
                    <a:avLst/>
                  </a:prstGeom>
                  <a:gradFill flip="none" rotWithShape="1">
                    <a:gsLst>
                      <a:gs pos="0">
                        <a:schemeClr val="accent1">
                          <a:tint val="100000"/>
                          <a:shade val="100000"/>
                          <a:satMod val="130000"/>
                          <a:alpha val="33000"/>
                        </a:schemeClr>
                      </a:gs>
                      <a:gs pos="100000">
                        <a:schemeClr val="accent1">
                          <a:tint val="50000"/>
                          <a:shade val="100000"/>
                          <a:satMod val="350000"/>
                          <a:alpha val="33000"/>
                        </a:schemeClr>
                      </a:gs>
                    </a:gsLst>
                    <a:lin ang="16200000" scaled="0"/>
                    <a:tileRect/>
                  </a:gradFill>
                  <a:ln w="6350" cmpd="sng"/>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Arial"/>
                      <a:cs typeface="Arial"/>
                    </a:endParaRPr>
                  </a:p>
                </p:txBody>
              </p:sp>
              <p:cxnSp>
                <p:nvCxnSpPr>
                  <p:cNvPr id="116" name="Straight Connector 115"/>
                  <p:cNvCxnSpPr/>
                  <p:nvPr/>
                </p:nvCxnSpPr>
                <p:spPr>
                  <a:xfrm>
                    <a:off x="4243424" y="6326278"/>
                    <a:ext cx="285867" cy="281687"/>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5046943" y="5764796"/>
                    <a:ext cx="283937" cy="281686"/>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4245356" y="5764796"/>
                    <a:ext cx="287798" cy="281686"/>
                  </a:xfrm>
                  <a:prstGeom prst="line">
                    <a:avLst/>
                  </a:prstGeom>
                  <a:ln w="6350" cmpd="sng"/>
                </p:spPr>
                <p:style>
                  <a:lnRef idx="2">
                    <a:schemeClr val="accent1"/>
                  </a:lnRef>
                  <a:fillRef idx="0">
                    <a:schemeClr val="accent1"/>
                  </a:fillRef>
                  <a:effectRef idx="1">
                    <a:schemeClr val="accent1"/>
                  </a:effectRef>
                  <a:fontRef idx="minor">
                    <a:schemeClr val="tx1"/>
                  </a:fontRef>
                </p:style>
              </p:cxnSp>
              <p:sp>
                <p:nvSpPr>
                  <p:cNvPr id="119" name="Rectangle 118"/>
                  <p:cNvSpPr/>
                  <p:nvPr/>
                </p:nvSpPr>
                <p:spPr>
                  <a:xfrm>
                    <a:off x="4529291" y="6046482"/>
                    <a:ext cx="801589" cy="561483"/>
                  </a:xfrm>
                  <a:prstGeom prst="rect">
                    <a:avLst/>
                  </a:prstGeom>
                  <a:gradFill flip="none" rotWithShape="1">
                    <a:gsLst>
                      <a:gs pos="0">
                        <a:schemeClr val="accent1">
                          <a:tint val="100000"/>
                          <a:shade val="100000"/>
                          <a:satMod val="130000"/>
                          <a:alpha val="37000"/>
                        </a:schemeClr>
                      </a:gs>
                      <a:gs pos="100000">
                        <a:schemeClr val="accent1">
                          <a:tint val="50000"/>
                          <a:shade val="100000"/>
                          <a:satMod val="350000"/>
                          <a:alpha val="37000"/>
                        </a:schemeClr>
                      </a:gs>
                    </a:gsLst>
                    <a:lin ang="16200000" scaled="0"/>
                    <a:tileRect/>
                  </a:gradFill>
                  <a:ln w="6350" cmpd="sng"/>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Arial"/>
                      <a:cs typeface="Arial"/>
                    </a:endParaRPr>
                  </a:p>
                </p:txBody>
              </p:sp>
            </p:grpSp>
            <p:cxnSp>
              <p:nvCxnSpPr>
                <p:cNvPr id="110" name="Straight Connector 109"/>
                <p:cNvCxnSpPr/>
                <p:nvPr/>
              </p:nvCxnSpPr>
              <p:spPr>
                <a:xfrm>
                  <a:off x="4396016" y="6477519"/>
                  <a:ext cx="776478" cy="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4299439" y="6360307"/>
                  <a:ext cx="778409" cy="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4351590" y="6411352"/>
                  <a:ext cx="778410" cy="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4457825" y="6541796"/>
                  <a:ext cx="776478" cy="0"/>
                </a:xfrm>
                <a:prstGeom prst="line">
                  <a:avLst/>
                </a:prstGeom>
                <a:ln w="6350" cmpd="sng"/>
              </p:spPr>
              <p:style>
                <a:lnRef idx="2">
                  <a:schemeClr val="accent1"/>
                </a:lnRef>
                <a:fillRef idx="0">
                  <a:schemeClr val="accent1"/>
                </a:fillRef>
                <a:effectRef idx="1">
                  <a:schemeClr val="accent1"/>
                </a:effectRef>
                <a:fontRef idx="minor">
                  <a:schemeClr val="tx1"/>
                </a:fontRef>
              </p:style>
            </p:cxnSp>
          </p:grpSp>
          <p:grpSp>
            <p:nvGrpSpPr>
              <p:cNvPr id="95" name="Group 19"/>
              <p:cNvGrpSpPr>
                <a:grpSpLocks/>
              </p:cNvGrpSpPr>
              <p:nvPr/>
            </p:nvGrpSpPr>
            <p:grpSpPr bwMode="auto">
              <a:xfrm>
                <a:off x="4714035" y="3958215"/>
                <a:ext cx="672383" cy="614810"/>
                <a:chOff x="255789" y="1516063"/>
                <a:chExt cx="999219" cy="914834"/>
              </a:xfrm>
            </p:grpSpPr>
            <p:pic>
              <p:nvPicPr>
                <p:cNvPr id="96" name="Picture 1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5789" y="1516063"/>
                  <a:ext cx="927197" cy="914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7" name="Group 18"/>
                <p:cNvGrpSpPr>
                  <a:grpSpLocks/>
                </p:cNvGrpSpPr>
                <p:nvPr/>
              </p:nvGrpSpPr>
              <p:grpSpPr bwMode="auto">
                <a:xfrm rot="6417632">
                  <a:off x="1003284" y="2147789"/>
                  <a:ext cx="282496" cy="220952"/>
                  <a:chOff x="841941" y="989878"/>
                  <a:chExt cx="282496" cy="220952"/>
                </a:xfrm>
              </p:grpSpPr>
              <p:sp>
                <p:nvSpPr>
                  <p:cNvPr id="107" name="Arc 106"/>
                  <p:cNvSpPr/>
                  <p:nvPr/>
                </p:nvSpPr>
                <p:spPr>
                  <a:xfrm>
                    <a:off x="849590" y="1011053"/>
                    <a:ext cx="233856" cy="139190"/>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800">
                      <a:latin typeface="Arial"/>
                      <a:cs typeface="Arial"/>
                    </a:endParaRPr>
                  </a:p>
                </p:txBody>
              </p:sp>
              <p:sp>
                <p:nvSpPr>
                  <p:cNvPr id="108" name="Arc 107"/>
                  <p:cNvSpPr/>
                  <p:nvPr/>
                </p:nvSpPr>
                <p:spPr>
                  <a:xfrm>
                    <a:off x="841235" y="1085987"/>
                    <a:ext cx="226771" cy="129755"/>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800">
                      <a:latin typeface="Arial"/>
                      <a:cs typeface="Arial"/>
                    </a:endParaRPr>
                  </a:p>
                </p:txBody>
              </p:sp>
            </p:grpSp>
            <p:sp>
              <p:nvSpPr>
                <p:cNvPr id="106" name="Arc 105"/>
                <p:cNvSpPr/>
                <p:nvPr/>
              </p:nvSpPr>
              <p:spPr bwMode="auto">
                <a:xfrm rot="12050132">
                  <a:off x="390907" y="2258723"/>
                  <a:ext cx="264226" cy="127558"/>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800">
                    <a:latin typeface="Arial"/>
                    <a:cs typeface="Arial"/>
                  </a:endParaRPr>
                </a:p>
              </p:txBody>
            </p:sp>
            <p:sp>
              <p:nvSpPr>
                <p:cNvPr id="104" name="Arc 103"/>
                <p:cNvSpPr/>
                <p:nvPr/>
              </p:nvSpPr>
              <p:spPr bwMode="auto">
                <a:xfrm rot="1971742">
                  <a:off x="973577" y="1618567"/>
                  <a:ext cx="250071" cy="141732"/>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800">
                    <a:latin typeface="Arial"/>
                    <a:cs typeface="Arial"/>
                  </a:endParaRPr>
                </a:p>
              </p:txBody>
            </p:sp>
            <p:sp>
              <p:nvSpPr>
                <p:cNvPr id="102" name="Arc 101"/>
                <p:cNvSpPr/>
                <p:nvPr/>
              </p:nvSpPr>
              <p:spPr bwMode="auto">
                <a:xfrm rot="18201723">
                  <a:off x="291652" y="1625750"/>
                  <a:ext cx="266928" cy="120318"/>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800">
                    <a:latin typeface="Arial"/>
                    <a:cs typeface="Arial"/>
                  </a:endParaRPr>
                </a:p>
              </p:txBody>
            </p:sp>
          </p:grpSp>
        </p:grpSp>
        <p:pic>
          <p:nvPicPr>
            <p:cNvPr id="9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57135" y="5323364"/>
              <a:ext cx="172111" cy="21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Rectangle 92"/>
            <p:cNvSpPr/>
            <p:nvPr/>
          </p:nvSpPr>
          <p:spPr bwMode="auto">
            <a:xfrm>
              <a:off x="5800153" y="5368529"/>
              <a:ext cx="657225" cy="471488"/>
            </a:xfrm>
            <a:prstGeom prst="rect">
              <a:avLst/>
            </a:prstGeom>
            <a:gradFill flip="none" rotWithShape="1">
              <a:gsLst>
                <a:gs pos="0">
                  <a:schemeClr val="accent1">
                    <a:tint val="100000"/>
                    <a:shade val="100000"/>
                    <a:satMod val="130000"/>
                    <a:alpha val="37000"/>
                  </a:schemeClr>
                </a:gs>
                <a:gs pos="100000">
                  <a:schemeClr val="accent1">
                    <a:tint val="50000"/>
                    <a:shade val="100000"/>
                    <a:satMod val="350000"/>
                    <a:alpha val="37000"/>
                  </a:schemeClr>
                </a:gs>
              </a:gsLst>
              <a:lin ang="16200000" scaled="0"/>
              <a:tileRect/>
            </a:gradFill>
            <a:ln w="6350" cmpd="sng"/>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Arial"/>
                <a:cs typeface="Arial"/>
              </a:endParaRPr>
            </a:p>
          </p:txBody>
        </p:sp>
      </p:grpSp>
      <p:grpSp>
        <p:nvGrpSpPr>
          <p:cNvPr id="120" name="Group 119"/>
          <p:cNvGrpSpPr>
            <a:grpSpLocks/>
          </p:cNvGrpSpPr>
          <p:nvPr/>
        </p:nvGrpSpPr>
        <p:grpSpPr bwMode="auto">
          <a:xfrm>
            <a:off x="6156135" y="3459184"/>
            <a:ext cx="895350" cy="722512"/>
            <a:chOff x="5579490" y="5138342"/>
            <a:chExt cx="895350" cy="722512"/>
          </a:xfrm>
        </p:grpSpPr>
        <p:grpSp>
          <p:nvGrpSpPr>
            <p:cNvPr id="121" name="Group 431"/>
            <p:cNvGrpSpPr>
              <a:grpSpLocks/>
            </p:cNvGrpSpPr>
            <p:nvPr/>
          </p:nvGrpSpPr>
          <p:grpSpPr bwMode="auto">
            <a:xfrm>
              <a:off x="5579490" y="5138342"/>
              <a:ext cx="893763" cy="708025"/>
              <a:chOff x="4654135" y="3930254"/>
              <a:chExt cx="893763" cy="708025"/>
            </a:xfrm>
          </p:grpSpPr>
          <p:grpSp>
            <p:nvGrpSpPr>
              <p:cNvPr id="124" name="Group 118"/>
              <p:cNvGrpSpPr>
                <a:grpSpLocks/>
              </p:cNvGrpSpPr>
              <p:nvPr/>
            </p:nvGrpSpPr>
            <p:grpSpPr bwMode="auto">
              <a:xfrm>
                <a:off x="4654135" y="3930254"/>
                <a:ext cx="893763" cy="708025"/>
                <a:chOff x="4243424" y="5764796"/>
                <a:chExt cx="1087456" cy="843169"/>
              </a:xfrm>
            </p:grpSpPr>
            <p:grpSp>
              <p:nvGrpSpPr>
                <p:cNvPr id="139" name="Group 108"/>
                <p:cNvGrpSpPr>
                  <a:grpSpLocks/>
                </p:cNvGrpSpPr>
                <p:nvPr/>
              </p:nvGrpSpPr>
              <p:grpSpPr bwMode="auto">
                <a:xfrm>
                  <a:off x="4243424" y="5764796"/>
                  <a:ext cx="1087456" cy="843169"/>
                  <a:chOff x="4243424" y="5764796"/>
                  <a:chExt cx="1087456" cy="843169"/>
                </a:xfrm>
              </p:grpSpPr>
              <p:cxnSp>
                <p:nvCxnSpPr>
                  <p:cNvPr id="144" name="Straight Connector 143"/>
                  <p:cNvCxnSpPr/>
                  <p:nvPr/>
                </p:nvCxnSpPr>
                <p:spPr>
                  <a:xfrm>
                    <a:off x="5046943" y="6326278"/>
                    <a:ext cx="283937" cy="281687"/>
                  </a:xfrm>
                  <a:prstGeom prst="line">
                    <a:avLst/>
                  </a:prstGeom>
                  <a:ln w="6350" cmpd="sng"/>
                </p:spPr>
                <p:style>
                  <a:lnRef idx="2">
                    <a:schemeClr val="accent1"/>
                  </a:lnRef>
                  <a:fillRef idx="0">
                    <a:schemeClr val="accent1"/>
                  </a:fillRef>
                  <a:effectRef idx="1">
                    <a:schemeClr val="accent1"/>
                  </a:effectRef>
                  <a:fontRef idx="minor">
                    <a:schemeClr val="tx1"/>
                  </a:fontRef>
                </p:style>
              </p:cxnSp>
              <p:sp>
                <p:nvSpPr>
                  <p:cNvPr id="145" name="Rectangle 144"/>
                  <p:cNvSpPr/>
                  <p:nvPr/>
                </p:nvSpPr>
                <p:spPr>
                  <a:xfrm>
                    <a:off x="4243424" y="5764796"/>
                    <a:ext cx="803519" cy="561482"/>
                  </a:xfrm>
                  <a:prstGeom prst="rect">
                    <a:avLst/>
                  </a:prstGeom>
                  <a:gradFill flip="none" rotWithShape="1">
                    <a:gsLst>
                      <a:gs pos="0">
                        <a:schemeClr val="accent1">
                          <a:tint val="100000"/>
                          <a:shade val="100000"/>
                          <a:satMod val="130000"/>
                          <a:alpha val="33000"/>
                        </a:schemeClr>
                      </a:gs>
                      <a:gs pos="100000">
                        <a:schemeClr val="accent1">
                          <a:tint val="50000"/>
                          <a:shade val="100000"/>
                          <a:satMod val="350000"/>
                          <a:alpha val="33000"/>
                        </a:schemeClr>
                      </a:gs>
                    </a:gsLst>
                    <a:lin ang="16200000" scaled="0"/>
                    <a:tileRect/>
                  </a:gradFill>
                  <a:ln w="6350" cmpd="sng"/>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Arial"/>
                      <a:cs typeface="Arial"/>
                    </a:endParaRPr>
                  </a:p>
                </p:txBody>
              </p:sp>
              <p:cxnSp>
                <p:nvCxnSpPr>
                  <p:cNvPr id="146" name="Straight Connector 145"/>
                  <p:cNvCxnSpPr/>
                  <p:nvPr/>
                </p:nvCxnSpPr>
                <p:spPr>
                  <a:xfrm>
                    <a:off x="4243424" y="6326278"/>
                    <a:ext cx="285867" cy="281687"/>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5046943" y="5764796"/>
                    <a:ext cx="283937" cy="281686"/>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4245356" y="5764796"/>
                    <a:ext cx="287798" cy="281686"/>
                  </a:xfrm>
                  <a:prstGeom prst="line">
                    <a:avLst/>
                  </a:prstGeom>
                  <a:ln w="6350" cmpd="sng"/>
                </p:spPr>
                <p:style>
                  <a:lnRef idx="2">
                    <a:schemeClr val="accent1"/>
                  </a:lnRef>
                  <a:fillRef idx="0">
                    <a:schemeClr val="accent1"/>
                  </a:fillRef>
                  <a:effectRef idx="1">
                    <a:schemeClr val="accent1"/>
                  </a:effectRef>
                  <a:fontRef idx="minor">
                    <a:schemeClr val="tx1"/>
                  </a:fontRef>
                </p:style>
              </p:cxnSp>
              <p:sp>
                <p:nvSpPr>
                  <p:cNvPr id="149" name="Rectangle 148"/>
                  <p:cNvSpPr/>
                  <p:nvPr/>
                </p:nvSpPr>
                <p:spPr>
                  <a:xfrm>
                    <a:off x="4529291" y="6046482"/>
                    <a:ext cx="801589" cy="561483"/>
                  </a:xfrm>
                  <a:prstGeom prst="rect">
                    <a:avLst/>
                  </a:prstGeom>
                  <a:gradFill flip="none" rotWithShape="1">
                    <a:gsLst>
                      <a:gs pos="0">
                        <a:schemeClr val="accent1">
                          <a:tint val="100000"/>
                          <a:shade val="100000"/>
                          <a:satMod val="130000"/>
                          <a:alpha val="37000"/>
                        </a:schemeClr>
                      </a:gs>
                      <a:gs pos="100000">
                        <a:schemeClr val="accent1">
                          <a:tint val="50000"/>
                          <a:shade val="100000"/>
                          <a:satMod val="350000"/>
                          <a:alpha val="37000"/>
                        </a:schemeClr>
                      </a:gs>
                    </a:gsLst>
                    <a:lin ang="16200000" scaled="0"/>
                    <a:tileRect/>
                  </a:gradFill>
                  <a:ln w="6350" cmpd="sng"/>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Arial"/>
                      <a:cs typeface="Arial"/>
                    </a:endParaRPr>
                  </a:p>
                </p:txBody>
              </p:sp>
            </p:grpSp>
            <p:cxnSp>
              <p:nvCxnSpPr>
                <p:cNvPr id="140" name="Straight Connector 139"/>
                <p:cNvCxnSpPr/>
                <p:nvPr/>
              </p:nvCxnSpPr>
              <p:spPr>
                <a:xfrm>
                  <a:off x="4396016" y="6477519"/>
                  <a:ext cx="776478" cy="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4299439" y="6360307"/>
                  <a:ext cx="778409" cy="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4351590" y="6411352"/>
                  <a:ext cx="778410" cy="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4457825" y="6541796"/>
                  <a:ext cx="776478" cy="0"/>
                </a:xfrm>
                <a:prstGeom prst="line">
                  <a:avLst/>
                </a:prstGeom>
                <a:ln w="6350" cmpd="sng"/>
              </p:spPr>
              <p:style>
                <a:lnRef idx="2">
                  <a:schemeClr val="accent1"/>
                </a:lnRef>
                <a:fillRef idx="0">
                  <a:schemeClr val="accent1"/>
                </a:fillRef>
                <a:effectRef idx="1">
                  <a:schemeClr val="accent1"/>
                </a:effectRef>
                <a:fontRef idx="minor">
                  <a:schemeClr val="tx1"/>
                </a:fontRef>
              </p:style>
            </p:cxnSp>
          </p:grpSp>
          <p:pic>
            <p:nvPicPr>
              <p:cNvPr id="126" name="Picture 1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4035" y="3958216"/>
                <a:ext cx="623918" cy="614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57135" y="5323364"/>
              <a:ext cx="172111" cy="21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 name="Rectangle 122"/>
            <p:cNvSpPr/>
            <p:nvPr/>
          </p:nvSpPr>
          <p:spPr bwMode="auto">
            <a:xfrm>
              <a:off x="5817615" y="5389366"/>
              <a:ext cx="657225" cy="471488"/>
            </a:xfrm>
            <a:prstGeom prst="rect">
              <a:avLst/>
            </a:prstGeom>
            <a:gradFill flip="none" rotWithShape="1">
              <a:gsLst>
                <a:gs pos="0">
                  <a:schemeClr val="accent1">
                    <a:tint val="100000"/>
                    <a:shade val="100000"/>
                    <a:satMod val="130000"/>
                    <a:alpha val="37000"/>
                  </a:schemeClr>
                </a:gs>
                <a:gs pos="100000">
                  <a:schemeClr val="accent1">
                    <a:tint val="50000"/>
                    <a:shade val="100000"/>
                    <a:satMod val="350000"/>
                    <a:alpha val="37000"/>
                  </a:schemeClr>
                </a:gs>
              </a:gsLst>
              <a:lin ang="16200000" scaled="0"/>
              <a:tileRect/>
            </a:gradFill>
            <a:ln w="6350" cmpd="sng"/>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Arial"/>
                <a:cs typeface="Arial"/>
              </a:endParaRPr>
            </a:p>
          </p:txBody>
        </p:sp>
      </p:grpSp>
      <p:sp>
        <p:nvSpPr>
          <p:cNvPr id="150" name="TextBox 149"/>
          <p:cNvSpPr txBox="1"/>
          <p:nvPr/>
        </p:nvSpPr>
        <p:spPr>
          <a:xfrm>
            <a:off x="4557523" y="2167706"/>
            <a:ext cx="3327123" cy="400110"/>
          </a:xfrm>
          <a:prstGeom prst="rect">
            <a:avLst/>
          </a:prstGeom>
          <a:noFill/>
        </p:spPr>
        <p:txBody>
          <a:bodyPr wrap="square" rtlCol="0">
            <a:spAutoFit/>
          </a:bodyPr>
          <a:lstStyle/>
          <a:p>
            <a:r>
              <a:rPr lang="en-US" altLang="zh-CN" sz="2000" dirty="0" smtClean="0">
                <a:solidFill>
                  <a:schemeClr val="bg1"/>
                </a:solidFill>
                <a:latin typeface="Arial"/>
                <a:ea typeface="华文细黑"/>
                <a:cs typeface="Arial"/>
              </a:rPr>
              <a:t>Day </a:t>
            </a:r>
            <a:r>
              <a:rPr lang="en-US" altLang="zh-CN" sz="2000" dirty="0" smtClean="0">
                <a:solidFill>
                  <a:schemeClr val="bg1"/>
                </a:solidFill>
                <a:latin typeface="Arial"/>
                <a:ea typeface="华文细黑"/>
                <a:cs typeface="Arial"/>
              </a:rPr>
              <a:t>3…</a:t>
            </a:r>
            <a:r>
              <a:rPr lang="en-US" altLang="zh-CN" sz="2000" dirty="0" smtClean="0">
                <a:solidFill>
                  <a:schemeClr val="bg1"/>
                </a:solidFill>
                <a:latin typeface="Arial"/>
                <a:ea typeface="华文细黑"/>
                <a:cs typeface="Arial"/>
              </a:rPr>
              <a:t>	</a:t>
            </a:r>
            <a:r>
              <a:rPr lang="en-US" altLang="zh-CN" sz="2000" dirty="0" smtClean="0">
                <a:solidFill>
                  <a:schemeClr val="bg1"/>
                </a:solidFill>
                <a:latin typeface="Arial"/>
                <a:ea typeface="华文细黑"/>
                <a:cs typeface="Arial"/>
              </a:rPr>
              <a:t>  </a:t>
            </a:r>
            <a:r>
              <a:rPr lang="en-US" altLang="zh-CN" sz="2000" dirty="0" smtClean="0">
                <a:solidFill>
                  <a:schemeClr val="bg1"/>
                </a:solidFill>
                <a:latin typeface="Arial"/>
                <a:ea typeface="华文细黑"/>
                <a:cs typeface="Arial"/>
              </a:rPr>
              <a:t>Day </a:t>
            </a:r>
            <a:r>
              <a:rPr lang="en-US" altLang="zh-CN" sz="2000" dirty="0" smtClean="0">
                <a:solidFill>
                  <a:schemeClr val="bg1"/>
                </a:solidFill>
                <a:latin typeface="Arial"/>
                <a:ea typeface="华文细黑"/>
                <a:cs typeface="Arial"/>
              </a:rPr>
              <a:t>… 10</a:t>
            </a:r>
            <a:r>
              <a:rPr lang="en-US" altLang="zh-CN" sz="2000" dirty="0" smtClean="0">
                <a:solidFill>
                  <a:schemeClr val="bg1"/>
                </a:solidFill>
                <a:latin typeface="Arial"/>
                <a:ea typeface="华文细黑"/>
                <a:cs typeface="Arial"/>
              </a:rPr>
              <a:t>	</a:t>
            </a:r>
            <a:endParaRPr lang="en-US" sz="2000" dirty="0" smtClean="0">
              <a:solidFill>
                <a:schemeClr val="bg1"/>
              </a:solidFill>
              <a:latin typeface="Arial"/>
              <a:ea typeface="华文细黑"/>
              <a:cs typeface="Arial"/>
            </a:endParaRPr>
          </a:p>
        </p:txBody>
      </p:sp>
    </p:spTree>
    <p:extLst>
      <p:ext uri="{BB962C8B-B14F-4D97-AF65-F5344CB8AC3E}">
        <p14:creationId xmlns:p14="http://schemas.microsoft.com/office/powerpoint/2010/main" val="31682889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itle 1"/>
          <p:cNvSpPr txBox="1">
            <a:spLocks/>
          </p:cNvSpPr>
          <p:nvPr/>
        </p:nvSpPr>
        <p:spPr>
          <a:xfrm>
            <a:off x="457200" y="139700"/>
            <a:ext cx="8229600" cy="1003300"/>
          </a:xfrm>
          <a:prstGeom prst="rect">
            <a:avLst/>
          </a:prstGeom>
          <a:ln>
            <a:noFill/>
            <a:miter lim="800000"/>
            <a:headEnd/>
            <a:tailEnd/>
          </a:ln>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n-US" sz="3500" dirty="0" smtClean="0">
                <a:solidFill>
                  <a:srgbClr val="FFFF00"/>
                </a:solidFill>
                <a:latin typeface="Calibri" charset="0"/>
              </a:rPr>
              <a:t>Extinction is a way of learning to no longer fear a stimulus</a:t>
            </a:r>
            <a:endParaRPr lang="en-US" sz="3500" dirty="0">
              <a:solidFill>
                <a:srgbClr val="FFFF00"/>
              </a:solidFill>
              <a:latin typeface="Calibri" charset="0"/>
            </a:endParaRPr>
          </a:p>
        </p:txBody>
      </p:sp>
      <p:sp>
        <p:nvSpPr>
          <p:cNvPr id="125" name="Rectangle 124"/>
          <p:cNvSpPr/>
          <p:nvPr/>
        </p:nvSpPr>
        <p:spPr>
          <a:xfrm>
            <a:off x="174625" y="2717723"/>
            <a:ext cx="8512175" cy="1569660"/>
          </a:xfrm>
          <a:prstGeom prst="rect">
            <a:avLst/>
          </a:prstGeom>
        </p:spPr>
        <p:txBody>
          <a:bodyPr wrap="square">
            <a:spAutoFit/>
          </a:bodyPr>
          <a:lstStyle/>
          <a:p>
            <a:pPr marL="342900" indent="-342900">
              <a:buFont typeface="Arial"/>
              <a:buChar char="•"/>
            </a:pPr>
            <a:r>
              <a:rPr lang="en-US" i="1" dirty="0" smtClean="0">
                <a:solidFill>
                  <a:schemeClr val="bg1"/>
                </a:solidFill>
              </a:rPr>
              <a:t>What are some examples of extinguished memories in your life? </a:t>
            </a:r>
            <a:br>
              <a:rPr lang="en-US" i="1" dirty="0" smtClean="0">
                <a:solidFill>
                  <a:schemeClr val="bg1"/>
                </a:solidFill>
              </a:rPr>
            </a:br>
            <a:endParaRPr lang="en-US" i="1" dirty="0" smtClean="0">
              <a:solidFill>
                <a:schemeClr val="bg1"/>
              </a:solidFill>
            </a:endParaRPr>
          </a:p>
          <a:p>
            <a:pPr marL="342900" indent="-342900">
              <a:buFont typeface="Arial"/>
              <a:buChar char="•"/>
            </a:pPr>
            <a:r>
              <a:rPr lang="en-US" i="1" dirty="0" smtClean="0">
                <a:solidFill>
                  <a:schemeClr val="bg1"/>
                </a:solidFill>
              </a:rPr>
              <a:t>Note that extinction </a:t>
            </a:r>
            <a:r>
              <a:rPr lang="en-US" i="1" u="sng" dirty="0" smtClean="0">
                <a:solidFill>
                  <a:schemeClr val="bg1"/>
                </a:solidFill>
              </a:rPr>
              <a:t>does not erase</a:t>
            </a:r>
            <a:r>
              <a:rPr lang="en-US" i="1" dirty="0" smtClean="0">
                <a:solidFill>
                  <a:schemeClr val="bg1"/>
                </a:solidFill>
              </a:rPr>
              <a:t> the memory, it simply wipes away the negative emotional component</a:t>
            </a:r>
            <a:endParaRPr lang="en-US" dirty="0">
              <a:solidFill>
                <a:schemeClr val="bg1"/>
              </a:solidFill>
            </a:endParaRPr>
          </a:p>
        </p:txBody>
      </p:sp>
      <p:sp>
        <p:nvSpPr>
          <p:cNvPr id="34" name="Rectangle 33"/>
          <p:cNvSpPr/>
          <p:nvPr/>
        </p:nvSpPr>
        <p:spPr>
          <a:xfrm>
            <a:off x="457200" y="5159802"/>
            <a:ext cx="4572000" cy="323165"/>
          </a:xfrm>
          <a:prstGeom prst="rect">
            <a:avLst/>
          </a:prstGeom>
        </p:spPr>
        <p:txBody>
          <a:bodyPr>
            <a:spAutoFit/>
          </a:bodyPr>
          <a:lstStyle/>
          <a:p>
            <a:r>
              <a:rPr lang="en-US" sz="1500" dirty="0">
                <a:solidFill>
                  <a:srgbClr val="FFFFFF"/>
                </a:solidFill>
              </a:rPr>
              <a:t>http://</a:t>
            </a:r>
            <a:r>
              <a:rPr lang="en-US" sz="1500" dirty="0" err="1">
                <a:solidFill>
                  <a:srgbClr val="FFFFFF"/>
                </a:solidFill>
              </a:rPr>
              <a:t>www.youtube.com</a:t>
            </a:r>
            <a:r>
              <a:rPr lang="en-US" sz="1500" dirty="0">
                <a:solidFill>
                  <a:srgbClr val="FFFFFF"/>
                </a:solidFill>
              </a:rPr>
              <a:t>/</a:t>
            </a:r>
            <a:r>
              <a:rPr lang="en-US" sz="1500" dirty="0" err="1">
                <a:solidFill>
                  <a:srgbClr val="FFFFFF"/>
                </a:solidFill>
              </a:rPr>
              <a:t>watch?v</a:t>
            </a:r>
            <a:r>
              <a:rPr lang="en-US" sz="1500" dirty="0">
                <a:solidFill>
                  <a:srgbClr val="FFFFFF"/>
                </a:solidFill>
              </a:rPr>
              <a:t>=YVoyxZc0NrA</a:t>
            </a:r>
          </a:p>
        </p:txBody>
      </p:sp>
      <p:sp>
        <p:nvSpPr>
          <p:cNvPr id="127" name="Rectangle 126"/>
          <p:cNvSpPr/>
          <p:nvPr/>
        </p:nvSpPr>
        <p:spPr>
          <a:xfrm>
            <a:off x="457200" y="4836637"/>
            <a:ext cx="4572000" cy="323165"/>
          </a:xfrm>
          <a:prstGeom prst="rect">
            <a:avLst/>
          </a:prstGeom>
        </p:spPr>
        <p:txBody>
          <a:bodyPr>
            <a:spAutoFit/>
          </a:bodyPr>
          <a:lstStyle/>
          <a:p>
            <a:r>
              <a:rPr lang="en-US" sz="1500" dirty="0" smtClean="0">
                <a:solidFill>
                  <a:schemeClr val="tx2">
                    <a:lumMod val="60000"/>
                    <a:lumOff val="40000"/>
                  </a:schemeClr>
                </a:solidFill>
              </a:rPr>
              <a:t>A brief explanation of extinction and therapy</a:t>
            </a:r>
            <a:endParaRPr lang="en-US" sz="1500" dirty="0">
              <a:solidFill>
                <a:schemeClr val="tx2">
                  <a:lumMod val="60000"/>
                  <a:lumOff val="40000"/>
                </a:schemeClr>
              </a:solidFill>
            </a:endParaRPr>
          </a:p>
        </p:txBody>
      </p:sp>
    </p:spTree>
    <p:extLst>
      <p:ext uri="{BB962C8B-B14F-4D97-AF65-F5344CB8AC3E}">
        <p14:creationId xmlns:p14="http://schemas.microsoft.com/office/powerpoint/2010/main" val="32069008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19300" y="1572461"/>
            <a:ext cx="4686300" cy="1704109"/>
          </a:xfrm>
          <a:prstGeom prst="rect">
            <a:avLst/>
          </a:prstGeom>
          <a:solidFill>
            <a:srgbClr val="FFFFFF"/>
          </a:solidFill>
        </p:spPr>
      </p:pic>
      <p:pic>
        <p:nvPicPr>
          <p:cNvPr id="3" name="Picture 2"/>
          <p:cNvPicPr>
            <a:picLocks noChangeAspect="1"/>
          </p:cNvPicPr>
          <p:nvPr/>
        </p:nvPicPr>
        <p:blipFill>
          <a:blip r:embed="rId3"/>
          <a:stretch>
            <a:fillRect/>
          </a:stretch>
        </p:blipFill>
        <p:spPr>
          <a:xfrm>
            <a:off x="2019300" y="3276570"/>
            <a:ext cx="4686300" cy="3467130"/>
          </a:xfrm>
          <a:prstGeom prst="rect">
            <a:avLst/>
          </a:prstGeom>
        </p:spPr>
      </p:pic>
      <p:sp>
        <p:nvSpPr>
          <p:cNvPr id="4" name="Title 1"/>
          <p:cNvSpPr txBox="1">
            <a:spLocks/>
          </p:cNvSpPr>
          <p:nvPr/>
        </p:nvSpPr>
        <p:spPr>
          <a:xfrm>
            <a:off x="457200" y="139700"/>
            <a:ext cx="8229600" cy="1003300"/>
          </a:xfrm>
          <a:prstGeom prst="rect">
            <a:avLst/>
          </a:prstGeom>
          <a:ln>
            <a:noFill/>
            <a:miter lim="800000"/>
            <a:headEnd/>
            <a:tailEnd/>
          </a:ln>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n-US" sz="3500" dirty="0" smtClean="0">
                <a:solidFill>
                  <a:srgbClr val="FFFF00"/>
                </a:solidFill>
                <a:latin typeface="Calibri" charset="0"/>
              </a:rPr>
              <a:t>Combining Consolidation, Reconsolidation, and Extinction</a:t>
            </a:r>
            <a:endParaRPr lang="en-US" sz="3500" dirty="0">
              <a:solidFill>
                <a:srgbClr val="FFFF00"/>
              </a:solidFill>
              <a:latin typeface="Calibri" charset="0"/>
            </a:endParaRPr>
          </a:p>
        </p:txBody>
      </p:sp>
    </p:spTree>
    <p:extLst>
      <p:ext uri="{BB962C8B-B14F-4D97-AF65-F5344CB8AC3E}">
        <p14:creationId xmlns:p14="http://schemas.microsoft.com/office/powerpoint/2010/main" val="151058937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39700"/>
            <a:ext cx="8229600" cy="1003300"/>
          </a:xfrm>
          <a:prstGeom prst="rect">
            <a:avLst/>
          </a:prstGeom>
          <a:ln>
            <a:noFill/>
            <a:miter lim="800000"/>
            <a:headEnd/>
            <a:tailEnd/>
          </a:ln>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n-US" sz="3500" dirty="0" smtClean="0">
                <a:solidFill>
                  <a:srgbClr val="FFFF00"/>
                </a:solidFill>
                <a:latin typeface="Calibri" charset="0"/>
              </a:rPr>
              <a:t>Thing to never ever ever forget #2 and 3</a:t>
            </a:r>
            <a:endParaRPr lang="en-US" sz="3500" dirty="0">
              <a:solidFill>
                <a:srgbClr val="FFFF00"/>
              </a:solidFill>
              <a:latin typeface="Calibri" charset="0"/>
            </a:endParaRPr>
          </a:p>
        </p:txBody>
      </p:sp>
      <p:sp>
        <p:nvSpPr>
          <p:cNvPr id="3" name="Rectangle 2"/>
          <p:cNvSpPr/>
          <p:nvPr/>
        </p:nvSpPr>
        <p:spPr>
          <a:xfrm>
            <a:off x="850900" y="1548348"/>
            <a:ext cx="6858000" cy="4524315"/>
          </a:xfrm>
          <a:prstGeom prst="rect">
            <a:avLst/>
          </a:prstGeom>
        </p:spPr>
        <p:txBody>
          <a:bodyPr wrap="square">
            <a:spAutoFit/>
          </a:bodyPr>
          <a:lstStyle/>
          <a:p>
            <a:pPr marL="342900" indent="-342900">
              <a:buFont typeface="Arial"/>
              <a:buChar char="•"/>
            </a:pPr>
            <a:r>
              <a:rPr lang="en-US" i="1" dirty="0">
                <a:solidFill>
                  <a:schemeClr val="bg1"/>
                </a:solidFill>
              </a:rPr>
              <a:t>Things to never ever (seriously NEVER PLEASE) forget after this course #</a:t>
            </a:r>
            <a:r>
              <a:rPr lang="en-US" i="1" dirty="0" err="1" smtClean="0">
                <a:solidFill>
                  <a:schemeClr val="bg1"/>
                </a:solidFill>
              </a:rPr>
              <a:t>forscience</a:t>
            </a:r>
            <a:r>
              <a:rPr lang="en-US" i="1" dirty="0" smtClean="0">
                <a:solidFill>
                  <a:schemeClr val="bg1"/>
                </a:solidFill>
              </a:rPr>
              <a:t>:</a:t>
            </a:r>
          </a:p>
          <a:p>
            <a:r>
              <a:rPr lang="en-US" i="1" dirty="0">
                <a:solidFill>
                  <a:schemeClr val="bg1"/>
                </a:solidFill>
              </a:rPr>
              <a:t/>
            </a:r>
            <a:br>
              <a:rPr lang="en-US" i="1" dirty="0">
                <a:solidFill>
                  <a:schemeClr val="bg1"/>
                </a:solidFill>
              </a:rPr>
            </a:br>
            <a:r>
              <a:rPr lang="en-US" i="1" dirty="0" smtClean="0">
                <a:solidFill>
                  <a:schemeClr val="bg1">
                    <a:lumMod val="75000"/>
                  </a:schemeClr>
                </a:solidFill>
              </a:rPr>
              <a:t>1) Recalling </a:t>
            </a:r>
            <a:r>
              <a:rPr lang="en-US" i="1" dirty="0">
                <a:solidFill>
                  <a:schemeClr val="bg1">
                    <a:lumMod val="75000"/>
                  </a:schemeClr>
                </a:solidFill>
              </a:rPr>
              <a:t>a memory is a reconstructive process not a perfect tape-recorded version of the past </a:t>
            </a:r>
            <a:endParaRPr lang="en-US" dirty="0">
              <a:solidFill>
                <a:schemeClr val="bg1">
                  <a:lumMod val="75000"/>
                </a:schemeClr>
              </a:solidFill>
            </a:endParaRPr>
          </a:p>
          <a:p>
            <a:pPr marL="342900" indent="-342900">
              <a:buFont typeface="Arial"/>
              <a:buChar char="•"/>
            </a:pPr>
            <a:endParaRPr lang="en-US" i="1" dirty="0" smtClean="0">
              <a:solidFill>
                <a:schemeClr val="bg1"/>
              </a:solidFill>
            </a:endParaRPr>
          </a:p>
          <a:p>
            <a:r>
              <a:rPr lang="en-US" i="1" dirty="0" smtClean="0">
                <a:solidFill>
                  <a:srgbClr val="FF6600"/>
                </a:solidFill>
              </a:rPr>
              <a:t>2) Forming a memory requires the synthesis of new proteins. </a:t>
            </a:r>
            <a:br>
              <a:rPr lang="en-US" i="1" dirty="0" smtClean="0">
                <a:solidFill>
                  <a:srgbClr val="FF6600"/>
                </a:solidFill>
              </a:rPr>
            </a:br>
            <a:endParaRPr lang="en-US" i="1" dirty="0" smtClean="0">
              <a:solidFill>
                <a:srgbClr val="FF6600"/>
              </a:solidFill>
            </a:endParaRPr>
          </a:p>
          <a:p>
            <a:r>
              <a:rPr lang="en-US" i="1" dirty="0">
                <a:solidFill>
                  <a:srgbClr val="FF6600"/>
                </a:solidFill>
              </a:rPr>
              <a:t>3</a:t>
            </a:r>
            <a:r>
              <a:rPr lang="en-US" i="1" dirty="0" smtClean="0">
                <a:solidFill>
                  <a:srgbClr val="FF6600"/>
                </a:solidFill>
              </a:rPr>
              <a:t>) Reconsolidation </a:t>
            </a:r>
            <a:r>
              <a:rPr lang="en-US" i="1" dirty="0">
                <a:solidFill>
                  <a:srgbClr val="FF6600"/>
                </a:solidFill>
              </a:rPr>
              <a:t>is the process of “updating” a memory </a:t>
            </a:r>
            <a:r>
              <a:rPr lang="en-US" i="1" dirty="0" smtClean="0">
                <a:solidFill>
                  <a:srgbClr val="FF6600"/>
                </a:solidFill>
              </a:rPr>
              <a:t>with </a:t>
            </a:r>
            <a:r>
              <a:rPr lang="en-US" i="1" dirty="0">
                <a:solidFill>
                  <a:srgbClr val="FF6600"/>
                </a:solidFill>
              </a:rPr>
              <a:t>new information that was not present when the memory was initially formed</a:t>
            </a:r>
            <a:endParaRPr lang="en-US" dirty="0">
              <a:solidFill>
                <a:srgbClr val="FF6600"/>
              </a:solidFill>
            </a:endParaRPr>
          </a:p>
        </p:txBody>
      </p:sp>
    </p:spTree>
    <p:extLst>
      <p:ext uri="{BB962C8B-B14F-4D97-AF65-F5344CB8AC3E}">
        <p14:creationId xmlns:p14="http://schemas.microsoft.com/office/powerpoint/2010/main" val="393535915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7000" y="38100"/>
            <a:ext cx="8928100" cy="863600"/>
          </a:xfrm>
          <a:ln>
            <a:noFill/>
            <a:miter lim="800000"/>
            <a:headEnd/>
            <a:tailEnd/>
          </a:ln>
        </p:spPr>
        <p:txBody>
          <a:bodyPr/>
          <a:lstStyle/>
          <a:p>
            <a:pPr eaLnBrk="1" hangingPunct="1"/>
            <a:r>
              <a:rPr lang="en-US" sz="3500" dirty="0" smtClean="0">
                <a:solidFill>
                  <a:srgbClr val="FFFF00"/>
                </a:solidFill>
                <a:latin typeface="Calibri" charset="0"/>
              </a:rPr>
              <a:t>Memories we’d like to erase</a:t>
            </a:r>
            <a:endParaRPr lang="en-US" sz="3500" dirty="0">
              <a:solidFill>
                <a:srgbClr val="FFFF00"/>
              </a:solidFill>
              <a:latin typeface="Calibri" charset="0"/>
            </a:endParaRPr>
          </a:p>
        </p:txBody>
      </p:sp>
      <p:sp>
        <p:nvSpPr>
          <p:cNvPr id="6" name="Rectangle 5"/>
          <p:cNvSpPr/>
          <p:nvPr/>
        </p:nvSpPr>
        <p:spPr>
          <a:xfrm>
            <a:off x="850900" y="1548348"/>
            <a:ext cx="6858000" cy="2677656"/>
          </a:xfrm>
          <a:prstGeom prst="rect">
            <a:avLst/>
          </a:prstGeom>
        </p:spPr>
        <p:txBody>
          <a:bodyPr wrap="square">
            <a:spAutoFit/>
          </a:bodyPr>
          <a:lstStyle/>
          <a:p>
            <a:pPr marL="342900" indent="-342900">
              <a:buFont typeface="Arial"/>
              <a:buChar char="•"/>
            </a:pPr>
            <a:r>
              <a:rPr lang="en-US" dirty="0" smtClean="0">
                <a:solidFill>
                  <a:schemeClr val="bg1"/>
                </a:solidFill>
              </a:rPr>
              <a:t>What therapeutic purposes can you think of for “modifying” memories? </a:t>
            </a:r>
          </a:p>
          <a:p>
            <a:endParaRPr lang="en-US" dirty="0" smtClean="0">
              <a:solidFill>
                <a:schemeClr val="bg1"/>
              </a:solidFill>
            </a:endParaRPr>
          </a:p>
          <a:p>
            <a:pPr marL="342900" indent="-342900">
              <a:buFont typeface="Arial"/>
              <a:buChar char="•"/>
            </a:pPr>
            <a:r>
              <a:rPr lang="en-US" dirty="0" smtClean="0">
                <a:solidFill>
                  <a:schemeClr val="bg1"/>
                </a:solidFill>
              </a:rPr>
              <a:t>How would you implement this? </a:t>
            </a:r>
            <a:br>
              <a:rPr lang="en-US" dirty="0" smtClean="0">
                <a:solidFill>
                  <a:schemeClr val="bg1"/>
                </a:solidFill>
              </a:rPr>
            </a:br>
            <a:endParaRPr lang="en-US" dirty="0" smtClean="0">
              <a:solidFill>
                <a:schemeClr val="bg1"/>
              </a:solidFill>
            </a:endParaRPr>
          </a:p>
          <a:p>
            <a:pPr marL="342900" indent="-342900">
              <a:buFont typeface="Arial"/>
              <a:buChar char="•"/>
            </a:pPr>
            <a:r>
              <a:rPr lang="en-US" dirty="0" smtClean="0">
                <a:solidFill>
                  <a:srgbClr val="FF6600"/>
                </a:solidFill>
              </a:rPr>
              <a:t>Think about what the amygdala and hippocampus do and what Eternal Sunshine gets right / wrong</a:t>
            </a:r>
            <a:endParaRPr lang="en-US" dirty="0" smtClean="0">
              <a:solidFill>
                <a:schemeClr val="bg1"/>
              </a:solidFill>
            </a:endParaRPr>
          </a:p>
        </p:txBody>
      </p:sp>
      <p:sp>
        <p:nvSpPr>
          <p:cNvPr id="3" name="Rectangle 2"/>
          <p:cNvSpPr/>
          <p:nvPr/>
        </p:nvSpPr>
        <p:spPr>
          <a:xfrm>
            <a:off x="850900" y="5440234"/>
            <a:ext cx="4572000" cy="553998"/>
          </a:xfrm>
          <a:prstGeom prst="rect">
            <a:avLst/>
          </a:prstGeom>
        </p:spPr>
        <p:txBody>
          <a:bodyPr>
            <a:spAutoFit/>
          </a:bodyPr>
          <a:lstStyle/>
          <a:p>
            <a:r>
              <a:rPr lang="en-US" sz="1500" dirty="0">
                <a:solidFill>
                  <a:schemeClr val="bg1"/>
                </a:solidFill>
              </a:rPr>
              <a:t>http://</a:t>
            </a:r>
            <a:r>
              <a:rPr lang="en-US" sz="1500" dirty="0" err="1">
                <a:solidFill>
                  <a:schemeClr val="bg1"/>
                </a:solidFill>
              </a:rPr>
              <a:t>www.anyclip.com</a:t>
            </a:r>
            <a:r>
              <a:rPr lang="en-US" sz="1500" dirty="0">
                <a:solidFill>
                  <a:schemeClr val="bg1"/>
                </a:solidFill>
              </a:rPr>
              <a:t>/movies/eternal-sunshine-of-the-spotless-mind/erasing-clementine/</a:t>
            </a:r>
          </a:p>
        </p:txBody>
      </p:sp>
      <p:sp>
        <p:nvSpPr>
          <p:cNvPr id="7" name="TextBox 6"/>
          <p:cNvSpPr txBox="1"/>
          <p:nvPr/>
        </p:nvSpPr>
        <p:spPr>
          <a:xfrm>
            <a:off x="1790700" y="5040124"/>
            <a:ext cx="2190549" cy="400110"/>
          </a:xfrm>
          <a:prstGeom prst="rect">
            <a:avLst/>
          </a:prstGeom>
          <a:noFill/>
        </p:spPr>
        <p:txBody>
          <a:bodyPr wrap="none" rtlCol="0">
            <a:spAutoFit/>
          </a:bodyPr>
          <a:lstStyle/>
          <a:p>
            <a:r>
              <a:rPr lang="en-US" sz="2000" dirty="0" smtClean="0">
                <a:solidFill>
                  <a:srgbClr val="2A92DD"/>
                </a:solidFill>
              </a:rPr>
              <a:t>Erasing Clementine</a:t>
            </a:r>
            <a:endParaRPr lang="en-US" sz="2000" dirty="0">
              <a:solidFill>
                <a:srgbClr val="2A92DD"/>
              </a:solidFill>
            </a:endParaRPr>
          </a:p>
        </p:txBody>
      </p:sp>
    </p:spTree>
    <p:extLst>
      <p:ext uri="{BB962C8B-B14F-4D97-AF65-F5344CB8AC3E}">
        <p14:creationId xmlns:p14="http://schemas.microsoft.com/office/powerpoint/2010/main" val="240158039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27000" y="88900"/>
            <a:ext cx="8928100" cy="86360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n-US" sz="3500" dirty="0" smtClean="0">
                <a:solidFill>
                  <a:srgbClr val="FFFF00"/>
                </a:solidFill>
                <a:latin typeface="Calibri" charset="0"/>
              </a:rPr>
              <a:t>Memory Erasure and Eternal Sunshine</a:t>
            </a:r>
            <a:endParaRPr lang="en-US" sz="3500" dirty="0">
              <a:solidFill>
                <a:srgbClr val="FFFF00"/>
              </a:solidFill>
              <a:latin typeface="Calibri" charset="0"/>
            </a:endParaRPr>
          </a:p>
        </p:txBody>
      </p:sp>
      <p:sp>
        <p:nvSpPr>
          <p:cNvPr id="6" name="Rectangle 5"/>
          <p:cNvSpPr/>
          <p:nvPr/>
        </p:nvSpPr>
        <p:spPr>
          <a:xfrm>
            <a:off x="381000" y="2278098"/>
            <a:ext cx="4572000" cy="400110"/>
          </a:xfrm>
          <a:prstGeom prst="rect">
            <a:avLst/>
          </a:prstGeom>
          <a:ln>
            <a:solidFill>
              <a:srgbClr val="EEECE1"/>
            </a:solidFill>
          </a:ln>
        </p:spPr>
        <p:txBody>
          <a:bodyPr>
            <a:spAutoFit/>
          </a:bodyPr>
          <a:lstStyle/>
          <a:p>
            <a:endParaRPr lang="en-US" sz="2000" dirty="0">
              <a:solidFill>
                <a:srgbClr val="FFFFFF"/>
              </a:solidFill>
            </a:endParaRPr>
          </a:p>
        </p:txBody>
      </p:sp>
      <p:sp>
        <p:nvSpPr>
          <p:cNvPr id="7" name="Rectangle 6"/>
          <p:cNvSpPr/>
          <p:nvPr/>
        </p:nvSpPr>
        <p:spPr>
          <a:xfrm>
            <a:off x="381000" y="3852898"/>
            <a:ext cx="4572000" cy="400110"/>
          </a:xfrm>
          <a:prstGeom prst="rect">
            <a:avLst/>
          </a:prstGeom>
          <a:ln>
            <a:solidFill>
              <a:srgbClr val="EEECE1"/>
            </a:solidFill>
          </a:ln>
        </p:spPr>
        <p:txBody>
          <a:bodyPr>
            <a:spAutoFit/>
          </a:bodyPr>
          <a:lstStyle/>
          <a:p>
            <a:endParaRPr lang="en-US" sz="2000" dirty="0">
              <a:solidFill>
                <a:srgbClr val="FFFFFF"/>
              </a:solidFill>
            </a:endParaRPr>
          </a:p>
        </p:txBody>
      </p:sp>
      <p:sp>
        <p:nvSpPr>
          <p:cNvPr id="8" name="Rectangle 7"/>
          <p:cNvSpPr/>
          <p:nvPr/>
        </p:nvSpPr>
        <p:spPr>
          <a:xfrm>
            <a:off x="381000" y="5262598"/>
            <a:ext cx="4572000" cy="400110"/>
          </a:xfrm>
          <a:prstGeom prst="rect">
            <a:avLst/>
          </a:prstGeom>
          <a:ln>
            <a:solidFill>
              <a:srgbClr val="EEECE1"/>
            </a:solidFill>
          </a:ln>
        </p:spPr>
        <p:txBody>
          <a:bodyPr>
            <a:spAutoFit/>
          </a:bodyPr>
          <a:lstStyle/>
          <a:p>
            <a:endParaRPr lang="en-US" sz="2000" dirty="0">
              <a:solidFill>
                <a:srgbClr val="FFFFFF"/>
              </a:solidFill>
            </a:endParaRPr>
          </a:p>
        </p:txBody>
      </p:sp>
      <p:sp>
        <p:nvSpPr>
          <p:cNvPr id="9" name="TextBox 8"/>
          <p:cNvSpPr txBox="1"/>
          <p:nvPr/>
        </p:nvSpPr>
        <p:spPr>
          <a:xfrm>
            <a:off x="1257300" y="1713983"/>
            <a:ext cx="3031599" cy="400110"/>
          </a:xfrm>
          <a:prstGeom prst="rect">
            <a:avLst/>
          </a:prstGeom>
          <a:noFill/>
        </p:spPr>
        <p:txBody>
          <a:bodyPr wrap="none" rtlCol="0">
            <a:spAutoFit/>
          </a:bodyPr>
          <a:lstStyle/>
          <a:p>
            <a:r>
              <a:rPr lang="en-US" sz="2000" dirty="0" smtClean="0">
                <a:solidFill>
                  <a:srgbClr val="2A92DD"/>
                </a:solidFill>
              </a:rPr>
              <a:t>How is memory portrayed?</a:t>
            </a:r>
            <a:endParaRPr lang="en-US" sz="2000" dirty="0">
              <a:solidFill>
                <a:srgbClr val="2A92DD"/>
              </a:solidFill>
            </a:endParaRPr>
          </a:p>
        </p:txBody>
      </p:sp>
      <p:sp>
        <p:nvSpPr>
          <p:cNvPr id="10" name="TextBox 9"/>
          <p:cNvSpPr txBox="1"/>
          <p:nvPr/>
        </p:nvSpPr>
        <p:spPr>
          <a:xfrm>
            <a:off x="1003300" y="3145012"/>
            <a:ext cx="3606326" cy="707886"/>
          </a:xfrm>
          <a:prstGeom prst="rect">
            <a:avLst/>
          </a:prstGeom>
          <a:noFill/>
        </p:spPr>
        <p:txBody>
          <a:bodyPr wrap="none" rtlCol="0">
            <a:spAutoFit/>
          </a:bodyPr>
          <a:lstStyle/>
          <a:p>
            <a:r>
              <a:rPr lang="en-US" sz="2000" dirty="0" smtClean="0">
                <a:solidFill>
                  <a:srgbClr val="2A92DD"/>
                </a:solidFill>
              </a:rPr>
              <a:t>What aspects of the memory are</a:t>
            </a:r>
          </a:p>
          <a:p>
            <a:r>
              <a:rPr lang="en-US" sz="2000" dirty="0">
                <a:solidFill>
                  <a:srgbClr val="2A92DD"/>
                </a:solidFill>
              </a:rPr>
              <a:t>b</a:t>
            </a:r>
            <a:r>
              <a:rPr lang="en-US" sz="2000" dirty="0" smtClean="0">
                <a:solidFill>
                  <a:srgbClr val="2A92DD"/>
                </a:solidFill>
              </a:rPr>
              <a:t>eing erased? </a:t>
            </a:r>
            <a:endParaRPr lang="en-US" sz="2000" dirty="0">
              <a:solidFill>
                <a:srgbClr val="2A92DD"/>
              </a:solidFill>
            </a:endParaRPr>
          </a:p>
        </p:txBody>
      </p:sp>
      <p:sp>
        <p:nvSpPr>
          <p:cNvPr id="11" name="TextBox 10"/>
          <p:cNvSpPr txBox="1"/>
          <p:nvPr/>
        </p:nvSpPr>
        <p:spPr>
          <a:xfrm>
            <a:off x="878592" y="4758670"/>
            <a:ext cx="4213588" cy="400110"/>
          </a:xfrm>
          <a:prstGeom prst="rect">
            <a:avLst/>
          </a:prstGeom>
          <a:noFill/>
        </p:spPr>
        <p:txBody>
          <a:bodyPr wrap="none" rtlCol="0">
            <a:spAutoFit/>
          </a:bodyPr>
          <a:lstStyle/>
          <a:p>
            <a:r>
              <a:rPr lang="en-US" sz="2000" dirty="0" smtClean="0">
                <a:solidFill>
                  <a:srgbClr val="2A92DD"/>
                </a:solidFill>
              </a:rPr>
              <a:t>Would you erase this kind of memory?</a:t>
            </a:r>
            <a:endParaRPr lang="en-US" sz="2000" dirty="0">
              <a:solidFill>
                <a:srgbClr val="2A92DD"/>
              </a:solidFill>
            </a:endParaRPr>
          </a:p>
        </p:txBody>
      </p:sp>
      <p:pic>
        <p:nvPicPr>
          <p:cNvPr id="12" name="Picture 11"/>
          <p:cNvPicPr>
            <a:picLocks noChangeAspect="1"/>
          </p:cNvPicPr>
          <p:nvPr/>
        </p:nvPicPr>
        <p:blipFill>
          <a:blip r:embed="rId2"/>
          <a:stretch>
            <a:fillRect/>
          </a:stretch>
        </p:blipFill>
        <p:spPr>
          <a:xfrm>
            <a:off x="5245100" y="1863284"/>
            <a:ext cx="2730500" cy="4045184"/>
          </a:xfrm>
          <a:prstGeom prst="rect">
            <a:avLst/>
          </a:prstGeom>
        </p:spPr>
      </p:pic>
      <p:sp>
        <p:nvSpPr>
          <p:cNvPr id="13" name="Rectangle 12"/>
          <p:cNvSpPr/>
          <p:nvPr/>
        </p:nvSpPr>
        <p:spPr>
          <a:xfrm>
            <a:off x="381000" y="5298480"/>
            <a:ext cx="4572000" cy="323165"/>
          </a:xfrm>
          <a:prstGeom prst="rect">
            <a:avLst/>
          </a:prstGeom>
        </p:spPr>
        <p:txBody>
          <a:bodyPr>
            <a:spAutoFit/>
          </a:bodyPr>
          <a:lstStyle/>
          <a:p>
            <a:r>
              <a:rPr lang="en-US" sz="1500" dirty="0">
                <a:solidFill>
                  <a:schemeClr val="bg1"/>
                </a:solidFill>
              </a:rPr>
              <a:t>http://</a:t>
            </a:r>
            <a:r>
              <a:rPr lang="en-US" sz="1500" dirty="0" err="1">
                <a:solidFill>
                  <a:schemeClr val="bg1"/>
                </a:solidFill>
              </a:rPr>
              <a:t>www.youtube.com</a:t>
            </a:r>
            <a:r>
              <a:rPr lang="en-US" sz="1500" dirty="0">
                <a:solidFill>
                  <a:schemeClr val="bg1"/>
                </a:solidFill>
              </a:rPr>
              <a:t>/</a:t>
            </a:r>
            <a:r>
              <a:rPr lang="en-US" sz="1500" dirty="0" err="1">
                <a:solidFill>
                  <a:schemeClr val="bg1"/>
                </a:solidFill>
              </a:rPr>
              <a:t>watch?v</a:t>
            </a:r>
            <a:r>
              <a:rPr lang="en-US" sz="1500" dirty="0">
                <a:solidFill>
                  <a:schemeClr val="bg1"/>
                </a:solidFill>
              </a:rPr>
              <a:t>=fGxKi81F52w</a:t>
            </a:r>
            <a:endParaRPr lang="en-US" sz="1500" dirty="0">
              <a:solidFill>
                <a:schemeClr val="bg1"/>
              </a:solidFill>
            </a:endParaRPr>
          </a:p>
        </p:txBody>
      </p:sp>
      <p:sp>
        <p:nvSpPr>
          <p:cNvPr id="14" name="Rectangle 13"/>
          <p:cNvSpPr/>
          <p:nvPr/>
        </p:nvSpPr>
        <p:spPr>
          <a:xfrm>
            <a:off x="381000" y="3904443"/>
            <a:ext cx="4572000" cy="323165"/>
          </a:xfrm>
          <a:prstGeom prst="rect">
            <a:avLst/>
          </a:prstGeom>
        </p:spPr>
        <p:txBody>
          <a:bodyPr>
            <a:spAutoFit/>
          </a:bodyPr>
          <a:lstStyle/>
          <a:p>
            <a:r>
              <a:rPr lang="en-US" sz="1500" dirty="0">
                <a:solidFill>
                  <a:schemeClr val="bg1"/>
                </a:solidFill>
              </a:rPr>
              <a:t>http://</a:t>
            </a:r>
            <a:r>
              <a:rPr lang="en-US" sz="1500" dirty="0" err="1">
                <a:solidFill>
                  <a:schemeClr val="bg1"/>
                </a:solidFill>
              </a:rPr>
              <a:t>www.youtube.com</a:t>
            </a:r>
            <a:r>
              <a:rPr lang="en-US" sz="1500" dirty="0">
                <a:solidFill>
                  <a:schemeClr val="bg1"/>
                </a:solidFill>
              </a:rPr>
              <a:t>/</a:t>
            </a:r>
            <a:r>
              <a:rPr lang="en-US" sz="1500" dirty="0" err="1">
                <a:solidFill>
                  <a:schemeClr val="bg1"/>
                </a:solidFill>
              </a:rPr>
              <a:t>watch?v</a:t>
            </a:r>
            <a:r>
              <a:rPr lang="en-US" sz="1500" dirty="0">
                <a:solidFill>
                  <a:schemeClr val="bg1"/>
                </a:solidFill>
              </a:rPr>
              <a:t>=lFHLE24hDQY</a:t>
            </a:r>
          </a:p>
        </p:txBody>
      </p:sp>
      <p:sp>
        <p:nvSpPr>
          <p:cNvPr id="15" name="Rectangle 14"/>
          <p:cNvSpPr/>
          <p:nvPr/>
        </p:nvSpPr>
        <p:spPr>
          <a:xfrm>
            <a:off x="381000" y="2278098"/>
            <a:ext cx="4572000" cy="323165"/>
          </a:xfrm>
          <a:prstGeom prst="rect">
            <a:avLst/>
          </a:prstGeom>
        </p:spPr>
        <p:txBody>
          <a:bodyPr>
            <a:spAutoFit/>
          </a:bodyPr>
          <a:lstStyle/>
          <a:p>
            <a:r>
              <a:rPr lang="en-US" sz="1500" dirty="0">
                <a:solidFill>
                  <a:srgbClr val="FFFFFF"/>
                </a:solidFill>
              </a:rPr>
              <a:t>http://</a:t>
            </a:r>
            <a:r>
              <a:rPr lang="en-US" sz="1500" dirty="0" err="1">
                <a:solidFill>
                  <a:srgbClr val="FFFFFF"/>
                </a:solidFill>
              </a:rPr>
              <a:t>www.youtube.com</a:t>
            </a:r>
            <a:r>
              <a:rPr lang="en-US" sz="1500" dirty="0">
                <a:solidFill>
                  <a:srgbClr val="FFFFFF"/>
                </a:solidFill>
              </a:rPr>
              <a:t>/</a:t>
            </a:r>
            <a:r>
              <a:rPr lang="en-US" sz="1500" dirty="0" err="1">
                <a:solidFill>
                  <a:srgbClr val="FFFFFF"/>
                </a:solidFill>
              </a:rPr>
              <a:t>watch?v</a:t>
            </a:r>
            <a:r>
              <a:rPr lang="en-US" sz="1500" dirty="0">
                <a:solidFill>
                  <a:srgbClr val="FFFFFF"/>
                </a:solidFill>
              </a:rPr>
              <a:t>=3et9liRrywY</a:t>
            </a:r>
          </a:p>
        </p:txBody>
      </p:sp>
    </p:spTree>
    <p:extLst>
      <p:ext uri="{BB962C8B-B14F-4D97-AF65-F5344CB8AC3E}">
        <p14:creationId xmlns:p14="http://schemas.microsoft.com/office/powerpoint/2010/main" val="81499136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7000" y="88900"/>
            <a:ext cx="8928100" cy="863600"/>
          </a:xfrm>
          <a:ln>
            <a:noFill/>
            <a:miter lim="800000"/>
            <a:headEnd/>
            <a:tailEnd/>
          </a:ln>
        </p:spPr>
        <p:txBody>
          <a:bodyPr/>
          <a:lstStyle/>
          <a:p>
            <a:pPr eaLnBrk="1" hangingPunct="1"/>
            <a:r>
              <a:rPr lang="en-US" sz="3500" dirty="0" smtClean="0">
                <a:solidFill>
                  <a:srgbClr val="FFFF00"/>
                </a:solidFill>
                <a:latin typeface="Calibri" charset="0"/>
              </a:rPr>
              <a:t>Group Project</a:t>
            </a:r>
            <a:endParaRPr lang="en-US" sz="3500" dirty="0">
              <a:solidFill>
                <a:srgbClr val="FFFF00"/>
              </a:solidFill>
              <a:latin typeface="Calibri" charset="0"/>
            </a:endParaRPr>
          </a:p>
        </p:txBody>
      </p:sp>
      <p:sp>
        <p:nvSpPr>
          <p:cNvPr id="5" name="TextBox 4"/>
          <p:cNvSpPr txBox="1"/>
          <p:nvPr/>
        </p:nvSpPr>
        <p:spPr>
          <a:xfrm>
            <a:off x="393700" y="1739186"/>
            <a:ext cx="8026400" cy="3477875"/>
          </a:xfrm>
          <a:prstGeom prst="rect">
            <a:avLst/>
          </a:prstGeom>
          <a:noFill/>
        </p:spPr>
        <p:txBody>
          <a:bodyPr wrap="square" rtlCol="0">
            <a:spAutoFit/>
          </a:bodyPr>
          <a:lstStyle/>
          <a:p>
            <a:r>
              <a:rPr lang="en-US" sz="2000" dirty="0" smtClean="0">
                <a:solidFill>
                  <a:srgbClr val="FFFFFF"/>
                </a:solidFill>
              </a:rPr>
              <a:t>What are the benefits of erasing memories? What kind should be erased?</a:t>
            </a:r>
            <a:br>
              <a:rPr lang="en-US" sz="2000" dirty="0" smtClean="0">
                <a:solidFill>
                  <a:srgbClr val="FFFFFF"/>
                </a:solidFill>
              </a:rPr>
            </a:br>
            <a:endParaRPr lang="en-US" sz="2000" dirty="0" smtClean="0">
              <a:solidFill>
                <a:srgbClr val="FFFFFF"/>
              </a:solidFill>
            </a:endParaRPr>
          </a:p>
          <a:p>
            <a:r>
              <a:rPr lang="en-US" sz="2000" dirty="0" smtClean="0">
                <a:solidFill>
                  <a:srgbClr val="FFFFFF"/>
                </a:solidFill>
              </a:rPr>
              <a:t>If I just recently got out of a break up and </a:t>
            </a:r>
            <a:r>
              <a:rPr lang="en-US" sz="2000" dirty="0" smtClean="0">
                <a:solidFill>
                  <a:srgbClr val="FFFFFF"/>
                </a:solidFill>
              </a:rPr>
              <a:t>I wanted to erase the following, where and how would you begin tinkering around? </a:t>
            </a:r>
          </a:p>
          <a:p>
            <a:endParaRPr lang="en-US" sz="2000" dirty="0">
              <a:solidFill>
                <a:srgbClr val="FFFFFF"/>
              </a:solidFill>
            </a:endParaRPr>
          </a:p>
          <a:p>
            <a:r>
              <a:rPr lang="en-US" sz="2000" dirty="0" smtClean="0">
                <a:solidFill>
                  <a:srgbClr val="FFFFFF"/>
                </a:solidFill>
              </a:rPr>
              <a:t>A recent memory </a:t>
            </a:r>
            <a:r>
              <a:rPr lang="en-US" sz="2000" i="1" dirty="0" smtClean="0">
                <a:solidFill>
                  <a:srgbClr val="FFFFFF"/>
                </a:solidFill>
              </a:rPr>
              <a:t>of</a:t>
            </a:r>
            <a:r>
              <a:rPr lang="en-US" sz="2000" dirty="0" smtClean="0">
                <a:solidFill>
                  <a:srgbClr val="FFFFFF"/>
                </a:solidFill>
              </a:rPr>
              <a:t> my ex-girlfriend </a:t>
            </a:r>
            <a:br>
              <a:rPr lang="en-US" sz="2000" dirty="0" smtClean="0">
                <a:solidFill>
                  <a:srgbClr val="FFFFFF"/>
                </a:solidFill>
              </a:rPr>
            </a:br>
            <a:endParaRPr lang="en-US" sz="2000" dirty="0" smtClean="0">
              <a:solidFill>
                <a:srgbClr val="FFFFFF"/>
              </a:solidFill>
            </a:endParaRPr>
          </a:p>
          <a:p>
            <a:r>
              <a:rPr lang="en-US" sz="2000" dirty="0" smtClean="0">
                <a:solidFill>
                  <a:srgbClr val="FFFFFF"/>
                </a:solidFill>
              </a:rPr>
              <a:t>The emotional, heart-wrenching feeling of the break up</a:t>
            </a:r>
          </a:p>
          <a:p>
            <a:endParaRPr lang="en-US" sz="2000" dirty="0">
              <a:solidFill>
                <a:srgbClr val="FFFFFF"/>
              </a:solidFill>
            </a:endParaRPr>
          </a:p>
          <a:p>
            <a:r>
              <a:rPr lang="en-US" sz="2000" dirty="0" smtClean="0">
                <a:solidFill>
                  <a:srgbClr val="FFFFFF"/>
                </a:solidFill>
              </a:rPr>
              <a:t>If I got out of the relationship 5 years ago, and I wanted to erase the memory, where would you begin to look?  </a:t>
            </a:r>
          </a:p>
        </p:txBody>
      </p:sp>
    </p:spTree>
    <p:extLst>
      <p:ext uri="{BB962C8B-B14F-4D97-AF65-F5344CB8AC3E}">
        <p14:creationId xmlns:p14="http://schemas.microsoft.com/office/powerpoint/2010/main" val="316225797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4500" y="1206500"/>
            <a:ext cx="8255000" cy="4660900"/>
          </a:xfrm>
          <a:prstGeom prst="rect">
            <a:avLst/>
          </a:prstGeom>
        </p:spPr>
      </p:pic>
      <p:sp>
        <p:nvSpPr>
          <p:cNvPr id="3" name="Rectangle 2"/>
          <p:cNvSpPr/>
          <p:nvPr/>
        </p:nvSpPr>
        <p:spPr>
          <a:xfrm>
            <a:off x="2133600" y="2451100"/>
            <a:ext cx="825500" cy="4699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530600" y="3771900"/>
            <a:ext cx="825500" cy="4699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508500" y="4762500"/>
            <a:ext cx="1219200" cy="4699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590800" y="5384800"/>
            <a:ext cx="1765300" cy="4699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127000" y="88900"/>
            <a:ext cx="8928100" cy="863600"/>
          </a:xfrm>
          <a:ln>
            <a:noFill/>
            <a:miter lim="800000"/>
            <a:headEnd/>
            <a:tailEnd/>
          </a:ln>
        </p:spPr>
        <p:txBody>
          <a:bodyPr/>
          <a:lstStyle/>
          <a:p>
            <a:pPr eaLnBrk="1" hangingPunct="1"/>
            <a:r>
              <a:rPr lang="en-US" sz="3500" dirty="0" smtClean="0">
                <a:solidFill>
                  <a:srgbClr val="FFFF00"/>
                </a:solidFill>
                <a:latin typeface="Calibri" charset="0"/>
              </a:rPr>
              <a:t>Name that brain area!</a:t>
            </a:r>
            <a:endParaRPr lang="en-US" sz="3500" dirty="0">
              <a:solidFill>
                <a:srgbClr val="FFFF00"/>
              </a:solidFill>
              <a:latin typeface="Calibri" charset="0"/>
            </a:endParaRPr>
          </a:p>
        </p:txBody>
      </p:sp>
    </p:spTree>
    <p:extLst>
      <p:ext uri="{BB962C8B-B14F-4D97-AF65-F5344CB8AC3E}">
        <p14:creationId xmlns:p14="http://schemas.microsoft.com/office/powerpoint/2010/main" val="33056570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63282" y="5633902"/>
            <a:ext cx="4572000" cy="323165"/>
          </a:xfrm>
          <a:prstGeom prst="rect">
            <a:avLst/>
          </a:prstGeom>
        </p:spPr>
        <p:txBody>
          <a:bodyPr>
            <a:spAutoFit/>
          </a:bodyPr>
          <a:lstStyle/>
          <a:p>
            <a:r>
              <a:rPr lang="en-US" sz="1500" dirty="0">
                <a:solidFill>
                  <a:schemeClr val="bg1"/>
                </a:solidFill>
              </a:rPr>
              <a:t>http://</a:t>
            </a:r>
            <a:r>
              <a:rPr lang="en-US" sz="1500" dirty="0" err="1">
                <a:solidFill>
                  <a:schemeClr val="bg1"/>
                </a:solidFill>
              </a:rPr>
              <a:t>www.youtube.com</a:t>
            </a:r>
            <a:r>
              <a:rPr lang="en-US" sz="1500" dirty="0">
                <a:solidFill>
                  <a:schemeClr val="bg1"/>
                </a:solidFill>
              </a:rPr>
              <a:t>/</a:t>
            </a:r>
            <a:r>
              <a:rPr lang="en-US" sz="1500" dirty="0" err="1">
                <a:solidFill>
                  <a:schemeClr val="bg1"/>
                </a:solidFill>
              </a:rPr>
              <a:t>watch?v</a:t>
            </a:r>
            <a:r>
              <a:rPr lang="en-US" sz="1500" dirty="0">
                <a:solidFill>
                  <a:schemeClr val="bg1"/>
                </a:solidFill>
              </a:rPr>
              <a:t>=UAlZ0SJzCcw</a:t>
            </a:r>
          </a:p>
        </p:txBody>
      </p:sp>
      <p:sp>
        <p:nvSpPr>
          <p:cNvPr id="5" name="TextBox 4"/>
          <p:cNvSpPr txBox="1"/>
          <p:nvPr/>
        </p:nvSpPr>
        <p:spPr>
          <a:xfrm>
            <a:off x="3250682" y="5209568"/>
            <a:ext cx="2221982" cy="400110"/>
          </a:xfrm>
          <a:prstGeom prst="rect">
            <a:avLst/>
          </a:prstGeom>
          <a:noFill/>
        </p:spPr>
        <p:txBody>
          <a:bodyPr wrap="none" rtlCol="0">
            <a:spAutoFit/>
          </a:bodyPr>
          <a:lstStyle/>
          <a:p>
            <a:r>
              <a:rPr lang="en-US" sz="2000" dirty="0" smtClean="0">
                <a:solidFill>
                  <a:srgbClr val="2A92DD"/>
                </a:solidFill>
              </a:rPr>
              <a:t>Lacuna Commercial</a:t>
            </a:r>
            <a:endParaRPr lang="en-US" sz="2000" dirty="0">
              <a:solidFill>
                <a:srgbClr val="2A92DD"/>
              </a:solidFill>
            </a:endParaRPr>
          </a:p>
        </p:txBody>
      </p:sp>
      <p:pic>
        <p:nvPicPr>
          <p:cNvPr id="6" name="Picture 5"/>
          <p:cNvPicPr>
            <a:picLocks noChangeAspect="1"/>
          </p:cNvPicPr>
          <p:nvPr/>
        </p:nvPicPr>
        <p:blipFill>
          <a:blip r:embed="rId2"/>
          <a:stretch>
            <a:fillRect/>
          </a:stretch>
        </p:blipFill>
        <p:spPr>
          <a:xfrm>
            <a:off x="1257300" y="1147489"/>
            <a:ext cx="6350000" cy="3632200"/>
          </a:xfrm>
          <a:prstGeom prst="rect">
            <a:avLst/>
          </a:prstGeom>
        </p:spPr>
      </p:pic>
    </p:spTree>
    <p:extLst>
      <p:ext uri="{BB962C8B-B14F-4D97-AF65-F5344CB8AC3E}">
        <p14:creationId xmlns:p14="http://schemas.microsoft.com/office/powerpoint/2010/main" val="3465664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3" name="Title 1"/>
          <p:cNvSpPr>
            <a:spLocks noGrp="1"/>
          </p:cNvSpPr>
          <p:nvPr>
            <p:ph type="title"/>
          </p:nvPr>
        </p:nvSpPr>
        <p:spPr>
          <a:xfrm>
            <a:off x="76200" y="71438"/>
            <a:ext cx="8978900" cy="1020762"/>
          </a:xfrm>
          <a:ln>
            <a:noFill/>
            <a:miter lim="800000"/>
            <a:headEnd/>
            <a:tailEnd/>
          </a:ln>
        </p:spPr>
        <p:txBody>
          <a:bodyPr/>
          <a:lstStyle/>
          <a:p>
            <a:r>
              <a:rPr lang="en-US" sz="3500" dirty="0">
                <a:solidFill>
                  <a:srgbClr val="FFFF00"/>
                </a:solidFill>
                <a:latin typeface="Calibri" charset="0"/>
              </a:rPr>
              <a:t>A</a:t>
            </a:r>
            <a:r>
              <a:rPr lang="en-US" sz="3500" dirty="0" smtClean="0">
                <a:solidFill>
                  <a:srgbClr val="FFFF00"/>
                </a:solidFill>
                <a:latin typeface="Calibri" charset="0"/>
              </a:rPr>
              <a:t>llocating and manipulating memories</a:t>
            </a:r>
            <a:endParaRPr lang="en-US" sz="3500" dirty="0">
              <a:solidFill>
                <a:srgbClr val="FFFF00"/>
              </a:solidFill>
              <a:latin typeface="Calibri" charset="0"/>
            </a:endParaRPr>
          </a:p>
        </p:txBody>
      </p:sp>
      <p:grpSp>
        <p:nvGrpSpPr>
          <p:cNvPr id="99" name="Group 98"/>
          <p:cNvGrpSpPr>
            <a:grpSpLocks/>
          </p:cNvGrpSpPr>
          <p:nvPr/>
        </p:nvGrpSpPr>
        <p:grpSpPr bwMode="auto">
          <a:xfrm>
            <a:off x="457200" y="1316038"/>
            <a:ext cx="6090951" cy="2400300"/>
            <a:chOff x="457200" y="1315723"/>
            <a:chExt cx="6090609" cy="2399841"/>
          </a:xfrm>
        </p:grpSpPr>
        <p:pic>
          <p:nvPicPr>
            <p:cNvPr id="2362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67729"/>
              <a:ext cx="4445000" cy="1066800"/>
            </a:xfrm>
            <a:prstGeom prst="rect">
              <a:avLst/>
            </a:prstGeom>
            <a:solidFill>
              <a:schemeClr val="bg1"/>
            </a:solidFill>
            <a:ln w="9525">
              <a:solidFill>
                <a:srgbClr val="80FF00"/>
              </a:solidFill>
              <a:miter lim="800000"/>
              <a:headEnd/>
              <a:tailEnd/>
            </a:ln>
          </p:spPr>
        </p:pic>
        <p:grpSp>
          <p:nvGrpSpPr>
            <p:cNvPr id="23623" name="Group 94"/>
            <p:cNvGrpSpPr>
              <a:grpSpLocks/>
            </p:cNvGrpSpPr>
            <p:nvPr/>
          </p:nvGrpSpPr>
          <p:grpSpPr bwMode="auto">
            <a:xfrm>
              <a:off x="5239358" y="1315723"/>
              <a:ext cx="1308451" cy="2399841"/>
              <a:chOff x="5239358" y="1315723"/>
              <a:chExt cx="1308451" cy="2399841"/>
            </a:xfrm>
          </p:grpSpPr>
          <p:grpSp>
            <p:nvGrpSpPr>
              <p:cNvPr id="23624" name="Group 78"/>
              <p:cNvGrpSpPr>
                <a:grpSpLocks/>
              </p:cNvGrpSpPr>
              <p:nvPr/>
            </p:nvGrpSpPr>
            <p:grpSpPr bwMode="auto">
              <a:xfrm>
                <a:off x="5305966" y="1777388"/>
                <a:ext cx="1241843" cy="1938176"/>
                <a:chOff x="5305966" y="1777388"/>
                <a:chExt cx="1241843" cy="1938176"/>
              </a:xfrm>
            </p:grpSpPr>
            <p:grpSp>
              <p:nvGrpSpPr>
                <p:cNvPr id="23628" name="Group 54"/>
                <p:cNvGrpSpPr>
                  <a:grpSpLocks/>
                </p:cNvGrpSpPr>
                <p:nvPr/>
              </p:nvGrpSpPr>
              <p:grpSpPr bwMode="auto">
                <a:xfrm>
                  <a:off x="5305966" y="1777388"/>
                  <a:ext cx="1241843" cy="1938176"/>
                  <a:chOff x="7072177" y="1777388"/>
                  <a:chExt cx="1405720" cy="2137608"/>
                </a:xfrm>
              </p:grpSpPr>
              <p:grpSp>
                <p:nvGrpSpPr>
                  <p:cNvPr id="23634" name="Group 11"/>
                  <p:cNvGrpSpPr>
                    <a:grpSpLocks/>
                  </p:cNvGrpSpPr>
                  <p:nvPr/>
                </p:nvGrpSpPr>
                <p:grpSpPr bwMode="auto">
                  <a:xfrm>
                    <a:off x="7072177" y="1777388"/>
                    <a:ext cx="1405720" cy="2137608"/>
                    <a:chOff x="457200" y="2775832"/>
                    <a:chExt cx="1405720" cy="2137608"/>
                  </a:xfrm>
                </p:grpSpPr>
                <p:grpSp>
                  <p:nvGrpSpPr>
                    <p:cNvPr id="23636" name="Group 13"/>
                    <p:cNvGrpSpPr>
                      <a:grpSpLocks/>
                    </p:cNvGrpSpPr>
                    <p:nvPr/>
                  </p:nvGrpSpPr>
                  <p:grpSpPr bwMode="auto">
                    <a:xfrm>
                      <a:off x="457200" y="2775832"/>
                      <a:ext cx="1405720" cy="2137608"/>
                      <a:chOff x="457200" y="2688392"/>
                      <a:chExt cx="1405720" cy="2137608"/>
                    </a:xfrm>
                  </p:grpSpPr>
                  <p:grpSp>
                    <p:nvGrpSpPr>
                      <p:cNvPr id="23645" name="Group 22"/>
                      <p:cNvGrpSpPr>
                        <a:grpSpLocks/>
                      </p:cNvGrpSpPr>
                      <p:nvPr/>
                    </p:nvGrpSpPr>
                    <p:grpSpPr bwMode="auto">
                      <a:xfrm>
                        <a:off x="457200" y="2688392"/>
                        <a:ext cx="1203037" cy="2137608"/>
                        <a:chOff x="457200" y="2688392"/>
                        <a:chExt cx="1203037" cy="2137608"/>
                      </a:xfrm>
                    </p:grpSpPr>
                    <p:sp>
                      <p:nvSpPr>
                        <p:cNvPr id="25" name="Freeform 24"/>
                        <p:cNvSpPr/>
                        <p:nvPr/>
                      </p:nvSpPr>
                      <p:spPr>
                        <a:xfrm>
                          <a:off x="458077" y="2688622"/>
                          <a:ext cx="1202119" cy="2137378"/>
                        </a:xfrm>
                        <a:custGeom>
                          <a:avLst/>
                          <a:gdLst>
                            <a:gd name="connsiteX0" fmla="*/ 1021704 w 1972331"/>
                            <a:gd name="connsiteY0" fmla="*/ 13244 h 2938400"/>
                            <a:gd name="connsiteX1" fmla="*/ 98067 w 1972331"/>
                            <a:gd name="connsiteY1" fmla="*/ 1721972 h 2938400"/>
                            <a:gd name="connsiteX2" fmla="*/ 236613 w 1972331"/>
                            <a:gd name="connsiteY2" fmla="*/ 2668699 h 2938400"/>
                            <a:gd name="connsiteX3" fmla="*/ 1956885 w 1972331"/>
                            <a:gd name="connsiteY3" fmla="*/ 2714881 h 2938400"/>
                            <a:gd name="connsiteX4" fmla="*/ 1021704 w 1972331"/>
                            <a:gd name="connsiteY4" fmla="*/ 13244 h 29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331" h="2938400">
                              <a:moveTo>
                                <a:pt x="1021704" y="13244"/>
                              </a:moveTo>
                              <a:cubicBezTo>
                                <a:pt x="711901" y="-152241"/>
                                <a:pt x="228915" y="1279396"/>
                                <a:pt x="98067" y="1721972"/>
                              </a:cubicBezTo>
                              <a:cubicBezTo>
                                <a:pt x="-32781" y="2164548"/>
                                <a:pt x="-73190" y="2503214"/>
                                <a:pt x="236613" y="2668699"/>
                              </a:cubicBezTo>
                              <a:cubicBezTo>
                                <a:pt x="546416" y="2834184"/>
                                <a:pt x="1824112" y="3157457"/>
                                <a:pt x="1956885" y="2714881"/>
                              </a:cubicBezTo>
                              <a:cubicBezTo>
                                <a:pt x="2089658" y="2272305"/>
                                <a:pt x="1331507" y="178729"/>
                                <a:pt x="1021704" y="13244"/>
                              </a:cubicBezTo>
                              <a:close/>
                            </a:path>
                          </a:pathLst>
                        </a:custGeom>
                        <a:solidFill>
                          <a:srgbClr val="008000">
                            <a:alpha val="31000"/>
                          </a:srgbClr>
                        </a:solidFill>
                        <a:ln w="28575" cmpd="sng">
                          <a:solidFill>
                            <a:srgbClr val="80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p>
                      </p:txBody>
                    </p:sp>
                    <p:sp>
                      <p:nvSpPr>
                        <p:cNvPr id="26" name="Freeform 25"/>
                        <p:cNvSpPr/>
                        <p:nvPr/>
                      </p:nvSpPr>
                      <p:spPr>
                        <a:xfrm>
                          <a:off x="693469" y="3371323"/>
                          <a:ext cx="691803" cy="173301"/>
                        </a:xfrm>
                        <a:custGeom>
                          <a:avLst/>
                          <a:gdLst>
                            <a:gd name="connsiteX0" fmla="*/ 0 w 692727"/>
                            <a:gd name="connsiteY0" fmla="*/ 11545 h 173215"/>
                            <a:gd name="connsiteX1" fmla="*/ 334818 w 692727"/>
                            <a:gd name="connsiteY1" fmla="*/ 173182 h 173215"/>
                            <a:gd name="connsiteX2" fmla="*/ 692727 w 692727"/>
                            <a:gd name="connsiteY2" fmla="*/ 0 h 173215"/>
                          </a:gdLst>
                          <a:ahLst/>
                          <a:cxnLst>
                            <a:cxn ang="0">
                              <a:pos x="connsiteX0" y="connsiteY0"/>
                            </a:cxn>
                            <a:cxn ang="0">
                              <a:pos x="connsiteX1" y="connsiteY1"/>
                            </a:cxn>
                            <a:cxn ang="0">
                              <a:pos x="connsiteX2" y="connsiteY2"/>
                            </a:cxn>
                          </a:cxnLst>
                          <a:rect l="l" t="t" r="r" b="b"/>
                          <a:pathLst>
                            <a:path w="692727" h="173215">
                              <a:moveTo>
                                <a:pt x="0" y="11545"/>
                              </a:moveTo>
                              <a:cubicBezTo>
                                <a:pt x="109682" y="93325"/>
                                <a:pt x="219364" y="175106"/>
                                <a:pt x="334818" y="173182"/>
                              </a:cubicBezTo>
                              <a:cubicBezTo>
                                <a:pt x="450272" y="171258"/>
                                <a:pt x="692727" y="0"/>
                                <a:pt x="692727" y="0"/>
                              </a:cubicBezTo>
                            </a:path>
                          </a:pathLst>
                        </a:custGeom>
                        <a:ln>
                          <a:solidFill>
                            <a:srgbClr val="80FF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b="1"/>
                        </a:p>
                      </p:txBody>
                    </p:sp>
                  </p:grpSp>
                  <p:sp>
                    <p:nvSpPr>
                      <p:cNvPr id="24" name="Freeform 23"/>
                      <p:cNvSpPr/>
                      <p:nvPr/>
                    </p:nvSpPr>
                    <p:spPr>
                      <a:xfrm>
                        <a:off x="1351131" y="3187519"/>
                        <a:ext cx="512114" cy="957530"/>
                      </a:xfrm>
                      <a:custGeom>
                        <a:avLst/>
                        <a:gdLst>
                          <a:gd name="connsiteX0" fmla="*/ 0 w 512102"/>
                          <a:gd name="connsiteY0" fmla="*/ 0 h 958273"/>
                          <a:gd name="connsiteX1" fmla="*/ 381000 w 512102"/>
                          <a:gd name="connsiteY1" fmla="*/ 150091 h 958273"/>
                          <a:gd name="connsiteX2" fmla="*/ 508000 w 512102"/>
                          <a:gd name="connsiteY2" fmla="*/ 600364 h 958273"/>
                          <a:gd name="connsiteX3" fmla="*/ 254000 w 512102"/>
                          <a:gd name="connsiteY3" fmla="*/ 958273 h 958273"/>
                        </a:gdLst>
                        <a:ahLst/>
                        <a:cxnLst>
                          <a:cxn ang="0">
                            <a:pos x="connsiteX0" y="connsiteY0"/>
                          </a:cxn>
                          <a:cxn ang="0">
                            <a:pos x="connsiteX1" y="connsiteY1"/>
                          </a:cxn>
                          <a:cxn ang="0">
                            <a:pos x="connsiteX2" y="connsiteY2"/>
                          </a:cxn>
                          <a:cxn ang="0">
                            <a:pos x="connsiteX3" y="connsiteY3"/>
                          </a:cxn>
                        </a:cxnLst>
                        <a:rect l="l" t="t" r="r" b="b"/>
                        <a:pathLst>
                          <a:path w="512102" h="958273">
                            <a:moveTo>
                              <a:pt x="0" y="0"/>
                            </a:moveTo>
                            <a:cubicBezTo>
                              <a:pt x="148166" y="25015"/>
                              <a:pt x="296333" y="50030"/>
                              <a:pt x="381000" y="150091"/>
                            </a:cubicBezTo>
                            <a:cubicBezTo>
                              <a:pt x="465667" y="250152"/>
                              <a:pt x="529167" y="465667"/>
                              <a:pt x="508000" y="600364"/>
                            </a:cubicBezTo>
                            <a:cubicBezTo>
                              <a:pt x="486833" y="735061"/>
                              <a:pt x="254000" y="958273"/>
                              <a:pt x="254000" y="958273"/>
                            </a:cubicBezTo>
                          </a:path>
                        </a:pathLst>
                      </a:custGeom>
                      <a:solidFill>
                        <a:srgbClr val="008000">
                          <a:alpha val="34000"/>
                        </a:srgbClr>
                      </a:solidFill>
                      <a:ln>
                        <a:solidFill>
                          <a:srgbClr val="80FF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b="1"/>
                      </a:p>
                    </p:txBody>
                  </p:sp>
                </p:grpSp>
                <p:sp>
                  <p:nvSpPr>
                    <p:cNvPr id="15" name="Oval 14"/>
                    <p:cNvSpPr/>
                    <p:nvPr/>
                  </p:nvSpPr>
                  <p:spPr>
                    <a:xfrm>
                      <a:off x="693469" y="3740596"/>
                      <a:ext cx="127580" cy="105031"/>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p>
                  </p:txBody>
                </p:sp>
                <p:sp>
                  <p:nvSpPr>
                    <p:cNvPr id="16" name="Oval 15"/>
                    <p:cNvSpPr/>
                    <p:nvPr/>
                  </p:nvSpPr>
                  <p:spPr>
                    <a:xfrm>
                      <a:off x="1331366" y="4274502"/>
                      <a:ext cx="125782" cy="103281"/>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p>
                  </p:txBody>
                </p:sp>
                <p:sp>
                  <p:nvSpPr>
                    <p:cNvPr id="17" name="Oval 16"/>
                    <p:cNvSpPr/>
                    <p:nvPr/>
                  </p:nvSpPr>
                  <p:spPr>
                    <a:xfrm>
                      <a:off x="1124723" y="3688081"/>
                      <a:ext cx="127580" cy="105031"/>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p>
                  </p:txBody>
                </p:sp>
                <p:sp>
                  <p:nvSpPr>
                    <p:cNvPr id="18" name="Oval 17"/>
                    <p:cNvSpPr/>
                    <p:nvPr/>
                  </p:nvSpPr>
                  <p:spPr>
                    <a:xfrm>
                      <a:off x="821049" y="4092449"/>
                      <a:ext cx="125782" cy="105031"/>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p>
                  </p:txBody>
                </p:sp>
                <p:sp>
                  <p:nvSpPr>
                    <p:cNvPr id="19" name="Oval 18"/>
                    <p:cNvSpPr/>
                    <p:nvPr/>
                  </p:nvSpPr>
                  <p:spPr>
                    <a:xfrm>
                      <a:off x="1049253" y="4544081"/>
                      <a:ext cx="125782" cy="103281"/>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p>
                  </p:txBody>
                </p:sp>
                <p:sp>
                  <p:nvSpPr>
                    <p:cNvPr id="20" name="Oval 19"/>
                    <p:cNvSpPr/>
                    <p:nvPr/>
                  </p:nvSpPr>
                  <p:spPr>
                    <a:xfrm>
                      <a:off x="630579" y="4458306"/>
                      <a:ext cx="125782" cy="10328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p>
                  </p:txBody>
                </p:sp>
                <p:sp>
                  <p:nvSpPr>
                    <p:cNvPr id="21" name="Oval 20"/>
                    <p:cNvSpPr/>
                    <p:nvPr/>
                  </p:nvSpPr>
                  <p:spPr>
                    <a:xfrm>
                      <a:off x="1374491" y="4610601"/>
                      <a:ext cx="127579" cy="103281"/>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p>
                  </p:txBody>
                </p:sp>
                <p:sp>
                  <p:nvSpPr>
                    <p:cNvPr id="22" name="Oval 21"/>
                    <p:cNvSpPr/>
                    <p:nvPr/>
                  </p:nvSpPr>
                  <p:spPr>
                    <a:xfrm>
                      <a:off x="998940" y="3919148"/>
                      <a:ext cx="125782" cy="10328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p>
                  </p:txBody>
                </p:sp>
              </p:grpSp>
              <p:sp>
                <p:nvSpPr>
                  <p:cNvPr id="23631" name="TextBox 53"/>
                  <p:cNvSpPr txBox="1">
                    <a:spLocks noChangeArrowheads="1"/>
                  </p:cNvSpPr>
                  <p:nvPr/>
                </p:nvSpPr>
                <p:spPr bwMode="auto">
                  <a:xfrm>
                    <a:off x="7369361" y="3097175"/>
                    <a:ext cx="747247" cy="44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dirty="0" smtClean="0">
                        <a:solidFill>
                          <a:schemeClr val="bg1"/>
                        </a:solidFill>
                      </a:rPr>
                      <a:t>Am.</a:t>
                    </a:r>
                    <a:endParaRPr lang="en-US" sz="2000" dirty="0">
                      <a:solidFill>
                        <a:schemeClr val="bg1"/>
                      </a:solidFill>
                    </a:endParaRPr>
                  </a:p>
                </p:txBody>
              </p:sp>
            </p:grpSp>
            <p:sp>
              <p:nvSpPr>
                <p:cNvPr id="78" name="Oval 77"/>
                <p:cNvSpPr/>
                <p:nvPr/>
              </p:nvSpPr>
              <p:spPr>
                <a:xfrm>
                  <a:off x="5716293" y="2396603"/>
                  <a:ext cx="112706" cy="9364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p>
              </p:txBody>
            </p:sp>
          </p:grpSp>
          <p:grpSp>
            <p:nvGrpSpPr>
              <p:cNvPr id="23625" name="Group 85"/>
              <p:cNvGrpSpPr>
                <a:grpSpLocks/>
              </p:cNvGrpSpPr>
              <p:nvPr/>
            </p:nvGrpSpPr>
            <p:grpSpPr bwMode="auto">
              <a:xfrm>
                <a:off x="5239358" y="1315723"/>
                <a:ext cx="841732" cy="400110"/>
                <a:chOff x="5239358" y="1315723"/>
                <a:chExt cx="841732" cy="400110"/>
              </a:xfrm>
            </p:grpSpPr>
            <p:sp>
              <p:nvSpPr>
                <p:cNvPr id="84" name="Oval 83"/>
                <p:cNvSpPr/>
                <p:nvPr/>
              </p:nvSpPr>
              <p:spPr>
                <a:xfrm>
                  <a:off x="5240070" y="1472855"/>
                  <a:ext cx="112706" cy="95232"/>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p>
              </p:txBody>
            </p:sp>
            <p:sp>
              <p:nvSpPr>
                <p:cNvPr id="23627" name="TextBox 84"/>
                <p:cNvSpPr txBox="1">
                  <a:spLocks noChangeArrowheads="1"/>
                </p:cNvSpPr>
                <p:nvPr/>
              </p:nvSpPr>
              <p:spPr bwMode="auto">
                <a:xfrm>
                  <a:off x="5355661" y="1315723"/>
                  <a:ext cx="7254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a:solidFill>
                        <a:srgbClr val="FFFFFF"/>
                      </a:solidFill>
                    </a:rPr>
                    <a:t>CREB</a:t>
                  </a:r>
                </a:p>
              </p:txBody>
            </p:sp>
          </p:grpSp>
        </p:grpSp>
      </p:grpSp>
      <p:grpSp>
        <p:nvGrpSpPr>
          <p:cNvPr id="100" name="Group 99"/>
          <p:cNvGrpSpPr>
            <a:grpSpLocks/>
          </p:cNvGrpSpPr>
          <p:nvPr/>
        </p:nvGrpSpPr>
        <p:grpSpPr bwMode="auto">
          <a:xfrm>
            <a:off x="6335713" y="1273175"/>
            <a:ext cx="2317910" cy="2443163"/>
            <a:chOff x="6335008" y="1273176"/>
            <a:chExt cx="2319314" cy="2442388"/>
          </a:xfrm>
        </p:grpSpPr>
        <p:sp>
          <p:nvSpPr>
            <p:cNvPr id="7" name="Right Arrow 6"/>
            <p:cNvSpPr/>
            <p:nvPr/>
          </p:nvSpPr>
          <p:spPr>
            <a:xfrm>
              <a:off x="6335008" y="1419180"/>
              <a:ext cx="1219938" cy="715736"/>
            </a:xfrm>
            <a:prstGeom prst="right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solidFill>
                    <a:schemeClr val="bg1"/>
                  </a:solidFill>
                </a:rPr>
                <a:t>Learning</a:t>
              </a:r>
            </a:p>
          </p:txBody>
        </p:sp>
        <p:grpSp>
          <p:nvGrpSpPr>
            <p:cNvPr id="23596" name="Group 93"/>
            <p:cNvGrpSpPr>
              <a:grpSpLocks/>
            </p:cNvGrpSpPr>
            <p:nvPr/>
          </p:nvGrpSpPr>
          <p:grpSpPr bwMode="auto">
            <a:xfrm>
              <a:off x="7362812" y="1273176"/>
              <a:ext cx="1291510" cy="2442388"/>
              <a:chOff x="7362812" y="1273176"/>
              <a:chExt cx="1291510" cy="2442388"/>
            </a:xfrm>
          </p:grpSpPr>
          <p:grpSp>
            <p:nvGrpSpPr>
              <p:cNvPr id="23597" name="Group 80"/>
              <p:cNvGrpSpPr>
                <a:grpSpLocks/>
              </p:cNvGrpSpPr>
              <p:nvPr/>
            </p:nvGrpSpPr>
            <p:grpSpPr bwMode="auto">
              <a:xfrm>
                <a:off x="7362812" y="1777388"/>
                <a:ext cx="1291510" cy="1938176"/>
                <a:chOff x="7362812" y="1777388"/>
                <a:chExt cx="1291510" cy="1938176"/>
              </a:xfrm>
            </p:grpSpPr>
            <p:grpSp>
              <p:nvGrpSpPr>
                <p:cNvPr id="23601" name="Group 76"/>
                <p:cNvGrpSpPr>
                  <a:grpSpLocks/>
                </p:cNvGrpSpPr>
                <p:nvPr/>
              </p:nvGrpSpPr>
              <p:grpSpPr bwMode="auto">
                <a:xfrm>
                  <a:off x="7362812" y="1777388"/>
                  <a:ext cx="1291510" cy="1938176"/>
                  <a:chOff x="7063784" y="4240246"/>
                  <a:chExt cx="1405720" cy="2137608"/>
                </a:xfrm>
              </p:grpSpPr>
              <p:grpSp>
                <p:nvGrpSpPr>
                  <p:cNvPr id="23607" name="Group 60"/>
                  <p:cNvGrpSpPr>
                    <a:grpSpLocks/>
                  </p:cNvGrpSpPr>
                  <p:nvPr/>
                </p:nvGrpSpPr>
                <p:grpSpPr bwMode="auto">
                  <a:xfrm>
                    <a:off x="7063784" y="4240246"/>
                    <a:ext cx="1405720" cy="2137608"/>
                    <a:chOff x="457200" y="2775832"/>
                    <a:chExt cx="1405720" cy="2137608"/>
                  </a:xfrm>
                </p:grpSpPr>
                <p:grpSp>
                  <p:nvGrpSpPr>
                    <p:cNvPr id="23609" name="Group 62"/>
                    <p:cNvGrpSpPr>
                      <a:grpSpLocks/>
                    </p:cNvGrpSpPr>
                    <p:nvPr/>
                  </p:nvGrpSpPr>
                  <p:grpSpPr bwMode="auto">
                    <a:xfrm>
                      <a:off x="457200" y="2775832"/>
                      <a:ext cx="1405720" cy="2137608"/>
                      <a:chOff x="457200" y="2688392"/>
                      <a:chExt cx="1405720" cy="2137608"/>
                    </a:xfrm>
                  </p:grpSpPr>
                  <p:grpSp>
                    <p:nvGrpSpPr>
                      <p:cNvPr id="23618" name="Group 71"/>
                      <p:cNvGrpSpPr>
                        <a:grpSpLocks/>
                      </p:cNvGrpSpPr>
                      <p:nvPr/>
                    </p:nvGrpSpPr>
                    <p:grpSpPr bwMode="auto">
                      <a:xfrm>
                        <a:off x="457200" y="2688392"/>
                        <a:ext cx="1203037" cy="2137608"/>
                        <a:chOff x="457200" y="2688392"/>
                        <a:chExt cx="1203037" cy="2137608"/>
                      </a:xfrm>
                    </p:grpSpPr>
                    <p:sp>
                      <p:nvSpPr>
                        <p:cNvPr id="74" name="Freeform 73"/>
                        <p:cNvSpPr/>
                        <p:nvPr/>
                      </p:nvSpPr>
                      <p:spPr>
                        <a:xfrm>
                          <a:off x="457125" y="2688891"/>
                          <a:ext cx="1203336" cy="2137109"/>
                        </a:xfrm>
                        <a:custGeom>
                          <a:avLst/>
                          <a:gdLst>
                            <a:gd name="connsiteX0" fmla="*/ 1021704 w 1972331"/>
                            <a:gd name="connsiteY0" fmla="*/ 13244 h 2938400"/>
                            <a:gd name="connsiteX1" fmla="*/ 98067 w 1972331"/>
                            <a:gd name="connsiteY1" fmla="*/ 1721972 h 2938400"/>
                            <a:gd name="connsiteX2" fmla="*/ 236613 w 1972331"/>
                            <a:gd name="connsiteY2" fmla="*/ 2668699 h 2938400"/>
                            <a:gd name="connsiteX3" fmla="*/ 1956885 w 1972331"/>
                            <a:gd name="connsiteY3" fmla="*/ 2714881 h 2938400"/>
                            <a:gd name="connsiteX4" fmla="*/ 1021704 w 1972331"/>
                            <a:gd name="connsiteY4" fmla="*/ 13244 h 29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331" h="2938400">
                              <a:moveTo>
                                <a:pt x="1021704" y="13244"/>
                              </a:moveTo>
                              <a:cubicBezTo>
                                <a:pt x="711901" y="-152241"/>
                                <a:pt x="228915" y="1279396"/>
                                <a:pt x="98067" y="1721972"/>
                              </a:cubicBezTo>
                              <a:cubicBezTo>
                                <a:pt x="-32781" y="2164548"/>
                                <a:pt x="-73190" y="2503214"/>
                                <a:pt x="236613" y="2668699"/>
                              </a:cubicBezTo>
                              <a:cubicBezTo>
                                <a:pt x="546416" y="2834184"/>
                                <a:pt x="1824112" y="3157457"/>
                                <a:pt x="1956885" y="2714881"/>
                              </a:cubicBezTo>
                              <a:cubicBezTo>
                                <a:pt x="2089658" y="2272305"/>
                                <a:pt x="1331507" y="178729"/>
                                <a:pt x="1021704" y="13244"/>
                              </a:cubicBezTo>
                              <a:close/>
                            </a:path>
                          </a:pathLst>
                        </a:custGeom>
                        <a:solidFill>
                          <a:srgbClr val="008000">
                            <a:alpha val="31000"/>
                          </a:srgbClr>
                        </a:solidFill>
                        <a:ln w="28575" cmpd="sng">
                          <a:solidFill>
                            <a:srgbClr val="80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p>
                      </p:txBody>
                    </p:sp>
                    <p:sp>
                      <p:nvSpPr>
                        <p:cNvPr id="75" name="Freeform 74"/>
                        <p:cNvSpPr/>
                        <p:nvPr/>
                      </p:nvSpPr>
                      <p:spPr>
                        <a:xfrm>
                          <a:off x="692260" y="3371506"/>
                          <a:ext cx="693302" cy="173280"/>
                        </a:xfrm>
                        <a:custGeom>
                          <a:avLst/>
                          <a:gdLst>
                            <a:gd name="connsiteX0" fmla="*/ 0 w 692727"/>
                            <a:gd name="connsiteY0" fmla="*/ 11545 h 173215"/>
                            <a:gd name="connsiteX1" fmla="*/ 334818 w 692727"/>
                            <a:gd name="connsiteY1" fmla="*/ 173182 h 173215"/>
                            <a:gd name="connsiteX2" fmla="*/ 692727 w 692727"/>
                            <a:gd name="connsiteY2" fmla="*/ 0 h 173215"/>
                          </a:gdLst>
                          <a:ahLst/>
                          <a:cxnLst>
                            <a:cxn ang="0">
                              <a:pos x="connsiteX0" y="connsiteY0"/>
                            </a:cxn>
                            <a:cxn ang="0">
                              <a:pos x="connsiteX1" y="connsiteY1"/>
                            </a:cxn>
                            <a:cxn ang="0">
                              <a:pos x="connsiteX2" y="connsiteY2"/>
                            </a:cxn>
                          </a:cxnLst>
                          <a:rect l="l" t="t" r="r" b="b"/>
                          <a:pathLst>
                            <a:path w="692727" h="173215">
                              <a:moveTo>
                                <a:pt x="0" y="11545"/>
                              </a:moveTo>
                              <a:cubicBezTo>
                                <a:pt x="109682" y="93325"/>
                                <a:pt x="219364" y="175106"/>
                                <a:pt x="334818" y="173182"/>
                              </a:cubicBezTo>
                              <a:cubicBezTo>
                                <a:pt x="450272" y="171258"/>
                                <a:pt x="692727" y="0"/>
                                <a:pt x="692727" y="0"/>
                              </a:cubicBezTo>
                            </a:path>
                          </a:pathLst>
                        </a:custGeom>
                        <a:ln>
                          <a:solidFill>
                            <a:srgbClr val="80FF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b="1"/>
                        </a:p>
                      </p:txBody>
                    </p:sp>
                  </p:grpSp>
                  <p:sp>
                    <p:nvSpPr>
                      <p:cNvPr id="73" name="Freeform 72"/>
                      <p:cNvSpPr/>
                      <p:nvPr/>
                    </p:nvSpPr>
                    <p:spPr>
                      <a:xfrm>
                        <a:off x="1350983" y="3187726"/>
                        <a:ext cx="511764" cy="957410"/>
                      </a:xfrm>
                      <a:custGeom>
                        <a:avLst/>
                        <a:gdLst>
                          <a:gd name="connsiteX0" fmla="*/ 0 w 512102"/>
                          <a:gd name="connsiteY0" fmla="*/ 0 h 958273"/>
                          <a:gd name="connsiteX1" fmla="*/ 381000 w 512102"/>
                          <a:gd name="connsiteY1" fmla="*/ 150091 h 958273"/>
                          <a:gd name="connsiteX2" fmla="*/ 508000 w 512102"/>
                          <a:gd name="connsiteY2" fmla="*/ 600364 h 958273"/>
                          <a:gd name="connsiteX3" fmla="*/ 254000 w 512102"/>
                          <a:gd name="connsiteY3" fmla="*/ 958273 h 958273"/>
                        </a:gdLst>
                        <a:ahLst/>
                        <a:cxnLst>
                          <a:cxn ang="0">
                            <a:pos x="connsiteX0" y="connsiteY0"/>
                          </a:cxn>
                          <a:cxn ang="0">
                            <a:pos x="connsiteX1" y="connsiteY1"/>
                          </a:cxn>
                          <a:cxn ang="0">
                            <a:pos x="connsiteX2" y="connsiteY2"/>
                          </a:cxn>
                          <a:cxn ang="0">
                            <a:pos x="connsiteX3" y="connsiteY3"/>
                          </a:cxn>
                        </a:cxnLst>
                        <a:rect l="l" t="t" r="r" b="b"/>
                        <a:pathLst>
                          <a:path w="512102" h="958273">
                            <a:moveTo>
                              <a:pt x="0" y="0"/>
                            </a:moveTo>
                            <a:cubicBezTo>
                              <a:pt x="148166" y="25015"/>
                              <a:pt x="296333" y="50030"/>
                              <a:pt x="381000" y="150091"/>
                            </a:cubicBezTo>
                            <a:cubicBezTo>
                              <a:pt x="465667" y="250152"/>
                              <a:pt x="529167" y="465667"/>
                              <a:pt x="508000" y="600364"/>
                            </a:cubicBezTo>
                            <a:cubicBezTo>
                              <a:pt x="486833" y="735061"/>
                              <a:pt x="254000" y="958273"/>
                              <a:pt x="254000" y="958273"/>
                            </a:cubicBezTo>
                          </a:path>
                        </a:pathLst>
                      </a:custGeom>
                      <a:solidFill>
                        <a:srgbClr val="008000">
                          <a:alpha val="34000"/>
                        </a:srgbClr>
                      </a:solidFill>
                      <a:ln>
                        <a:solidFill>
                          <a:srgbClr val="80FF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b="1"/>
                      </a:p>
                    </p:txBody>
                  </p:sp>
                </p:grpSp>
                <p:sp>
                  <p:nvSpPr>
                    <p:cNvPr id="64" name="Oval 63"/>
                    <p:cNvSpPr/>
                    <p:nvPr/>
                  </p:nvSpPr>
                  <p:spPr>
                    <a:xfrm>
                      <a:off x="692260" y="3740744"/>
                      <a:ext cx="127941" cy="10501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p>
                  </p:txBody>
                </p:sp>
                <p:sp>
                  <p:nvSpPr>
                    <p:cNvPr id="65" name="Oval 64"/>
                    <p:cNvSpPr/>
                    <p:nvPr/>
                  </p:nvSpPr>
                  <p:spPr>
                    <a:xfrm>
                      <a:off x="1330236" y="4274582"/>
                      <a:ext cx="126211" cy="10326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p>
                  </p:txBody>
                </p:sp>
                <p:sp>
                  <p:nvSpPr>
                    <p:cNvPr id="66" name="Oval 65"/>
                    <p:cNvSpPr/>
                    <p:nvPr/>
                  </p:nvSpPr>
                  <p:spPr>
                    <a:xfrm>
                      <a:off x="1124492" y="3688235"/>
                      <a:ext cx="126213" cy="10501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p>
                  </p:txBody>
                </p:sp>
                <p:sp>
                  <p:nvSpPr>
                    <p:cNvPr id="67" name="Oval 66"/>
                    <p:cNvSpPr/>
                    <p:nvPr/>
                  </p:nvSpPr>
                  <p:spPr>
                    <a:xfrm>
                      <a:off x="820201" y="4092552"/>
                      <a:ext cx="126213" cy="10501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p>
                  </p:txBody>
                </p:sp>
                <p:sp>
                  <p:nvSpPr>
                    <p:cNvPr id="68" name="Oval 67"/>
                    <p:cNvSpPr/>
                    <p:nvPr/>
                  </p:nvSpPr>
                  <p:spPr>
                    <a:xfrm>
                      <a:off x="1048419" y="4544128"/>
                      <a:ext cx="126213" cy="10326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p>
                  </p:txBody>
                </p:sp>
                <p:sp>
                  <p:nvSpPr>
                    <p:cNvPr id="69" name="Oval 68"/>
                    <p:cNvSpPr/>
                    <p:nvPr/>
                  </p:nvSpPr>
                  <p:spPr>
                    <a:xfrm>
                      <a:off x="628290" y="4458364"/>
                      <a:ext cx="127941" cy="10326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p>
                  </p:txBody>
                </p:sp>
                <p:sp>
                  <p:nvSpPr>
                    <p:cNvPr id="70" name="Oval 69"/>
                    <p:cNvSpPr/>
                    <p:nvPr/>
                  </p:nvSpPr>
                  <p:spPr>
                    <a:xfrm>
                      <a:off x="1373459" y="4610639"/>
                      <a:ext cx="127941" cy="10326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p>
                  </p:txBody>
                </p:sp>
                <p:sp>
                  <p:nvSpPr>
                    <p:cNvPr id="71" name="Oval 70"/>
                    <p:cNvSpPr/>
                    <p:nvPr/>
                  </p:nvSpPr>
                  <p:spPr>
                    <a:xfrm>
                      <a:off x="996552" y="3919273"/>
                      <a:ext cx="127941" cy="10326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p>
                  </p:txBody>
                </p:sp>
              </p:grpSp>
              <p:sp>
                <p:nvSpPr>
                  <p:cNvPr id="23604" name="TextBox 75"/>
                  <p:cNvSpPr txBox="1">
                    <a:spLocks noChangeArrowheads="1"/>
                  </p:cNvSpPr>
                  <p:nvPr/>
                </p:nvSpPr>
                <p:spPr bwMode="auto">
                  <a:xfrm>
                    <a:off x="7363481" y="5560033"/>
                    <a:ext cx="747249" cy="44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dirty="0" smtClean="0">
                        <a:solidFill>
                          <a:schemeClr val="bg1"/>
                        </a:solidFill>
                      </a:rPr>
                      <a:t>Am.</a:t>
                    </a:r>
                    <a:endParaRPr lang="en-US" sz="2000" dirty="0">
                      <a:solidFill>
                        <a:schemeClr val="bg1"/>
                      </a:solidFill>
                    </a:endParaRPr>
                  </a:p>
                </p:txBody>
              </p:sp>
            </p:grpSp>
            <p:sp>
              <p:nvSpPr>
                <p:cNvPr id="80" name="Oval 79"/>
                <p:cNvSpPr/>
                <p:nvPr/>
              </p:nvSpPr>
              <p:spPr>
                <a:xfrm>
                  <a:off x="7820219" y="2414227"/>
                  <a:ext cx="117546" cy="9522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p>
              </p:txBody>
            </p:sp>
          </p:grpSp>
          <p:grpSp>
            <p:nvGrpSpPr>
              <p:cNvPr id="23598" name="Group 88"/>
              <p:cNvGrpSpPr>
                <a:grpSpLocks/>
              </p:cNvGrpSpPr>
              <p:nvPr/>
            </p:nvGrpSpPr>
            <p:grpSpPr bwMode="auto">
              <a:xfrm>
                <a:off x="7695884" y="1273176"/>
                <a:ext cx="945045" cy="400110"/>
                <a:chOff x="7695884" y="1273176"/>
                <a:chExt cx="945045" cy="400110"/>
              </a:xfrm>
            </p:grpSpPr>
            <p:sp>
              <p:nvSpPr>
                <p:cNvPr id="87" name="Oval 86"/>
                <p:cNvSpPr/>
                <p:nvPr/>
              </p:nvSpPr>
              <p:spPr>
                <a:xfrm>
                  <a:off x="7696319" y="1438224"/>
                  <a:ext cx="115958" cy="9522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p>
              </p:txBody>
            </p:sp>
            <p:sp>
              <p:nvSpPr>
                <p:cNvPr id="23600" name="TextBox 87"/>
                <p:cNvSpPr txBox="1">
                  <a:spLocks noChangeArrowheads="1"/>
                </p:cNvSpPr>
                <p:nvPr/>
              </p:nvSpPr>
              <p:spPr bwMode="auto">
                <a:xfrm>
                  <a:off x="7813058" y="1273176"/>
                  <a:ext cx="8278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a:solidFill>
                        <a:srgbClr val="FFFFFF"/>
                      </a:solidFill>
                    </a:rPr>
                    <a:t>Active</a:t>
                  </a:r>
                </a:p>
              </p:txBody>
            </p:sp>
          </p:grpSp>
        </p:grpSp>
      </p:grpSp>
      <p:grpSp>
        <p:nvGrpSpPr>
          <p:cNvPr id="101" name="Group 100"/>
          <p:cNvGrpSpPr>
            <a:grpSpLocks/>
          </p:cNvGrpSpPr>
          <p:nvPr/>
        </p:nvGrpSpPr>
        <p:grpSpPr bwMode="auto">
          <a:xfrm>
            <a:off x="635000" y="2971800"/>
            <a:ext cx="6120927" cy="3562350"/>
            <a:chOff x="635000" y="2971079"/>
            <a:chExt cx="6121511" cy="3562523"/>
          </a:xfrm>
        </p:grpSpPr>
        <p:pic>
          <p:nvPicPr>
            <p:cNvPr id="23563"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00" y="2971079"/>
              <a:ext cx="4000500" cy="1701800"/>
            </a:xfrm>
            <a:prstGeom prst="rect">
              <a:avLst/>
            </a:prstGeom>
            <a:solidFill>
              <a:srgbClr val="FFFFFF"/>
            </a:solidFill>
            <a:ln w="9525">
              <a:solidFill>
                <a:srgbClr val="80FF00"/>
              </a:solidFill>
              <a:miter lim="800000"/>
              <a:headEnd/>
              <a:tailEnd/>
            </a:ln>
          </p:spPr>
        </p:pic>
        <p:grpSp>
          <p:nvGrpSpPr>
            <p:cNvPr id="23564" name="Group 92"/>
            <p:cNvGrpSpPr>
              <a:grpSpLocks/>
            </p:cNvGrpSpPr>
            <p:nvPr/>
          </p:nvGrpSpPr>
          <p:grpSpPr bwMode="auto">
            <a:xfrm>
              <a:off x="5350791" y="3949704"/>
              <a:ext cx="1405720" cy="2583898"/>
              <a:chOff x="6376915" y="3713146"/>
              <a:chExt cx="1405720" cy="2583898"/>
            </a:xfrm>
          </p:grpSpPr>
          <p:grpSp>
            <p:nvGrpSpPr>
              <p:cNvPr id="23565" name="Group 82"/>
              <p:cNvGrpSpPr>
                <a:grpSpLocks/>
              </p:cNvGrpSpPr>
              <p:nvPr/>
            </p:nvGrpSpPr>
            <p:grpSpPr bwMode="auto">
              <a:xfrm>
                <a:off x="6376915" y="4159436"/>
                <a:ext cx="1405720" cy="2137608"/>
                <a:chOff x="6376915" y="4159436"/>
                <a:chExt cx="1405720" cy="2137608"/>
              </a:xfrm>
            </p:grpSpPr>
            <p:grpSp>
              <p:nvGrpSpPr>
                <p:cNvPr id="23569" name="Group 51"/>
                <p:cNvGrpSpPr>
                  <a:grpSpLocks/>
                </p:cNvGrpSpPr>
                <p:nvPr/>
              </p:nvGrpSpPr>
              <p:grpSpPr bwMode="auto">
                <a:xfrm>
                  <a:off x="6376915" y="4159436"/>
                  <a:ext cx="1405720" cy="2137608"/>
                  <a:chOff x="7179998" y="4108900"/>
                  <a:chExt cx="1405720" cy="2137608"/>
                </a:xfrm>
              </p:grpSpPr>
              <p:grpSp>
                <p:nvGrpSpPr>
                  <p:cNvPr id="23571" name="Group 27"/>
                  <p:cNvGrpSpPr>
                    <a:grpSpLocks/>
                  </p:cNvGrpSpPr>
                  <p:nvPr/>
                </p:nvGrpSpPr>
                <p:grpSpPr bwMode="auto">
                  <a:xfrm>
                    <a:off x="7179998" y="4108900"/>
                    <a:ext cx="1405720" cy="2137608"/>
                    <a:chOff x="6408503" y="1384300"/>
                    <a:chExt cx="1405720" cy="2137608"/>
                  </a:xfrm>
                </p:grpSpPr>
                <p:grpSp>
                  <p:nvGrpSpPr>
                    <p:cNvPr id="23580" name="Group 31"/>
                    <p:cNvGrpSpPr>
                      <a:grpSpLocks/>
                    </p:cNvGrpSpPr>
                    <p:nvPr/>
                  </p:nvGrpSpPr>
                  <p:grpSpPr bwMode="auto">
                    <a:xfrm>
                      <a:off x="6408503" y="1384300"/>
                      <a:ext cx="1405720" cy="2137608"/>
                      <a:chOff x="457200" y="2775832"/>
                      <a:chExt cx="1405720" cy="2137608"/>
                    </a:xfrm>
                  </p:grpSpPr>
                  <p:grpSp>
                    <p:nvGrpSpPr>
                      <p:cNvPr id="23582" name="Group 33"/>
                      <p:cNvGrpSpPr>
                        <a:grpSpLocks/>
                      </p:cNvGrpSpPr>
                      <p:nvPr/>
                    </p:nvGrpSpPr>
                    <p:grpSpPr bwMode="auto">
                      <a:xfrm>
                        <a:off x="457200" y="2775832"/>
                        <a:ext cx="1405720" cy="2137608"/>
                        <a:chOff x="457200" y="2688392"/>
                        <a:chExt cx="1405720" cy="2137608"/>
                      </a:xfrm>
                    </p:grpSpPr>
                    <p:grpSp>
                      <p:nvGrpSpPr>
                        <p:cNvPr id="23591" name="Group 42"/>
                        <p:cNvGrpSpPr>
                          <a:grpSpLocks/>
                        </p:cNvGrpSpPr>
                        <p:nvPr/>
                      </p:nvGrpSpPr>
                      <p:grpSpPr bwMode="auto">
                        <a:xfrm>
                          <a:off x="457200" y="2688392"/>
                          <a:ext cx="1203037" cy="2137608"/>
                          <a:chOff x="457200" y="2688392"/>
                          <a:chExt cx="1203037" cy="2137608"/>
                        </a:xfrm>
                      </p:grpSpPr>
                      <p:sp>
                        <p:nvSpPr>
                          <p:cNvPr id="45" name="Freeform 44"/>
                          <p:cNvSpPr/>
                          <p:nvPr/>
                        </p:nvSpPr>
                        <p:spPr>
                          <a:xfrm>
                            <a:off x="456734" y="2654195"/>
                            <a:ext cx="1203440" cy="2171805"/>
                          </a:xfrm>
                          <a:custGeom>
                            <a:avLst/>
                            <a:gdLst>
                              <a:gd name="connsiteX0" fmla="*/ 1021704 w 1972331"/>
                              <a:gd name="connsiteY0" fmla="*/ 13244 h 2938400"/>
                              <a:gd name="connsiteX1" fmla="*/ 98067 w 1972331"/>
                              <a:gd name="connsiteY1" fmla="*/ 1721972 h 2938400"/>
                              <a:gd name="connsiteX2" fmla="*/ 236613 w 1972331"/>
                              <a:gd name="connsiteY2" fmla="*/ 2668699 h 2938400"/>
                              <a:gd name="connsiteX3" fmla="*/ 1956885 w 1972331"/>
                              <a:gd name="connsiteY3" fmla="*/ 2714881 h 2938400"/>
                              <a:gd name="connsiteX4" fmla="*/ 1021704 w 1972331"/>
                              <a:gd name="connsiteY4" fmla="*/ 13244 h 29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331" h="2938400">
                                <a:moveTo>
                                  <a:pt x="1021704" y="13244"/>
                                </a:moveTo>
                                <a:cubicBezTo>
                                  <a:pt x="711901" y="-152241"/>
                                  <a:pt x="228915" y="1279396"/>
                                  <a:pt x="98067" y="1721972"/>
                                </a:cubicBezTo>
                                <a:cubicBezTo>
                                  <a:pt x="-32781" y="2164548"/>
                                  <a:pt x="-73190" y="2503214"/>
                                  <a:pt x="236613" y="2668699"/>
                                </a:cubicBezTo>
                                <a:cubicBezTo>
                                  <a:pt x="546416" y="2834184"/>
                                  <a:pt x="1824112" y="3157457"/>
                                  <a:pt x="1956885" y="2714881"/>
                                </a:cubicBezTo>
                                <a:cubicBezTo>
                                  <a:pt x="2089658" y="2272305"/>
                                  <a:pt x="1331507" y="178729"/>
                                  <a:pt x="1021704" y="13244"/>
                                </a:cubicBezTo>
                                <a:close/>
                              </a:path>
                            </a:pathLst>
                          </a:custGeom>
                          <a:solidFill>
                            <a:srgbClr val="008000">
                              <a:alpha val="31000"/>
                            </a:srgbClr>
                          </a:solidFill>
                          <a:ln w="28575" cmpd="sng">
                            <a:solidFill>
                              <a:srgbClr val="80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p>
                        </p:txBody>
                      </p:sp>
                      <p:sp>
                        <p:nvSpPr>
                          <p:cNvPr id="46" name="Freeform 45"/>
                          <p:cNvSpPr/>
                          <p:nvPr/>
                        </p:nvSpPr>
                        <p:spPr>
                          <a:xfrm>
                            <a:off x="691706" y="3370193"/>
                            <a:ext cx="693804" cy="173045"/>
                          </a:xfrm>
                          <a:custGeom>
                            <a:avLst/>
                            <a:gdLst>
                              <a:gd name="connsiteX0" fmla="*/ 0 w 692727"/>
                              <a:gd name="connsiteY0" fmla="*/ 11545 h 173215"/>
                              <a:gd name="connsiteX1" fmla="*/ 334818 w 692727"/>
                              <a:gd name="connsiteY1" fmla="*/ 173182 h 173215"/>
                              <a:gd name="connsiteX2" fmla="*/ 692727 w 692727"/>
                              <a:gd name="connsiteY2" fmla="*/ 0 h 173215"/>
                            </a:gdLst>
                            <a:ahLst/>
                            <a:cxnLst>
                              <a:cxn ang="0">
                                <a:pos x="connsiteX0" y="connsiteY0"/>
                              </a:cxn>
                              <a:cxn ang="0">
                                <a:pos x="connsiteX1" y="connsiteY1"/>
                              </a:cxn>
                              <a:cxn ang="0">
                                <a:pos x="connsiteX2" y="connsiteY2"/>
                              </a:cxn>
                            </a:cxnLst>
                            <a:rect l="l" t="t" r="r" b="b"/>
                            <a:pathLst>
                              <a:path w="692727" h="173215">
                                <a:moveTo>
                                  <a:pt x="0" y="11545"/>
                                </a:moveTo>
                                <a:cubicBezTo>
                                  <a:pt x="109682" y="93325"/>
                                  <a:pt x="219364" y="175106"/>
                                  <a:pt x="334818" y="173182"/>
                                </a:cubicBezTo>
                                <a:cubicBezTo>
                                  <a:pt x="450272" y="171258"/>
                                  <a:pt x="692727" y="0"/>
                                  <a:pt x="692727" y="0"/>
                                </a:cubicBezTo>
                              </a:path>
                            </a:pathLst>
                          </a:custGeom>
                          <a:ln>
                            <a:solidFill>
                              <a:srgbClr val="80FF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b="1"/>
                          </a:p>
                        </p:txBody>
                      </p:sp>
                    </p:grpSp>
                    <p:sp>
                      <p:nvSpPr>
                        <p:cNvPr id="44" name="Freeform 43"/>
                        <p:cNvSpPr/>
                        <p:nvPr/>
                      </p:nvSpPr>
                      <p:spPr>
                        <a:xfrm>
                          <a:off x="1350582" y="3186034"/>
                          <a:ext cx="512811" cy="958896"/>
                        </a:xfrm>
                        <a:custGeom>
                          <a:avLst/>
                          <a:gdLst>
                            <a:gd name="connsiteX0" fmla="*/ 0 w 512102"/>
                            <a:gd name="connsiteY0" fmla="*/ 0 h 958273"/>
                            <a:gd name="connsiteX1" fmla="*/ 381000 w 512102"/>
                            <a:gd name="connsiteY1" fmla="*/ 150091 h 958273"/>
                            <a:gd name="connsiteX2" fmla="*/ 508000 w 512102"/>
                            <a:gd name="connsiteY2" fmla="*/ 600364 h 958273"/>
                            <a:gd name="connsiteX3" fmla="*/ 254000 w 512102"/>
                            <a:gd name="connsiteY3" fmla="*/ 958273 h 958273"/>
                          </a:gdLst>
                          <a:ahLst/>
                          <a:cxnLst>
                            <a:cxn ang="0">
                              <a:pos x="connsiteX0" y="connsiteY0"/>
                            </a:cxn>
                            <a:cxn ang="0">
                              <a:pos x="connsiteX1" y="connsiteY1"/>
                            </a:cxn>
                            <a:cxn ang="0">
                              <a:pos x="connsiteX2" y="connsiteY2"/>
                            </a:cxn>
                            <a:cxn ang="0">
                              <a:pos x="connsiteX3" y="connsiteY3"/>
                            </a:cxn>
                          </a:cxnLst>
                          <a:rect l="l" t="t" r="r" b="b"/>
                          <a:pathLst>
                            <a:path w="512102" h="958273">
                              <a:moveTo>
                                <a:pt x="0" y="0"/>
                              </a:moveTo>
                              <a:cubicBezTo>
                                <a:pt x="148166" y="25015"/>
                                <a:pt x="296333" y="50030"/>
                                <a:pt x="381000" y="150091"/>
                              </a:cubicBezTo>
                              <a:cubicBezTo>
                                <a:pt x="465667" y="250152"/>
                                <a:pt x="529167" y="465667"/>
                                <a:pt x="508000" y="600364"/>
                              </a:cubicBezTo>
                              <a:cubicBezTo>
                                <a:pt x="486833" y="735061"/>
                                <a:pt x="254000" y="958273"/>
                                <a:pt x="254000" y="958273"/>
                              </a:cubicBezTo>
                            </a:path>
                          </a:pathLst>
                        </a:custGeom>
                        <a:solidFill>
                          <a:srgbClr val="008000">
                            <a:alpha val="34000"/>
                          </a:srgbClr>
                        </a:solidFill>
                        <a:ln>
                          <a:solidFill>
                            <a:srgbClr val="80FF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b="1"/>
                        </a:p>
                      </p:txBody>
                    </p:sp>
                  </p:grpSp>
                  <p:sp>
                    <p:nvSpPr>
                      <p:cNvPr id="35" name="Oval 34"/>
                      <p:cNvSpPr/>
                      <p:nvPr/>
                    </p:nvSpPr>
                    <p:spPr>
                      <a:xfrm>
                        <a:off x="691706" y="3740221"/>
                        <a:ext cx="127012" cy="10478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p>
                    </p:txBody>
                  </p:sp>
                  <p:sp>
                    <p:nvSpPr>
                      <p:cNvPr id="36" name="Oval 35"/>
                      <p:cNvSpPr/>
                      <p:nvPr/>
                    </p:nvSpPr>
                    <p:spPr>
                      <a:xfrm>
                        <a:off x="1329942" y="4273647"/>
                        <a:ext cx="127012" cy="10478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p>
                    </p:txBody>
                  </p:sp>
                  <p:sp>
                    <p:nvSpPr>
                      <p:cNvPr id="37" name="Oval 36"/>
                      <p:cNvSpPr/>
                      <p:nvPr/>
                    </p:nvSpPr>
                    <p:spPr>
                      <a:xfrm>
                        <a:off x="1125136" y="3687831"/>
                        <a:ext cx="127012" cy="10478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p>
                    </p:txBody>
                  </p:sp>
                  <p:sp>
                    <p:nvSpPr>
                      <p:cNvPr id="38" name="Oval 37"/>
                      <p:cNvSpPr/>
                      <p:nvPr/>
                    </p:nvSpPr>
                    <p:spPr>
                      <a:xfrm>
                        <a:off x="818718" y="4092663"/>
                        <a:ext cx="128600" cy="103192"/>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p>
                    </p:txBody>
                  </p:sp>
                  <p:sp>
                    <p:nvSpPr>
                      <p:cNvPr id="39" name="Oval 38"/>
                      <p:cNvSpPr/>
                      <p:nvPr/>
                    </p:nvSpPr>
                    <p:spPr>
                      <a:xfrm>
                        <a:off x="1048928" y="4543535"/>
                        <a:ext cx="127012" cy="10478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p>
                    </p:txBody>
                  </p:sp>
                  <p:sp>
                    <p:nvSpPr>
                      <p:cNvPr id="40" name="Oval 39"/>
                      <p:cNvSpPr/>
                      <p:nvPr/>
                    </p:nvSpPr>
                    <p:spPr>
                      <a:xfrm>
                        <a:off x="628200" y="4457806"/>
                        <a:ext cx="127012" cy="103192"/>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p>
                    </p:txBody>
                  </p:sp>
                  <p:sp>
                    <p:nvSpPr>
                      <p:cNvPr id="41" name="Oval 40"/>
                      <p:cNvSpPr/>
                      <p:nvPr/>
                    </p:nvSpPr>
                    <p:spPr>
                      <a:xfrm>
                        <a:off x="1374396" y="4610213"/>
                        <a:ext cx="127012" cy="103192"/>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p>
                    </p:txBody>
                  </p:sp>
                  <p:sp>
                    <p:nvSpPr>
                      <p:cNvPr id="42" name="Oval 41"/>
                      <p:cNvSpPr/>
                      <p:nvPr/>
                    </p:nvSpPr>
                    <p:spPr>
                      <a:xfrm>
                        <a:off x="998124" y="3918030"/>
                        <a:ext cx="127012" cy="10478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p>
                    </p:txBody>
                  </p:sp>
                </p:grpSp>
                <p:sp>
                  <p:nvSpPr>
                    <p:cNvPr id="23579" name="TextBox 30"/>
                    <p:cNvSpPr txBox="1">
                      <a:spLocks noChangeArrowheads="1"/>
                    </p:cNvSpPr>
                    <p:nvPr/>
                  </p:nvSpPr>
                  <p:spPr bwMode="auto">
                    <a:xfrm>
                      <a:off x="6771030" y="2729553"/>
                      <a:ext cx="7472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dirty="0" smtClean="0">
                          <a:solidFill>
                            <a:schemeClr val="bg1"/>
                          </a:solidFill>
                        </a:rPr>
                        <a:t>Am.</a:t>
                      </a:r>
                      <a:endParaRPr lang="en-US" sz="2000" dirty="0">
                        <a:solidFill>
                          <a:schemeClr val="bg1"/>
                        </a:solidFill>
                      </a:endParaRPr>
                    </a:p>
                  </p:txBody>
                </p:sp>
              </p:grpSp>
              <p:sp>
                <p:nvSpPr>
                  <p:cNvPr id="47" name="Multiply 46"/>
                  <p:cNvSpPr/>
                  <p:nvPr/>
                </p:nvSpPr>
                <p:spPr>
                  <a:xfrm>
                    <a:off x="7346236" y="5006611"/>
                    <a:ext cx="254024" cy="236548"/>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 name="Multiply 47"/>
                  <p:cNvSpPr/>
                  <p:nvPr/>
                </p:nvSpPr>
                <p:spPr>
                  <a:xfrm>
                    <a:off x="7773314" y="4966921"/>
                    <a:ext cx="254024" cy="234961"/>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9" name="Multiply 48"/>
                  <p:cNvSpPr/>
                  <p:nvPr/>
                </p:nvSpPr>
                <p:spPr>
                  <a:xfrm>
                    <a:off x="8000348" y="5528923"/>
                    <a:ext cx="254024" cy="236549"/>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0" name="Multiply 49"/>
                  <p:cNvSpPr/>
                  <p:nvPr/>
                </p:nvSpPr>
                <p:spPr>
                  <a:xfrm>
                    <a:off x="7287492" y="5736896"/>
                    <a:ext cx="254024" cy="234961"/>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 name="Multiply 50"/>
                  <p:cNvSpPr/>
                  <p:nvPr/>
                </p:nvSpPr>
                <p:spPr>
                  <a:xfrm>
                    <a:off x="8008286" y="5890891"/>
                    <a:ext cx="254024" cy="236549"/>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82" name="Multiply 81"/>
                <p:cNvSpPr/>
                <p:nvPr/>
              </p:nvSpPr>
              <p:spPr>
                <a:xfrm>
                  <a:off x="6797177" y="4777734"/>
                  <a:ext cx="254024" cy="236548"/>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3566" name="Group 91"/>
              <p:cNvGrpSpPr>
                <a:grpSpLocks/>
              </p:cNvGrpSpPr>
              <p:nvPr/>
            </p:nvGrpSpPr>
            <p:grpSpPr bwMode="auto">
              <a:xfrm>
                <a:off x="6403627" y="3713146"/>
                <a:ext cx="1200348" cy="400110"/>
                <a:chOff x="6403627" y="3713146"/>
                <a:chExt cx="1200348" cy="400110"/>
              </a:xfrm>
            </p:grpSpPr>
            <p:sp>
              <p:nvSpPr>
                <p:cNvPr id="90" name="Multiply 89"/>
                <p:cNvSpPr/>
                <p:nvPr/>
              </p:nvSpPr>
              <p:spPr>
                <a:xfrm>
                  <a:off x="6403440" y="3804548"/>
                  <a:ext cx="254024" cy="236549"/>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568" name="TextBox 90"/>
                <p:cNvSpPr txBox="1">
                  <a:spLocks noChangeArrowheads="1"/>
                </p:cNvSpPr>
                <p:nvPr/>
              </p:nvSpPr>
              <p:spPr bwMode="auto">
                <a:xfrm>
                  <a:off x="6606161" y="3713146"/>
                  <a:ext cx="9978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a:solidFill>
                        <a:srgbClr val="FFFFFF"/>
                      </a:solidFill>
                    </a:rPr>
                    <a:t>Ablated</a:t>
                  </a:r>
                </a:p>
              </p:txBody>
            </p:sp>
          </p:grpSp>
        </p:grpSp>
      </p:grpSp>
      <p:grpSp>
        <p:nvGrpSpPr>
          <p:cNvPr id="102" name="Group 101"/>
          <p:cNvGrpSpPr>
            <a:grpSpLocks/>
          </p:cNvGrpSpPr>
          <p:nvPr/>
        </p:nvGrpSpPr>
        <p:grpSpPr bwMode="auto">
          <a:xfrm>
            <a:off x="457200" y="4808537"/>
            <a:ext cx="8567738" cy="1292232"/>
            <a:chOff x="457200" y="4809104"/>
            <a:chExt cx="8567708" cy="1291173"/>
          </a:xfrm>
        </p:grpSpPr>
        <p:sp>
          <p:nvSpPr>
            <p:cNvPr id="23559" name="TextBox 5"/>
            <p:cNvSpPr txBox="1">
              <a:spLocks noChangeArrowheads="1"/>
            </p:cNvSpPr>
            <p:nvPr/>
          </p:nvSpPr>
          <p:spPr bwMode="auto">
            <a:xfrm>
              <a:off x="457200" y="5177704"/>
              <a:ext cx="4470399" cy="922573"/>
            </a:xfrm>
            <a:prstGeom prst="rect">
              <a:avLst/>
            </a:prstGeom>
            <a:noFill/>
            <a:ln w="9525">
              <a:solidFill>
                <a:srgbClr val="80FF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solidFill>
                    <a:srgbClr val="FF0000"/>
                  </a:solidFill>
                </a:rPr>
                <a:t>Memories can be artificially allocated to a subset of neurons and subsequently erased by </a:t>
              </a:r>
              <a:r>
                <a:rPr lang="en-US" sz="1800" dirty="0" smtClean="0">
                  <a:solidFill>
                    <a:srgbClr val="FF0000"/>
                  </a:solidFill>
                </a:rPr>
                <a:t>killing </a:t>
              </a:r>
              <a:r>
                <a:rPr lang="en-US" sz="1800" dirty="0" smtClean="0">
                  <a:solidFill>
                    <a:srgbClr val="FF0000"/>
                  </a:solidFill>
                </a:rPr>
                <a:t>these neurons</a:t>
              </a:r>
              <a:endParaRPr lang="en-US" sz="1800" dirty="0">
                <a:solidFill>
                  <a:srgbClr val="FF0000"/>
                </a:solidFill>
              </a:endParaRPr>
            </a:p>
          </p:txBody>
        </p:sp>
        <p:grpSp>
          <p:nvGrpSpPr>
            <p:cNvPr id="23560" name="Group 97"/>
            <p:cNvGrpSpPr>
              <a:grpSpLocks/>
            </p:cNvGrpSpPr>
            <p:nvPr/>
          </p:nvGrpSpPr>
          <p:grpSpPr bwMode="auto">
            <a:xfrm>
              <a:off x="7160295" y="4809104"/>
              <a:ext cx="1864613" cy="1103570"/>
              <a:chOff x="7160295" y="4809104"/>
              <a:chExt cx="1864613" cy="1103570"/>
            </a:xfrm>
          </p:grpSpPr>
          <p:sp>
            <p:nvSpPr>
              <p:cNvPr id="23561" name="TextBox 95"/>
              <p:cNvSpPr txBox="1">
                <a:spLocks noChangeArrowheads="1"/>
              </p:cNvSpPr>
              <p:nvPr/>
            </p:nvSpPr>
            <p:spPr bwMode="auto">
              <a:xfrm>
                <a:off x="7160295" y="5078875"/>
                <a:ext cx="1864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solidFill>
                      <a:srgbClr val="FFFFFF"/>
                    </a:solidFill>
                  </a:rPr>
                  <a:t>Fear memory</a:t>
                </a:r>
              </a:p>
            </p:txBody>
          </p:sp>
          <p:sp>
            <p:nvSpPr>
              <p:cNvPr id="97" name="Multiply 96"/>
              <p:cNvSpPr/>
              <p:nvPr/>
            </p:nvSpPr>
            <p:spPr>
              <a:xfrm>
                <a:off x="7477101" y="4809104"/>
                <a:ext cx="1089021" cy="1103995"/>
              </a:xfrm>
              <a:prstGeom prst="mathMultiply">
                <a:avLst/>
              </a:prstGeom>
              <a:solidFill>
                <a:srgbClr val="FF0000">
                  <a:alpha val="52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sp>
        <p:nvSpPr>
          <p:cNvPr id="98" name="Rectangle 97"/>
          <p:cNvSpPr/>
          <p:nvPr/>
        </p:nvSpPr>
        <p:spPr>
          <a:xfrm>
            <a:off x="1798638" y="2957513"/>
            <a:ext cx="855662" cy="1731962"/>
          </a:xfrm>
          <a:prstGeom prst="rect">
            <a:avLst/>
          </a:prstGeom>
          <a:solidFill>
            <a:srgbClr val="FF08E0">
              <a:alpha val="22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0209398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39700"/>
            <a:ext cx="8229600" cy="1003300"/>
          </a:xfrm>
          <a:ln>
            <a:noFill/>
            <a:miter lim="800000"/>
            <a:headEnd/>
            <a:tailEnd/>
          </a:ln>
        </p:spPr>
        <p:txBody>
          <a:bodyPr/>
          <a:lstStyle/>
          <a:p>
            <a:pPr eaLnBrk="1" hangingPunct="1"/>
            <a:r>
              <a:rPr lang="en-US" dirty="0">
                <a:solidFill>
                  <a:srgbClr val="FFFF00"/>
                </a:solidFill>
                <a:latin typeface="Calibri" charset="0"/>
              </a:rPr>
              <a:t>Today’s Forecast</a:t>
            </a:r>
          </a:p>
        </p:txBody>
      </p:sp>
      <p:sp>
        <p:nvSpPr>
          <p:cNvPr id="3" name="Content Placeholder 2"/>
          <p:cNvSpPr>
            <a:spLocks noGrp="1"/>
          </p:cNvSpPr>
          <p:nvPr>
            <p:ph idx="1"/>
          </p:nvPr>
        </p:nvSpPr>
        <p:spPr>
          <a:xfrm>
            <a:off x="114300" y="1600200"/>
            <a:ext cx="9029700" cy="4525963"/>
          </a:xfrm>
        </p:spPr>
        <p:txBody>
          <a:bodyPr rtlCol="0">
            <a:normAutofit/>
          </a:bodyPr>
          <a:lstStyle/>
          <a:p>
            <a:pPr marL="514350" indent="-514350" eaLnBrk="1" fontAlgn="auto" hangingPunct="1">
              <a:spcAft>
                <a:spcPts val="0"/>
              </a:spcAft>
              <a:buFont typeface="Arial"/>
              <a:buAutoNum type="arabicParenR"/>
              <a:defRPr/>
            </a:pPr>
            <a:r>
              <a:rPr lang="en-US" dirty="0" smtClean="0">
                <a:solidFill>
                  <a:srgbClr val="FF0000"/>
                </a:solidFill>
                <a:ea typeface="+mn-ea"/>
                <a:cs typeface="+mn-cs"/>
              </a:rPr>
              <a:t>Beginning</a:t>
            </a:r>
          </a:p>
          <a:p>
            <a:pPr marL="0" indent="0" eaLnBrk="1" fontAlgn="auto" hangingPunct="1">
              <a:spcAft>
                <a:spcPts val="0"/>
              </a:spcAft>
              <a:buFont typeface="Arial"/>
              <a:buNone/>
              <a:defRPr/>
            </a:pPr>
            <a:r>
              <a:rPr lang="en-US" dirty="0" smtClean="0">
                <a:solidFill>
                  <a:srgbClr val="FF0000"/>
                </a:solidFill>
                <a:ea typeface="+mn-ea"/>
                <a:cs typeface="+mn-cs"/>
              </a:rPr>
              <a:t>   a: </a:t>
            </a:r>
            <a:r>
              <a:rPr lang="en-US" dirty="0" smtClean="0">
                <a:solidFill>
                  <a:srgbClr val="FF0000"/>
                </a:solidFill>
                <a:ea typeface="+mn-ea"/>
                <a:cs typeface="+mn-cs"/>
              </a:rPr>
              <a:t>Student Presentations</a:t>
            </a:r>
            <a:br>
              <a:rPr lang="en-US" dirty="0" smtClean="0">
                <a:solidFill>
                  <a:srgbClr val="FF0000"/>
                </a:solidFill>
                <a:ea typeface="+mn-ea"/>
                <a:cs typeface="+mn-cs"/>
              </a:rPr>
            </a:br>
            <a:endParaRPr lang="en-US" dirty="0" smtClean="0">
              <a:solidFill>
                <a:srgbClr val="FF0000"/>
              </a:solidFill>
              <a:ea typeface="+mn-ea"/>
              <a:cs typeface="+mn-cs"/>
            </a:endParaRPr>
          </a:p>
          <a:p>
            <a:pPr marL="514350" indent="-514350" eaLnBrk="1" fontAlgn="auto" hangingPunct="1">
              <a:spcAft>
                <a:spcPts val="0"/>
              </a:spcAft>
              <a:buFont typeface="Arial"/>
              <a:buAutoNum type="arabicParenR" startAt="2"/>
              <a:defRPr/>
            </a:pPr>
            <a:r>
              <a:rPr lang="en-US" dirty="0" smtClean="0">
                <a:solidFill>
                  <a:schemeClr val="bg1"/>
                </a:solidFill>
                <a:ea typeface="+mn-ea"/>
                <a:cs typeface="+mn-cs"/>
              </a:rPr>
              <a:t>Middle</a:t>
            </a:r>
          </a:p>
          <a:p>
            <a:pPr marL="0" indent="0" eaLnBrk="1" fontAlgn="auto" hangingPunct="1">
              <a:spcAft>
                <a:spcPts val="0"/>
              </a:spcAft>
              <a:buFont typeface="Arial"/>
              <a:buNone/>
              <a:defRPr/>
            </a:pPr>
            <a:r>
              <a:rPr lang="en-US" dirty="0" smtClean="0">
                <a:solidFill>
                  <a:schemeClr val="bg1"/>
                </a:solidFill>
                <a:ea typeface="+mn-ea"/>
                <a:cs typeface="+mn-cs"/>
              </a:rPr>
              <a:t>   </a:t>
            </a:r>
            <a:r>
              <a:rPr lang="en-US" dirty="0" smtClean="0">
                <a:solidFill>
                  <a:schemeClr val="bg1"/>
                </a:solidFill>
                <a:ea typeface="+mn-ea"/>
                <a:cs typeface="+mn-cs"/>
              </a:rPr>
              <a:t>a: </a:t>
            </a:r>
            <a:r>
              <a:rPr lang="en-US" dirty="0" smtClean="0">
                <a:solidFill>
                  <a:schemeClr val="bg1"/>
                </a:solidFill>
                <a:ea typeface="+mn-ea"/>
                <a:cs typeface="+mn-cs"/>
              </a:rPr>
              <a:t>Consolidation, Reconsolidation,</a:t>
            </a:r>
            <a:r>
              <a:rPr lang="en-US" dirty="0" smtClean="0">
                <a:solidFill>
                  <a:schemeClr val="bg1"/>
                </a:solidFill>
                <a:ea typeface="+mn-ea"/>
                <a:cs typeface="+mn-cs"/>
              </a:rPr>
              <a:t> </a:t>
            </a:r>
            <a:r>
              <a:rPr lang="en-US" dirty="0" smtClean="0">
                <a:solidFill>
                  <a:schemeClr val="bg1"/>
                </a:solidFill>
                <a:ea typeface="+mn-ea"/>
                <a:cs typeface="+mn-cs"/>
              </a:rPr>
              <a:t>and Extinction </a:t>
            </a:r>
            <a:br>
              <a:rPr lang="en-US" dirty="0" smtClean="0">
                <a:solidFill>
                  <a:schemeClr val="bg1"/>
                </a:solidFill>
                <a:ea typeface="+mn-ea"/>
                <a:cs typeface="+mn-cs"/>
              </a:rPr>
            </a:br>
            <a:endParaRPr lang="en-US" dirty="0" smtClean="0">
              <a:solidFill>
                <a:schemeClr val="bg1"/>
              </a:solidFill>
              <a:ea typeface="+mn-ea"/>
              <a:cs typeface="+mn-cs"/>
            </a:endParaRPr>
          </a:p>
          <a:p>
            <a:pPr marL="514350" indent="-514350" eaLnBrk="1" fontAlgn="auto" hangingPunct="1">
              <a:spcAft>
                <a:spcPts val="0"/>
              </a:spcAft>
              <a:buFont typeface="Arial"/>
              <a:buNone/>
              <a:defRPr/>
            </a:pPr>
            <a:r>
              <a:rPr lang="en-US" dirty="0" smtClean="0">
                <a:solidFill>
                  <a:schemeClr val="bg1"/>
                </a:solidFill>
                <a:ea typeface="+mn-ea"/>
                <a:cs typeface="+mn-cs"/>
              </a:rPr>
              <a:t>3)   End</a:t>
            </a:r>
          </a:p>
          <a:p>
            <a:pPr marL="514350" indent="-514350" eaLnBrk="1" fontAlgn="auto" hangingPunct="1">
              <a:spcAft>
                <a:spcPts val="0"/>
              </a:spcAft>
              <a:buFont typeface="Arial"/>
              <a:buNone/>
              <a:defRPr/>
            </a:pPr>
            <a:r>
              <a:rPr lang="en-US" dirty="0" smtClean="0">
                <a:solidFill>
                  <a:schemeClr val="bg1"/>
                </a:solidFill>
                <a:ea typeface="+mn-ea"/>
                <a:cs typeface="+mn-cs"/>
              </a:rPr>
              <a:t>   a: </a:t>
            </a:r>
            <a:r>
              <a:rPr lang="en-US" dirty="0" smtClean="0">
                <a:solidFill>
                  <a:schemeClr val="bg1"/>
                </a:solidFill>
                <a:ea typeface="+mn-ea"/>
                <a:cs typeface="+mn-cs"/>
              </a:rPr>
              <a:t>Eternal Sunshine and Memory</a:t>
            </a:r>
            <a:endParaRPr lang="en-US" dirty="0" smtClean="0">
              <a:solidFill>
                <a:schemeClr val="bg1"/>
              </a:solidFill>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50420" y="1663700"/>
            <a:ext cx="6107680" cy="3530600"/>
          </a:xfrm>
          <a:prstGeom prst="rect">
            <a:avLst/>
          </a:prstGeom>
          <a:solidFill>
            <a:srgbClr val="FFFFFF"/>
          </a:solidFill>
        </p:spPr>
      </p:pic>
    </p:spTree>
    <p:extLst>
      <p:ext uri="{BB962C8B-B14F-4D97-AF65-F5344CB8AC3E}">
        <p14:creationId xmlns:p14="http://schemas.microsoft.com/office/powerpoint/2010/main" val="10870958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9" name="Title 1"/>
          <p:cNvSpPr>
            <a:spLocks noGrp="1"/>
          </p:cNvSpPr>
          <p:nvPr>
            <p:ph type="title"/>
          </p:nvPr>
        </p:nvSpPr>
        <p:spPr>
          <a:xfrm>
            <a:off x="241300" y="82550"/>
            <a:ext cx="8737599" cy="900113"/>
          </a:xfrm>
          <a:ln>
            <a:noFill/>
            <a:miter lim="800000"/>
            <a:headEnd/>
            <a:tailEnd/>
          </a:ln>
        </p:spPr>
        <p:txBody>
          <a:bodyPr/>
          <a:lstStyle/>
          <a:p>
            <a:r>
              <a:rPr lang="en-US" altLang="zh-CN" sz="3000" dirty="0" smtClean="0">
                <a:solidFill>
                  <a:srgbClr val="FFFF00"/>
                </a:solidFill>
                <a:latin typeface="Arial"/>
                <a:ea typeface="华文细黑"/>
                <a:cs typeface="Arial"/>
              </a:rPr>
              <a:t>Behavioral Test: </a:t>
            </a:r>
            <a:r>
              <a:rPr lang="en-US" altLang="zh-CN" sz="3000" dirty="0" smtClean="0">
                <a:solidFill>
                  <a:srgbClr val="FFFF00"/>
                </a:solidFill>
                <a:latin typeface="Arial"/>
                <a:ea typeface="华文细黑"/>
                <a:cs typeface="Arial"/>
              </a:rPr>
              <a:t>Fear </a:t>
            </a:r>
            <a:r>
              <a:rPr lang="en-US" altLang="zh-CN" sz="3000" dirty="0" smtClean="0">
                <a:solidFill>
                  <a:srgbClr val="FFFF00"/>
                </a:solidFill>
                <a:latin typeface="Arial"/>
                <a:ea typeface="华文细黑"/>
                <a:cs typeface="Arial"/>
              </a:rPr>
              <a:t>Conditioning</a:t>
            </a:r>
            <a:endParaRPr lang="en-US" sz="3000" dirty="0">
              <a:solidFill>
                <a:srgbClr val="FFFF00"/>
              </a:solidFill>
              <a:latin typeface="Arial"/>
              <a:ea typeface="华文细黑"/>
              <a:cs typeface="Arial"/>
            </a:endParaRPr>
          </a:p>
        </p:txBody>
      </p:sp>
      <p:sp>
        <p:nvSpPr>
          <p:cNvPr id="6" name="Lightning Bolt 5"/>
          <p:cNvSpPr/>
          <p:nvPr/>
        </p:nvSpPr>
        <p:spPr bwMode="auto">
          <a:xfrm rot="17111435">
            <a:off x="320970" y="3054458"/>
            <a:ext cx="709613" cy="588963"/>
          </a:xfrm>
          <a:prstGeom prst="lightningBolt">
            <a:avLst/>
          </a:prstGeom>
          <a:solidFill>
            <a:srgbClr val="FFFF00"/>
          </a:solidFill>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en-US" sz="1800">
              <a:latin typeface="Arial"/>
              <a:cs typeface="Arial"/>
            </a:endParaRPr>
          </a:p>
        </p:txBody>
      </p:sp>
      <p:sp>
        <p:nvSpPr>
          <p:cNvPr id="45" name="TextBox 44"/>
          <p:cNvSpPr txBox="1"/>
          <p:nvPr/>
        </p:nvSpPr>
        <p:spPr>
          <a:xfrm>
            <a:off x="791927" y="3424049"/>
            <a:ext cx="1300356" cy="400110"/>
          </a:xfrm>
          <a:prstGeom prst="rect">
            <a:avLst/>
          </a:prstGeom>
          <a:noFill/>
        </p:spPr>
        <p:txBody>
          <a:bodyPr wrap="none" rtlCol="0">
            <a:spAutoFit/>
          </a:bodyPr>
          <a:lstStyle/>
          <a:p>
            <a:r>
              <a:rPr lang="en-US" altLang="zh-CN" sz="2000" dirty="0" smtClean="0">
                <a:solidFill>
                  <a:schemeClr val="bg1"/>
                </a:solidFill>
                <a:latin typeface="Arial"/>
                <a:ea typeface="华文细黑"/>
                <a:cs typeface="Arial"/>
              </a:rPr>
              <a:t>Context A</a:t>
            </a:r>
            <a:endParaRPr lang="en-US" sz="2000" dirty="0" smtClean="0">
              <a:solidFill>
                <a:schemeClr val="bg1"/>
              </a:solidFill>
              <a:latin typeface="Arial"/>
              <a:ea typeface="华文细黑"/>
              <a:cs typeface="Arial"/>
            </a:endParaRPr>
          </a:p>
        </p:txBody>
      </p:sp>
      <p:grpSp>
        <p:nvGrpSpPr>
          <p:cNvPr id="91" name="Group 90"/>
          <p:cNvGrpSpPr>
            <a:grpSpLocks/>
          </p:cNvGrpSpPr>
          <p:nvPr/>
        </p:nvGrpSpPr>
        <p:grpSpPr bwMode="auto">
          <a:xfrm>
            <a:off x="911559" y="2569538"/>
            <a:ext cx="893763" cy="708025"/>
            <a:chOff x="5579490" y="5138342"/>
            <a:chExt cx="893763" cy="708025"/>
          </a:xfrm>
        </p:grpSpPr>
        <p:grpSp>
          <p:nvGrpSpPr>
            <p:cNvPr id="92" name="Group 431"/>
            <p:cNvGrpSpPr>
              <a:grpSpLocks/>
            </p:cNvGrpSpPr>
            <p:nvPr/>
          </p:nvGrpSpPr>
          <p:grpSpPr bwMode="auto">
            <a:xfrm>
              <a:off x="5579490" y="5138342"/>
              <a:ext cx="893763" cy="708025"/>
              <a:chOff x="4654135" y="3930254"/>
              <a:chExt cx="893763" cy="708025"/>
            </a:xfrm>
          </p:grpSpPr>
          <p:grpSp>
            <p:nvGrpSpPr>
              <p:cNvPr id="95" name="Group 118"/>
              <p:cNvGrpSpPr>
                <a:grpSpLocks/>
              </p:cNvGrpSpPr>
              <p:nvPr/>
            </p:nvGrpSpPr>
            <p:grpSpPr bwMode="auto">
              <a:xfrm>
                <a:off x="4654135" y="3930254"/>
                <a:ext cx="893763" cy="708025"/>
                <a:chOff x="4243424" y="5764796"/>
                <a:chExt cx="1087456" cy="843169"/>
              </a:xfrm>
            </p:grpSpPr>
            <p:grpSp>
              <p:nvGrpSpPr>
                <p:cNvPr id="110" name="Group 108"/>
                <p:cNvGrpSpPr>
                  <a:grpSpLocks/>
                </p:cNvGrpSpPr>
                <p:nvPr/>
              </p:nvGrpSpPr>
              <p:grpSpPr bwMode="auto">
                <a:xfrm>
                  <a:off x="4243424" y="5764796"/>
                  <a:ext cx="1087456" cy="843169"/>
                  <a:chOff x="4243424" y="5764796"/>
                  <a:chExt cx="1087456" cy="843169"/>
                </a:xfrm>
              </p:grpSpPr>
              <p:cxnSp>
                <p:nvCxnSpPr>
                  <p:cNvPr id="115" name="Straight Connector 114"/>
                  <p:cNvCxnSpPr/>
                  <p:nvPr/>
                </p:nvCxnSpPr>
                <p:spPr>
                  <a:xfrm>
                    <a:off x="5046943" y="6326278"/>
                    <a:ext cx="283937" cy="281687"/>
                  </a:xfrm>
                  <a:prstGeom prst="line">
                    <a:avLst/>
                  </a:prstGeom>
                  <a:ln w="6350" cmpd="sng"/>
                </p:spPr>
                <p:style>
                  <a:lnRef idx="2">
                    <a:schemeClr val="accent1"/>
                  </a:lnRef>
                  <a:fillRef idx="0">
                    <a:schemeClr val="accent1"/>
                  </a:fillRef>
                  <a:effectRef idx="1">
                    <a:schemeClr val="accent1"/>
                  </a:effectRef>
                  <a:fontRef idx="minor">
                    <a:schemeClr val="tx1"/>
                  </a:fontRef>
                </p:style>
              </p:cxnSp>
              <p:sp>
                <p:nvSpPr>
                  <p:cNvPr id="116" name="Rectangle 115"/>
                  <p:cNvSpPr/>
                  <p:nvPr/>
                </p:nvSpPr>
                <p:spPr>
                  <a:xfrm>
                    <a:off x="4243424" y="5764796"/>
                    <a:ext cx="803519" cy="561482"/>
                  </a:xfrm>
                  <a:prstGeom prst="rect">
                    <a:avLst/>
                  </a:prstGeom>
                  <a:gradFill flip="none" rotWithShape="1">
                    <a:gsLst>
                      <a:gs pos="0">
                        <a:schemeClr val="accent1">
                          <a:tint val="100000"/>
                          <a:shade val="100000"/>
                          <a:satMod val="130000"/>
                          <a:alpha val="33000"/>
                        </a:schemeClr>
                      </a:gs>
                      <a:gs pos="100000">
                        <a:schemeClr val="accent1">
                          <a:tint val="50000"/>
                          <a:shade val="100000"/>
                          <a:satMod val="350000"/>
                          <a:alpha val="33000"/>
                        </a:schemeClr>
                      </a:gs>
                    </a:gsLst>
                    <a:lin ang="16200000" scaled="0"/>
                    <a:tileRect/>
                  </a:gradFill>
                  <a:ln w="6350" cmpd="sng"/>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Arial"/>
                      <a:cs typeface="Arial"/>
                    </a:endParaRPr>
                  </a:p>
                </p:txBody>
              </p:sp>
              <p:cxnSp>
                <p:nvCxnSpPr>
                  <p:cNvPr id="117" name="Straight Connector 116"/>
                  <p:cNvCxnSpPr/>
                  <p:nvPr/>
                </p:nvCxnSpPr>
                <p:spPr>
                  <a:xfrm>
                    <a:off x="4243424" y="6326278"/>
                    <a:ext cx="285867" cy="281687"/>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5046943" y="5764796"/>
                    <a:ext cx="283937" cy="281686"/>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4245356" y="5764796"/>
                    <a:ext cx="287798" cy="281686"/>
                  </a:xfrm>
                  <a:prstGeom prst="line">
                    <a:avLst/>
                  </a:prstGeom>
                  <a:ln w="6350" cmpd="sng"/>
                </p:spPr>
                <p:style>
                  <a:lnRef idx="2">
                    <a:schemeClr val="accent1"/>
                  </a:lnRef>
                  <a:fillRef idx="0">
                    <a:schemeClr val="accent1"/>
                  </a:fillRef>
                  <a:effectRef idx="1">
                    <a:schemeClr val="accent1"/>
                  </a:effectRef>
                  <a:fontRef idx="minor">
                    <a:schemeClr val="tx1"/>
                  </a:fontRef>
                </p:style>
              </p:cxnSp>
              <p:sp>
                <p:nvSpPr>
                  <p:cNvPr id="120" name="Rectangle 119"/>
                  <p:cNvSpPr/>
                  <p:nvPr/>
                </p:nvSpPr>
                <p:spPr>
                  <a:xfrm>
                    <a:off x="4529291" y="6046482"/>
                    <a:ext cx="801589" cy="561483"/>
                  </a:xfrm>
                  <a:prstGeom prst="rect">
                    <a:avLst/>
                  </a:prstGeom>
                  <a:gradFill flip="none" rotWithShape="1">
                    <a:gsLst>
                      <a:gs pos="0">
                        <a:schemeClr val="accent1">
                          <a:tint val="100000"/>
                          <a:shade val="100000"/>
                          <a:satMod val="130000"/>
                          <a:alpha val="37000"/>
                        </a:schemeClr>
                      </a:gs>
                      <a:gs pos="100000">
                        <a:schemeClr val="accent1">
                          <a:tint val="50000"/>
                          <a:shade val="100000"/>
                          <a:satMod val="350000"/>
                          <a:alpha val="37000"/>
                        </a:schemeClr>
                      </a:gs>
                    </a:gsLst>
                    <a:lin ang="16200000" scaled="0"/>
                    <a:tileRect/>
                  </a:gradFill>
                  <a:ln w="6350" cmpd="sng"/>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Arial"/>
                      <a:cs typeface="Arial"/>
                    </a:endParaRPr>
                  </a:p>
                </p:txBody>
              </p:sp>
            </p:grpSp>
            <p:cxnSp>
              <p:nvCxnSpPr>
                <p:cNvPr id="111" name="Straight Connector 110"/>
                <p:cNvCxnSpPr/>
                <p:nvPr/>
              </p:nvCxnSpPr>
              <p:spPr>
                <a:xfrm>
                  <a:off x="4396016" y="6477519"/>
                  <a:ext cx="776478" cy="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4299439" y="6360307"/>
                  <a:ext cx="778409" cy="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4351590" y="6411352"/>
                  <a:ext cx="778410" cy="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4457825" y="6541796"/>
                  <a:ext cx="776478" cy="0"/>
                </a:xfrm>
                <a:prstGeom prst="line">
                  <a:avLst/>
                </a:prstGeom>
                <a:ln w="6350" cmpd="sng"/>
              </p:spPr>
              <p:style>
                <a:lnRef idx="2">
                  <a:schemeClr val="accent1"/>
                </a:lnRef>
                <a:fillRef idx="0">
                  <a:schemeClr val="accent1"/>
                </a:fillRef>
                <a:effectRef idx="1">
                  <a:schemeClr val="accent1"/>
                </a:effectRef>
                <a:fontRef idx="minor">
                  <a:schemeClr val="tx1"/>
                </a:fontRef>
              </p:style>
            </p:cxnSp>
          </p:grpSp>
          <p:grpSp>
            <p:nvGrpSpPr>
              <p:cNvPr id="96" name="Group 19"/>
              <p:cNvGrpSpPr>
                <a:grpSpLocks/>
              </p:cNvGrpSpPr>
              <p:nvPr/>
            </p:nvGrpSpPr>
            <p:grpSpPr bwMode="auto">
              <a:xfrm>
                <a:off x="4714035" y="3958215"/>
                <a:ext cx="690850" cy="642312"/>
                <a:chOff x="255789" y="1516063"/>
                <a:chExt cx="1026663" cy="955757"/>
              </a:xfrm>
            </p:grpSpPr>
            <p:pic>
              <p:nvPicPr>
                <p:cNvPr id="97" name="Picture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789" y="1516063"/>
                  <a:ext cx="927197" cy="914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8" name="Group 18"/>
                <p:cNvGrpSpPr>
                  <a:grpSpLocks/>
                </p:cNvGrpSpPr>
                <p:nvPr/>
              </p:nvGrpSpPr>
              <p:grpSpPr bwMode="auto">
                <a:xfrm rot="6417632">
                  <a:off x="1003284" y="2147789"/>
                  <a:ext cx="282496" cy="220952"/>
                  <a:chOff x="841941" y="989878"/>
                  <a:chExt cx="282496" cy="220952"/>
                </a:xfrm>
              </p:grpSpPr>
              <p:sp>
                <p:nvSpPr>
                  <p:cNvPr id="108" name="Arc 107"/>
                  <p:cNvSpPr/>
                  <p:nvPr/>
                </p:nvSpPr>
                <p:spPr>
                  <a:xfrm>
                    <a:off x="849590" y="1011053"/>
                    <a:ext cx="233856" cy="139190"/>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800">
                      <a:latin typeface="Arial"/>
                      <a:cs typeface="Arial"/>
                    </a:endParaRPr>
                  </a:p>
                </p:txBody>
              </p:sp>
              <p:sp>
                <p:nvSpPr>
                  <p:cNvPr id="109" name="Arc 108"/>
                  <p:cNvSpPr/>
                  <p:nvPr/>
                </p:nvSpPr>
                <p:spPr>
                  <a:xfrm>
                    <a:off x="841235" y="1085987"/>
                    <a:ext cx="226771" cy="129755"/>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800">
                      <a:latin typeface="Arial"/>
                      <a:cs typeface="Arial"/>
                    </a:endParaRPr>
                  </a:p>
                </p:txBody>
              </p:sp>
            </p:grpSp>
            <p:grpSp>
              <p:nvGrpSpPr>
                <p:cNvPr id="99" name="Group 118"/>
                <p:cNvGrpSpPr>
                  <a:grpSpLocks/>
                </p:cNvGrpSpPr>
                <p:nvPr/>
              </p:nvGrpSpPr>
              <p:grpSpPr bwMode="auto">
                <a:xfrm rot="-9549868">
                  <a:off x="405593" y="2250868"/>
                  <a:ext cx="282496" cy="220952"/>
                  <a:chOff x="841941" y="989878"/>
                  <a:chExt cx="282496" cy="220952"/>
                </a:xfrm>
              </p:grpSpPr>
              <p:sp>
                <p:nvSpPr>
                  <p:cNvPr id="106" name="Arc 105"/>
                  <p:cNvSpPr/>
                  <p:nvPr/>
                </p:nvSpPr>
                <p:spPr>
                  <a:xfrm>
                    <a:off x="915447" y="985430"/>
                    <a:ext cx="266586" cy="141731"/>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800">
                      <a:latin typeface="Arial"/>
                      <a:cs typeface="Arial"/>
                    </a:endParaRPr>
                  </a:p>
                </p:txBody>
              </p:sp>
              <p:sp>
                <p:nvSpPr>
                  <p:cNvPr id="107" name="Arc 106"/>
                  <p:cNvSpPr/>
                  <p:nvPr/>
                </p:nvSpPr>
                <p:spPr>
                  <a:xfrm>
                    <a:off x="887155" y="1064405"/>
                    <a:ext cx="264226" cy="127558"/>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800">
                      <a:latin typeface="Arial"/>
                      <a:cs typeface="Arial"/>
                    </a:endParaRPr>
                  </a:p>
                </p:txBody>
              </p:sp>
            </p:grpSp>
            <p:grpSp>
              <p:nvGrpSpPr>
                <p:cNvPr id="100" name="Group 122"/>
                <p:cNvGrpSpPr>
                  <a:grpSpLocks/>
                </p:cNvGrpSpPr>
                <p:nvPr/>
              </p:nvGrpSpPr>
              <p:grpSpPr bwMode="auto">
                <a:xfrm rot="1971742">
                  <a:off x="999956" y="1557509"/>
                  <a:ext cx="282496" cy="220952"/>
                  <a:chOff x="841941" y="989878"/>
                  <a:chExt cx="282496" cy="220952"/>
                </a:xfrm>
              </p:grpSpPr>
              <p:sp>
                <p:nvSpPr>
                  <p:cNvPr id="104" name="Arc 103"/>
                  <p:cNvSpPr/>
                  <p:nvPr/>
                </p:nvSpPr>
                <p:spPr>
                  <a:xfrm>
                    <a:off x="865053" y="990945"/>
                    <a:ext cx="252430" cy="144093"/>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800">
                      <a:latin typeface="Arial"/>
                      <a:cs typeface="Arial"/>
                    </a:endParaRPr>
                  </a:p>
                </p:txBody>
              </p:sp>
              <p:sp>
                <p:nvSpPr>
                  <p:cNvPr id="105" name="Arc 104"/>
                  <p:cNvSpPr/>
                  <p:nvPr/>
                </p:nvSpPr>
                <p:spPr>
                  <a:xfrm>
                    <a:off x="834016" y="1070614"/>
                    <a:ext cx="250071" cy="141731"/>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800">
                      <a:latin typeface="Arial"/>
                      <a:cs typeface="Arial"/>
                    </a:endParaRPr>
                  </a:p>
                </p:txBody>
              </p:sp>
            </p:grpSp>
            <p:grpSp>
              <p:nvGrpSpPr>
                <p:cNvPr id="101" name="Group 126"/>
                <p:cNvGrpSpPr>
                  <a:grpSpLocks/>
                </p:cNvGrpSpPr>
                <p:nvPr/>
              </p:nvGrpSpPr>
              <p:grpSpPr bwMode="auto">
                <a:xfrm rot="-3398277">
                  <a:off x="319917" y="1623655"/>
                  <a:ext cx="272891" cy="219285"/>
                  <a:chOff x="851546" y="989878"/>
                  <a:chExt cx="272891" cy="219285"/>
                </a:xfrm>
              </p:grpSpPr>
              <p:sp>
                <p:nvSpPr>
                  <p:cNvPr id="102" name="Arc 101"/>
                  <p:cNvSpPr/>
                  <p:nvPr/>
                </p:nvSpPr>
                <p:spPr>
                  <a:xfrm>
                    <a:off x="853644" y="1052181"/>
                    <a:ext cx="250393" cy="139190"/>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800">
                      <a:latin typeface="Arial"/>
                      <a:cs typeface="Arial"/>
                    </a:endParaRPr>
                  </a:p>
                </p:txBody>
              </p:sp>
              <p:sp>
                <p:nvSpPr>
                  <p:cNvPr id="103" name="Arc 102"/>
                  <p:cNvSpPr/>
                  <p:nvPr/>
                </p:nvSpPr>
                <p:spPr>
                  <a:xfrm>
                    <a:off x="876924" y="987205"/>
                    <a:ext cx="266929" cy="120318"/>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800">
                      <a:latin typeface="Arial"/>
                      <a:cs typeface="Arial"/>
                    </a:endParaRPr>
                  </a:p>
                </p:txBody>
              </p:sp>
            </p:grpSp>
          </p:grpSp>
        </p:grpSp>
        <p:pic>
          <p:nvPicPr>
            <p:cNvPr id="9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57135" y="5323364"/>
              <a:ext cx="172111" cy="21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Rectangle 93"/>
            <p:cNvSpPr/>
            <p:nvPr/>
          </p:nvSpPr>
          <p:spPr bwMode="auto">
            <a:xfrm>
              <a:off x="5800153" y="5368529"/>
              <a:ext cx="657225" cy="471488"/>
            </a:xfrm>
            <a:prstGeom prst="rect">
              <a:avLst/>
            </a:prstGeom>
            <a:gradFill flip="none" rotWithShape="1">
              <a:gsLst>
                <a:gs pos="0">
                  <a:schemeClr val="accent1">
                    <a:tint val="100000"/>
                    <a:shade val="100000"/>
                    <a:satMod val="130000"/>
                    <a:alpha val="37000"/>
                  </a:schemeClr>
                </a:gs>
                <a:gs pos="100000">
                  <a:schemeClr val="accent1">
                    <a:tint val="50000"/>
                    <a:shade val="100000"/>
                    <a:satMod val="350000"/>
                    <a:alpha val="37000"/>
                  </a:schemeClr>
                </a:gs>
              </a:gsLst>
              <a:lin ang="16200000" scaled="0"/>
              <a:tileRect/>
            </a:gradFill>
            <a:ln w="6350" cmpd="sng"/>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Arial"/>
                <a:cs typeface="Arial"/>
              </a:endParaRPr>
            </a:p>
          </p:txBody>
        </p:sp>
      </p:grpSp>
      <p:grpSp>
        <p:nvGrpSpPr>
          <p:cNvPr id="121" name="Group 120"/>
          <p:cNvGrpSpPr>
            <a:grpSpLocks/>
          </p:cNvGrpSpPr>
          <p:nvPr/>
        </p:nvGrpSpPr>
        <p:grpSpPr bwMode="auto">
          <a:xfrm>
            <a:off x="2811983" y="3699195"/>
            <a:ext cx="900113" cy="708025"/>
            <a:chOff x="5030293" y="5481242"/>
            <a:chExt cx="900494" cy="708025"/>
          </a:xfrm>
        </p:grpSpPr>
        <p:grpSp>
          <p:nvGrpSpPr>
            <p:cNvPr id="122" name="Group 118"/>
            <p:cNvGrpSpPr>
              <a:grpSpLocks/>
            </p:cNvGrpSpPr>
            <p:nvPr/>
          </p:nvGrpSpPr>
          <p:grpSpPr bwMode="auto">
            <a:xfrm>
              <a:off x="5030293" y="5481242"/>
              <a:ext cx="898526" cy="708025"/>
              <a:chOff x="4241495" y="5764796"/>
              <a:chExt cx="1091313" cy="843169"/>
            </a:xfrm>
            <a:solidFill>
              <a:schemeClr val="accent2">
                <a:alpha val="56000"/>
              </a:schemeClr>
            </a:solidFill>
          </p:grpSpPr>
          <p:grpSp>
            <p:nvGrpSpPr>
              <p:cNvPr id="127" name="Group 108"/>
              <p:cNvGrpSpPr>
                <a:grpSpLocks/>
              </p:cNvGrpSpPr>
              <p:nvPr/>
            </p:nvGrpSpPr>
            <p:grpSpPr bwMode="auto">
              <a:xfrm>
                <a:off x="4241495" y="5764796"/>
                <a:ext cx="1091313" cy="843169"/>
                <a:chOff x="4241495" y="5764796"/>
                <a:chExt cx="1091313" cy="843169"/>
              </a:xfrm>
              <a:grpFill/>
            </p:grpSpPr>
            <p:cxnSp>
              <p:nvCxnSpPr>
                <p:cNvPr id="132" name="Straight Connector 131"/>
                <p:cNvCxnSpPr/>
                <p:nvPr/>
              </p:nvCxnSpPr>
              <p:spPr>
                <a:xfrm>
                  <a:off x="5047447" y="6326279"/>
                  <a:ext cx="285361" cy="281686"/>
                </a:xfrm>
                <a:prstGeom prst="line">
                  <a:avLst/>
                </a:prstGeom>
                <a:grpFill/>
                <a:ln w="6350" cmpd="sng">
                  <a:solidFill>
                    <a:schemeClr val="accent2"/>
                  </a:solidFill>
                </a:ln>
              </p:spPr>
              <p:style>
                <a:lnRef idx="2">
                  <a:schemeClr val="accent1"/>
                </a:lnRef>
                <a:fillRef idx="0">
                  <a:schemeClr val="accent1"/>
                </a:fillRef>
                <a:effectRef idx="1">
                  <a:schemeClr val="accent1"/>
                </a:effectRef>
                <a:fontRef idx="minor">
                  <a:schemeClr val="tx1"/>
                </a:fontRef>
              </p:style>
            </p:cxnSp>
            <p:sp>
              <p:nvSpPr>
                <p:cNvPr id="133" name="Rectangle 132"/>
                <p:cNvSpPr/>
                <p:nvPr/>
              </p:nvSpPr>
              <p:spPr>
                <a:xfrm>
                  <a:off x="4241495" y="5764796"/>
                  <a:ext cx="805951" cy="561483"/>
                </a:xfrm>
                <a:prstGeom prst="rect">
                  <a:avLst/>
                </a:prstGeom>
                <a:grpFill/>
                <a:ln w="6350" cmpd="sng">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0000"/>
                    </a:solidFill>
                    <a:latin typeface="Arial"/>
                    <a:cs typeface="Arial"/>
                  </a:endParaRPr>
                </a:p>
              </p:txBody>
            </p:sp>
            <p:cxnSp>
              <p:nvCxnSpPr>
                <p:cNvPr id="134" name="Straight Connector 133"/>
                <p:cNvCxnSpPr/>
                <p:nvPr/>
              </p:nvCxnSpPr>
              <p:spPr>
                <a:xfrm>
                  <a:off x="4241495" y="6326279"/>
                  <a:ext cx="287290" cy="281686"/>
                </a:xfrm>
                <a:prstGeom prst="line">
                  <a:avLst/>
                </a:prstGeom>
                <a:grpFill/>
                <a:ln w="6350" cmpd="sng">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5047447" y="5764796"/>
                  <a:ext cx="285361" cy="281687"/>
                </a:xfrm>
                <a:prstGeom prst="line">
                  <a:avLst/>
                </a:prstGeom>
                <a:grpFill/>
                <a:ln w="6350" cmpd="sng">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4245352" y="5764796"/>
                  <a:ext cx="287290" cy="281687"/>
                </a:xfrm>
                <a:prstGeom prst="line">
                  <a:avLst/>
                </a:prstGeom>
                <a:grpFill/>
                <a:ln w="6350" cmpd="sng">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128" name="Straight Connector 127"/>
              <p:cNvCxnSpPr/>
              <p:nvPr/>
            </p:nvCxnSpPr>
            <p:spPr>
              <a:xfrm>
                <a:off x="4395744" y="6477520"/>
                <a:ext cx="777030" cy="0"/>
              </a:xfrm>
              <a:prstGeom prst="line">
                <a:avLst/>
              </a:prstGeom>
              <a:grpFill/>
              <a:ln w="6350" cmpd="sng">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4299339" y="6360308"/>
                <a:ext cx="778958" cy="0"/>
              </a:xfrm>
              <a:prstGeom prst="line">
                <a:avLst/>
              </a:prstGeom>
              <a:grpFill/>
              <a:ln w="6350" cmpd="sng">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a:off x="4351398" y="6411352"/>
                <a:ext cx="778958" cy="0"/>
              </a:xfrm>
              <a:prstGeom prst="line">
                <a:avLst/>
              </a:prstGeom>
              <a:grpFill/>
              <a:ln w="6350" cmpd="sng">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4457444" y="6541798"/>
                <a:ext cx="777030" cy="0"/>
              </a:xfrm>
              <a:prstGeom prst="line">
                <a:avLst/>
              </a:prstGeom>
              <a:grpFill/>
              <a:ln w="6350" cmpd="sng">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123" name="Group 8"/>
            <p:cNvGrpSpPr>
              <a:grpSpLocks/>
            </p:cNvGrpSpPr>
            <p:nvPr/>
          </p:nvGrpSpPr>
          <p:grpSpPr bwMode="auto">
            <a:xfrm>
              <a:off x="5091635" y="5539980"/>
              <a:ext cx="658812" cy="649287"/>
              <a:chOff x="6178041" y="3038128"/>
              <a:chExt cx="658422" cy="649635"/>
            </a:xfrm>
          </p:grpSpPr>
          <p:pic>
            <p:nvPicPr>
              <p:cNvPr id="125" name="Picture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8041" y="3038128"/>
                <a:ext cx="658422" cy="64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38899" y="3217059"/>
                <a:ext cx="172009" cy="213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4" name="Rectangle 123"/>
            <p:cNvSpPr/>
            <p:nvPr/>
          </p:nvSpPr>
          <p:spPr bwMode="auto">
            <a:xfrm>
              <a:off x="5268519" y="5709842"/>
              <a:ext cx="662268" cy="471487"/>
            </a:xfrm>
            <a:prstGeom prst="rect">
              <a:avLst/>
            </a:prstGeom>
            <a:solidFill>
              <a:schemeClr val="accent2">
                <a:alpha val="56000"/>
              </a:schemeClr>
            </a:solidFill>
            <a:ln w="6350" cmpd="sng">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0000"/>
                </a:solidFill>
                <a:latin typeface="Arial"/>
                <a:cs typeface="Arial"/>
              </a:endParaRPr>
            </a:p>
          </p:txBody>
        </p:sp>
      </p:grpSp>
      <p:sp>
        <p:nvSpPr>
          <p:cNvPr id="46" name="TextBox 45"/>
          <p:cNvSpPr txBox="1"/>
          <p:nvPr/>
        </p:nvSpPr>
        <p:spPr>
          <a:xfrm>
            <a:off x="852122" y="5281706"/>
            <a:ext cx="1101759" cy="400110"/>
          </a:xfrm>
          <a:prstGeom prst="rect">
            <a:avLst/>
          </a:prstGeom>
          <a:noFill/>
        </p:spPr>
        <p:txBody>
          <a:bodyPr wrap="none" rtlCol="0">
            <a:spAutoFit/>
          </a:bodyPr>
          <a:lstStyle/>
          <a:p>
            <a:r>
              <a:rPr lang="en-US" altLang="zh-CN" sz="2000" dirty="0" smtClean="0">
                <a:solidFill>
                  <a:schemeClr val="bg1"/>
                </a:solidFill>
                <a:latin typeface="Arial"/>
                <a:ea typeface="华文细黑"/>
                <a:cs typeface="Arial"/>
              </a:rPr>
              <a:t>Training</a:t>
            </a:r>
            <a:endParaRPr lang="en-US" sz="2000" dirty="0" smtClean="0">
              <a:solidFill>
                <a:schemeClr val="bg1"/>
              </a:solidFill>
              <a:latin typeface="Arial"/>
              <a:ea typeface="华文细黑"/>
              <a:cs typeface="Arial"/>
            </a:endParaRPr>
          </a:p>
        </p:txBody>
      </p:sp>
      <p:sp>
        <p:nvSpPr>
          <p:cNvPr id="51200" name="TextBox 51199"/>
          <p:cNvSpPr txBox="1"/>
          <p:nvPr/>
        </p:nvSpPr>
        <p:spPr>
          <a:xfrm>
            <a:off x="2834463" y="5281707"/>
            <a:ext cx="997313" cy="400110"/>
          </a:xfrm>
          <a:prstGeom prst="rect">
            <a:avLst/>
          </a:prstGeom>
          <a:noFill/>
        </p:spPr>
        <p:txBody>
          <a:bodyPr wrap="none" rtlCol="0">
            <a:spAutoFit/>
          </a:bodyPr>
          <a:lstStyle/>
          <a:p>
            <a:r>
              <a:rPr lang="en-US" altLang="zh-CN" sz="2000" dirty="0" smtClean="0">
                <a:solidFill>
                  <a:schemeClr val="bg1"/>
                </a:solidFill>
                <a:latin typeface="Arial"/>
                <a:ea typeface="华文细黑"/>
                <a:cs typeface="Arial"/>
              </a:rPr>
              <a:t>Testing</a:t>
            </a:r>
            <a:endParaRPr lang="en-US" sz="2000" dirty="0" smtClean="0">
              <a:solidFill>
                <a:schemeClr val="bg1"/>
              </a:solidFill>
              <a:latin typeface="Arial"/>
              <a:ea typeface="华文细黑"/>
              <a:cs typeface="Arial"/>
            </a:endParaRPr>
          </a:p>
        </p:txBody>
      </p:sp>
      <p:sp>
        <p:nvSpPr>
          <p:cNvPr id="139" name="TextBox 138"/>
          <p:cNvSpPr txBox="1"/>
          <p:nvPr/>
        </p:nvSpPr>
        <p:spPr>
          <a:xfrm>
            <a:off x="2668080" y="2614444"/>
            <a:ext cx="1300356" cy="400110"/>
          </a:xfrm>
          <a:prstGeom prst="rect">
            <a:avLst/>
          </a:prstGeom>
          <a:noFill/>
        </p:spPr>
        <p:txBody>
          <a:bodyPr wrap="none" rtlCol="0">
            <a:spAutoFit/>
          </a:bodyPr>
          <a:lstStyle/>
          <a:p>
            <a:r>
              <a:rPr lang="en-US" altLang="zh-CN" sz="2000" dirty="0" smtClean="0">
                <a:solidFill>
                  <a:schemeClr val="bg1"/>
                </a:solidFill>
                <a:latin typeface="Arial"/>
                <a:ea typeface="华文细黑"/>
                <a:cs typeface="Arial"/>
              </a:rPr>
              <a:t>Context A</a:t>
            </a:r>
            <a:endParaRPr lang="en-US" sz="2000" dirty="0" smtClean="0">
              <a:solidFill>
                <a:schemeClr val="bg1"/>
              </a:solidFill>
              <a:latin typeface="Arial"/>
              <a:ea typeface="华文细黑"/>
              <a:cs typeface="Arial"/>
            </a:endParaRPr>
          </a:p>
        </p:txBody>
      </p:sp>
      <p:grpSp>
        <p:nvGrpSpPr>
          <p:cNvPr id="140" name="Group 139"/>
          <p:cNvGrpSpPr>
            <a:grpSpLocks/>
          </p:cNvGrpSpPr>
          <p:nvPr/>
        </p:nvGrpSpPr>
        <p:grpSpPr bwMode="auto">
          <a:xfrm>
            <a:off x="2768502" y="1835042"/>
            <a:ext cx="893763" cy="708025"/>
            <a:chOff x="5579490" y="5138342"/>
            <a:chExt cx="893763" cy="708025"/>
          </a:xfrm>
        </p:grpSpPr>
        <p:grpSp>
          <p:nvGrpSpPr>
            <p:cNvPr id="141" name="Group 431"/>
            <p:cNvGrpSpPr>
              <a:grpSpLocks/>
            </p:cNvGrpSpPr>
            <p:nvPr/>
          </p:nvGrpSpPr>
          <p:grpSpPr bwMode="auto">
            <a:xfrm>
              <a:off x="5579490" y="5138342"/>
              <a:ext cx="893763" cy="708025"/>
              <a:chOff x="4654135" y="3930254"/>
              <a:chExt cx="893763" cy="708025"/>
            </a:xfrm>
          </p:grpSpPr>
          <p:grpSp>
            <p:nvGrpSpPr>
              <p:cNvPr id="144" name="Group 118"/>
              <p:cNvGrpSpPr>
                <a:grpSpLocks/>
              </p:cNvGrpSpPr>
              <p:nvPr/>
            </p:nvGrpSpPr>
            <p:grpSpPr bwMode="auto">
              <a:xfrm>
                <a:off x="4654135" y="3930254"/>
                <a:ext cx="893763" cy="708025"/>
                <a:chOff x="4243424" y="5764796"/>
                <a:chExt cx="1087456" cy="843169"/>
              </a:xfrm>
            </p:grpSpPr>
            <p:grpSp>
              <p:nvGrpSpPr>
                <p:cNvPr id="159" name="Group 108"/>
                <p:cNvGrpSpPr>
                  <a:grpSpLocks/>
                </p:cNvGrpSpPr>
                <p:nvPr/>
              </p:nvGrpSpPr>
              <p:grpSpPr bwMode="auto">
                <a:xfrm>
                  <a:off x="4243424" y="5764796"/>
                  <a:ext cx="1087456" cy="843169"/>
                  <a:chOff x="4243424" y="5764796"/>
                  <a:chExt cx="1087456" cy="843169"/>
                </a:xfrm>
              </p:grpSpPr>
              <p:cxnSp>
                <p:nvCxnSpPr>
                  <p:cNvPr id="164" name="Straight Connector 163"/>
                  <p:cNvCxnSpPr/>
                  <p:nvPr/>
                </p:nvCxnSpPr>
                <p:spPr>
                  <a:xfrm>
                    <a:off x="5046943" y="6326278"/>
                    <a:ext cx="283937" cy="281687"/>
                  </a:xfrm>
                  <a:prstGeom prst="line">
                    <a:avLst/>
                  </a:prstGeom>
                  <a:ln w="6350" cmpd="sng"/>
                </p:spPr>
                <p:style>
                  <a:lnRef idx="2">
                    <a:schemeClr val="accent1"/>
                  </a:lnRef>
                  <a:fillRef idx="0">
                    <a:schemeClr val="accent1"/>
                  </a:fillRef>
                  <a:effectRef idx="1">
                    <a:schemeClr val="accent1"/>
                  </a:effectRef>
                  <a:fontRef idx="minor">
                    <a:schemeClr val="tx1"/>
                  </a:fontRef>
                </p:style>
              </p:cxnSp>
              <p:sp>
                <p:nvSpPr>
                  <p:cNvPr id="165" name="Rectangle 164"/>
                  <p:cNvSpPr/>
                  <p:nvPr/>
                </p:nvSpPr>
                <p:spPr>
                  <a:xfrm>
                    <a:off x="4243424" y="5764796"/>
                    <a:ext cx="803519" cy="561482"/>
                  </a:xfrm>
                  <a:prstGeom prst="rect">
                    <a:avLst/>
                  </a:prstGeom>
                  <a:gradFill flip="none" rotWithShape="1">
                    <a:gsLst>
                      <a:gs pos="0">
                        <a:schemeClr val="accent1">
                          <a:tint val="100000"/>
                          <a:shade val="100000"/>
                          <a:satMod val="130000"/>
                          <a:alpha val="33000"/>
                        </a:schemeClr>
                      </a:gs>
                      <a:gs pos="100000">
                        <a:schemeClr val="accent1">
                          <a:tint val="50000"/>
                          <a:shade val="100000"/>
                          <a:satMod val="350000"/>
                          <a:alpha val="33000"/>
                        </a:schemeClr>
                      </a:gs>
                    </a:gsLst>
                    <a:lin ang="16200000" scaled="0"/>
                    <a:tileRect/>
                  </a:gradFill>
                  <a:ln w="6350" cmpd="sng"/>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Arial"/>
                      <a:cs typeface="Arial"/>
                    </a:endParaRPr>
                  </a:p>
                </p:txBody>
              </p:sp>
              <p:cxnSp>
                <p:nvCxnSpPr>
                  <p:cNvPr id="166" name="Straight Connector 165"/>
                  <p:cNvCxnSpPr/>
                  <p:nvPr/>
                </p:nvCxnSpPr>
                <p:spPr>
                  <a:xfrm>
                    <a:off x="4243424" y="6326278"/>
                    <a:ext cx="285867" cy="281687"/>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a:off x="5046943" y="5764796"/>
                    <a:ext cx="283937" cy="281686"/>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a:off x="4245356" y="5764796"/>
                    <a:ext cx="287798" cy="281686"/>
                  </a:xfrm>
                  <a:prstGeom prst="line">
                    <a:avLst/>
                  </a:prstGeom>
                  <a:ln w="6350" cmpd="sng"/>
                </p:spPr>
                <p:style>
                  <a:lnRef idx="2">
                    <a:schemeClr val="accent1"/>
                  </a:lnRef>
                  <a:fillRef idx="0">
                    <a:schemeClr val="accent1"/>
                  </a:fillRef>
                  <a:effectRef idx="1">
                    <a:schemeClr val="accent1"/>
                  </a:effectRef>
                  <a:fontRef idx="minor">
                    <a:schemeClr val="tx1"/>
                  </a:fontRef>
                </p:style>
              </p:cxnSp>
              <p:sp>
                <p:nvSpPr>
                  <p:cNvPr id="169" name="Rectangle 168"/>
                  <p:cNvSpPr/>
                  <p:nvPr/>
                </p:nvSpPr>
                <p:spPr>
                  <a:xfrm>
                    <a:off x="4529291" y="6046482"/>
                    <a:ext cx="801589" cy="561483"/>
                  </a:xfrm>
                  <a:prstGeom prst="rect">
                    <a:avLst/>
                  </a:prstGeom>
                  <a:gradFill flip="none" rotWithShape="1">
                    <a:gsLst>
                      <a:gs pos="0">
                        <a:schemeClr val="accent1">
                          <a:tint val="100000"/>
                          <a:shade val="100000"/>
                          <a:satMod val="130000"/>
                          <a:alpha val="37000"/>
                        </a:schemeClr>
                      </a:gs>
                      <a:gs pos="100000">
                        <a:schemeClr val="accent1">
                          <a:tint val="50000"/>
                          <a:shade val="100000"/>
                          <a:satMod val="350000"/>
                          <a:alpha val="37000"/>
                        </a:schemeClr>
                      </a:gs>
                    </a:gsLst>
                    <a:lin ang="16200000" scaled="0"/>
                    <a:tileRect/>
                  </a:gradFill>
                  <a:ln w="6350" cmpd="sng"/>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Arial"/>
                      <a:cs typeface="Arial"/>
                    </a:endParaRPr>
                  </a:p>
                </p:txBody>
              </p:sp>
            </p:grpSp>
            <p:cxnSp>
              <p:nvCxnSpPr>
                <p:cNvPr id="160" name="Straight Connector 159"/>
                <p:cNvCxnSpPr/>
                <p:nvPr/>
              </p:nvCxnSpPr>
              <p:spPr>
                <a:xfrm>
                  <a:off x="4396016" y="6477519"/>
                  <a:ext cx="776478" cy="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p:nvCxnSpPr>
              <p:spPr>
                <a:xfrm>
                  <a:off x="4299439" y="6360307"/>
                  <a:ext cx="778409" cy="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62" name="Straight Connector 161"/>
                <p:cNvCxnSpPr/>
                <p:nvPr/>
              </p:nvCxnSpPr>
              <p:spPr>
                <a:xfrm>
                  <a:off x="4351590" y="6411352"/>
                  <a:ext cx="778410" cy="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a:off x="4457825" y="6541796"/>
                  <a:ext cx="776478" cy="0"/>
                </a:xfrm>
                <a:prstGeom prst="line">
                  <a:avLst/>
                </a:prstGeom>
                <a:ln w="6350" cmpd="sng"/>
              </p:spPr>
              <p:style>
                <a:lnRef idx="2">
                  <a:schemeClr val="accent1"/>
                </a:lnRef>
                <a:fillRef idx="0">
                  <a:schemeClr val="accent1"/>
                </a:fillRef>
                <a:effectRef idx="1">
                  <a:schemeClr val="accent1"/>
                </a:effectRef>
                <a:fontRef idx="minor">
                  <a:schemeClr val="tx1"/>
                </a:fontRef>
              </p:style>
            </p:cxnSp>
          </p:grpSp>
          <p:grpSp>
            <p:nvGrpSpPr>
              <p:cNvPr id="145" name="Group 19"/>
              <p:cNvGrpSpPr>
                <a:grpSpLocks/>
              </p:cNvGrpSpPr>
              <p:nvPr/>
            </p:nvGrpSpPr>
            <p:grpSpPr bwMode="auto">
              <a:xfrm>
                <a:off x="4714035" y="3958215"/>
                <a:ext cx="690850" cy="642312"/>
                <a:chOff x="255789" y="1516063"/>
                <a:chExt cx="1026663" cy="955757"/>
              </a:xfrm>
            </p:grpSpPr>
            <p:pic>
              <p:nvPicPr>
                <p:cNvPr id="146" name="Picture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789" y="1516063"/>
                  <a:ext cx="927197" cy="914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7" name="Group 18"/>
                <p:cNvGrpSpPr>
                  <a:grpSpLocks/>
                </p:cNvGrpSpPr>
                <p:nvPr/>
              </p:nvGrpSpPr>
              <p:grpSpPr bwMode="auto">
                <a:xfrm rot="6417632">
                  <a:off x="1003284" y="2147789"/>
                  <a:ext cx="282496" cy="220952"/>
                  <a:chOff x="841941" y="989878"/>
                  <a:chExt cx="282496" cy="220952"/>
                </a:xfrm>
              </p:grpSpPr>
              <p:sp>
                <p:nvSpPr>
                  <p:cNvPr id="157" name="Arc 156"/>
                  <p:cNvSpPr/>
                  <p:nvPr/>
                </p:nvSpPr>
                <p:spPr>
                  <a:xfrm>
                    <a:off x="849590" y="1011053"/>
                    <a:ext cx="233856" cy="139190"/>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800">
                      <a:latin typeface="Arial"/>
                      <a:cs typeface="Arial"/>
                    </a:endParaRPr>
                  </a:p>
                </p:txBody>
              </p:sp>
              <p:sp>
                <p:nvSpPr>
                  <p:cNvPr id="158" name="Arc 157"/>
                  <p:cNvSpPr/>
                  <p:nvPr/>
                </p:nvSpPr>
                <p:spPr>
                  <a:xfrm>
                    <a:off x="841235" y="1085987"/>
                    <a:ext cx="226771" cy="129755"/>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800">
                      <a:latin typeface="Arial"/>
                      <a:cs typeface="Arial"/>
                    </a:endParaRPr>
                  </a:p>
                </p:txBody>
              </p:sp>
            </p:grpSp>
            <p:grpSp>
              <p:nvGrpSpPr>
                <p:cNvPr id="148" name="Group 118"/>
                <p:cNvGrpSpPr>
                  <a:grpSpLocks/>
                </p:cNvGrpSpPr>
                <p:nvPr/>
              </p:nvGrpSpPr>
              <p:grpSpPr bwMode="auto">
                <a:xfrm rot="-9549868">
                  <a:off x="405593" y="2250868"/>
                  <a:ext cx="282496" cy="220952"/>
                  <a:chOff x="841941" y="989878"/>
                  <a:chExt cx="282496" cy="220952"/>
                </a:xfrm>
              </p:grpSpPr>
              <p:sp>
                <p:nvSpPr>
                  <p:cNvPr id="155" name="Arc 154"/>
                  <p:cNvSpPr/>
                  <p:nvPr/>
                </p:nvSpPr>
                <p:spPr>
                  <a:xfrm>
                    <a:off x="915447" y="985430"/>
                    <a:ext cx="266586" cy="141731"/>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800">
                      <a:latin typeface="Arial"/>
                      <a:cs typeface="Arial"/>
                    </a:endParaRPr>
                  </a:p>
                </p:txBody>
              </p:sp>
              <p:sp>
                <p:nvSpPr>
                  <p:cNvPr id="156" name="Arc 155"/>
                  <p:cNvSpPr/>
                  <p:nvPr/>
                </p:nvSpPr>
                <p:spPr>
                  <a:xfrm>
                    <a:off x="887155" y="1064405"/>
                    <a:ext cx="264226" cy="127558"/>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800">
                      <a:latin typeface="Arial"/>
                      <a:cs typeface="Arial"/>
                    </a:endParaRPr>
                  </a:p>
                </p:txBody>
              </p:sp>
            </p:grpSp>
            <p:grpSp>
              <p:nvGrpSpPr>
                <p:cNvPr id="149" name="Group 122"/>
                <p:cNvGrpSpPr>
                  <a:grpSpLocks/>
                </p:cNvGrpSpPr>
                <p:nvPr/>
              </p:nvGrpSpPr>
              <p:grpSpPr bwMode="auto">
                <a:xfrm rot="1971742">
                  <a:off x="999956" y="1557509"/>
                  <a:ext cx="282496" cy="220952"/>
                  <a:chOff x="841941" y="989878"/>
                  <a:chExt cx="282496" cy="220952"/>
                </a:xfrm>
              </p:grpSpPr>
              <p:sp>
                <p:nvSpPr>
                  <p:cNvPr id="153" name="Arc 152"/>
                  <p:cNvSpPr/>
                  <p:nvPr/>
                </p:nvSpPr>
                <p:spPr>
                  <a:xfrm>
                    <a:off x="865053" y="990945"/>
                    <a:ext cx="252430" cy="144093"/>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800">
                      <a:latin typeface="Arial"/>
                      <a:cs typeface="Arial"/>
                    </a:endParaRPr>
                  </a:p>
                </p:txBody>
              </p:sp>
              <p:sp>
                <p:nvSpPr>
                  <p:cNvPr id="154" name="Arc 153"/>
                  <p:cNvSpPr/>
                  <p:nvPr/>
                </p:nvSpPr>
                <p:spPr>
                  <a:xfrm>
                    <a:off x="834016" y="1070614"/>
                    <a:ext cx="250071" cy="141731"/>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800">
                      <a:latin typeface="Arial"/>
                      <a:cs typeface="Arial"/>
                    </a:endParaRPr>
                  </a:p>
                </p:txBody>
              </p:sp>
            </p:grpSp>
            <p:grpSp>
              <p:nvGrpSpPr>
                <p:cNvPr id="150" name="Group 126"/>
                <p:cNvGrpSpPr>
                  <a:grpSpLocks/>
                </p:cNvGrpSpPr>
                <p:nvPr/>
              </p:nvGrpSpPr>
              <p:grpSpPr bwMode="auto">
                <a:xfrm rot="-3398277">
                  <a:off x="319917" y="1623655"/>
                  <a:ext cx="272891" cy="219285"/>
                  <a:chOff x="851546" y="989878"/>
                  <a:chExt cx="272891" cy="219285"/>
                </a:xfrm>
              </p:grpSpPr>
              <p:sp>
                <p:nvSpPr>
                  <p:cNvPr id="151" name="Arc 150"/>
                  <p:cNvSpPr/>
                  <p:nvPr/>
                </p:nvSpPr>
                <p:spPr>
                  <a:xfrm>
                    <a:off x="853644" y="1052181"/>
                    <a:ext cx="250393" cy="139190"/>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800">
                      <a:latin typeface="Arial"/>
                      <a:cs typeface="Arial"/>
                    </a:endParaRPr>
                  </a:p>
                </p:txBody>
              </p:sp>
              <p:sp>
                <p:nvSpPr>
                  <p:cNvPr id="152" name="Arc 151"/>
                  <p:cNvSpPr/>
                  <p:nvPr/>
                </p:nvSpPr>
                <p:spPr>
                  <a:xfrm>
                    <a:off x="876924" y="987205"/>
                    <a:ext cx="266929" cy="120318"/>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800">
                      <a:latin typeface="Arial"/>
                      <a:cs typeface="Arial"/>
                    </a:endParaRPr>
                  </a:p>
                </p:txBody>
              </p:sp>
            </p:grpSp>
          </p:grpSp>
        </p:grpSp>
        <p:pic>
          <p:nvPicPr>
            <p:cNvPr id="14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57135" y="5323364"/>
              <a:ext cx="172111" cy="21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 name="Rectangle 142"/>
            <p:cNvSpPr/>
            <p:nvPr/>
          </p:nvSpPr>
          <p:spPr bwMode="auto">
            <a:xfrm>
              <a:off x="5800153" y="5368529"/>
              <a:ext cx="657225" cy="471488"/>
            </a:xfrm>
            <a:prstGeom prst="rect">
              <a:avLst/>
            </a:prstGeom>
            <a:gradFill flip="none" rotWithShape="1">
              <a:gsLst>
                <a:gs pos="0">
                  <a:schemeClr val="accent1">
                    <a:tint val="100000"/>
                    <a:shade val="100000"/>
                    <a:satMod val="130000"/>
                    <a:alpha val="37000"/>
                  </a:schemeClr>
                </a:gs>
                <a:gs pos="100000">
                  <a:schemeClr val="accent1">
                    <a:tint val="50000"/>
                    <a:shade val="100000"/>
                    <a:satMod val="350000"/>
                    <a:alpha val="37000"/>
                  </a:schemeClr>
                </a:gs>
              </a:gsLst>
              <a:lin ang="16200000" scaled="0"/>
              <a:tileRect/>
            </a:gradFill>
            <a:ln w="6350" cmpd="sng"/>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Arial"/>
                <a:cs typeface="Arial"/>
              </a:endParaRPr>
            </a:p>
          </p:txBody>
        </p:sp>
      </p:grpSp>
      <p:sp>
        <p:nvSpPr>
          <p:cNvPr id="170" name="TextBox 169"/>
          <p:cNvSpPr txBox="1"/>
          <p:nvPr/>
        </p:nvSpPr>
        <p:spPr>
          <a:xfrm>
            <a:off x="2639822" y="4407220"/>
            <a:ext cx="1310901" cy="400110"/>
          </a:xfrm>
          <a:prstGeom prst="rect">
            <a:avLst/>
          </a:prstGeom>
          <a:noFill/>
        </p:spPr>
        <p:txBody>
          <a:bodyPr wrap="none" rtlCol="0">
            <a:spAutoFit/>
          </a:bodyPr>
          <a:lstStyle/>
          <a:p>
            <a:r>
              <a:rPr lang="en-US" altLang="zh-CN" sz="2000" dirty="0" smtClean="0">
                <a:solidFill>
                  <a:schemeClr val="bg1"/>
                </a:solidFill>
                <a:latin typeface="Arial"/>
                <a:ea typeface="华文细黑"/>
                <a:cs typeface="Arial"/>
              </a:rPr>
              <a:t>Context B</a:t>
            </a:r>
            <a:endParaRPr lang="en-US" sz="2000" dirty="0" smtClean="0">
              <a:solidFill>
                <a:schemeClr val="bg1"/>
              </a:solidFill>
              <a:latin typeface="Arial"/>
              <a:ea typeface="华文细黑"/>
              <a:cs typeface="Arial"/>
            </a:endParaRPr>
          </a:p>
        </p:txBody>
      </p:sp>
      <p:sp>
        <p:nvSpPr>
          <p:cNvPr id="51203" name="Left Brace 51202"/>
          <p:cNvSpPr/>
          <p:nvPr/>
        </p:nvSpPr>
        <p:spPr>
          <a:xfrm>
            <a:off x="2278349" y="2118393"/>
            <a:ext cx="330924" cy="2031790"/>
          </a:xfrm>
          <a:prstGeom prst="leftBrace">
            <a:avLst>
              <a:gd name="adj1" fmla="val 51578"/>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Arial"/>
              <a:cs typeface="Arial"/>
            </a:endParaRPr>
          </a:p>
        </p:txBody>
      </p:sp>
      <p:sp>
        <p:nvSpPr>
          <p:cNvPr id="51204" name="Right Arrow 51203"/>
          <p:cNvSpPr/>
          <p:nvPr/>
        </p:nvSpPr>
        <p:spPr>
          <a:xfrm>
            <a:off x="1916996" y="2997872"/>
            <a:ext cx="304092" cy="23647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51205" name="TextBox 51204"/>
          <p:cNvSpPr txBox="1"/>
          <p:nvPr/>
        </p:nvSpPr>
        <p:spPr>
          <a:xfrm>
            <a:off x="852122" y="1315473"/>
            <a:ext cx="3327123" cy="400110"/>
          </a:xfrm>
          <a:prstGeom prst="rect">
            <a:avLst/>
          </a:prstGeom>
          <a:noFill/>
        </p:spPr>
        <p:txBody>
          <a:bodyPr wrap="square" rtlCol="0">
            <a:spAutoFit/>
          </a:bodyPr>
          <a:lstStyle/>
          <a:p>
            <a:r>
              <a:rPr lang="en-US" altLang="zh-CN" sz="2000" dirty="0" smtClean="0">
                <a:solidFill>
                  <a:schemeClr val="bg1"/>
                </a:solidFill>
                <a:latin typeface="Arial"/>
                <a:ea typeface="华文细黑"/>
                <a:cs typeface="Arial"/>
              </a:rPr>
              <a:t>Day 1			     Day 2</a:t>
            </a:r>
            <a:endParaRPr lang="en-US" sz="2000" dirty="0" smtClean="0">
              <a:solidFill>
                <a:schemeClr val="bg1"/>
              </a:solidFill>
              <a:latin typeface="Arial"/>
              <a:ea typeface="华文细黑"/>
              <a:cs typeface="Arial"/>
            </a:endParaRPr>
          </a:p>
        </p:txBody>
      </p:sp>
      <p:pic>
        <p:nvPicPr>
          <p:cNvPr id="51206" name="Picture 51205" descr="Chamber 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9204" y="1081116"/>
            <a:ext cx="2579192" cy="1926106"/>
          </a:xfrm>
          <a:prstGeom prst="rect">
            <a:avLst/>
          </a:prstGeom>
          <a:ln>
            <a:solidFill>
              <a:srgbClr val="FFFFFF"/>
            </a:solidFill>
          </a:ln>
        </p:spPr>
      </p:pic>
      <p:pic>
        <p:nvPicPr>
          <p:cNvPr id="51207" name="Picture 51206" descr="Chamber 2.jpg"/>
          <p:cNvPicPr>
            <a:picLocks noChangeAspect="1"/>
          </p:cNvPicPr>
          <p:nvPr/>
        </p:nvPicPr>
        <p:blipFill rotWithShape="1">
          <a:blip r:embed="rId6">
            <a:alphaModFix/>
            <a:extLst>
              <a:ext uri="{BEBA8EAE-BF5A-486C-A8C5-ECC9F3942E4B}">
                <a14:imgProps xmlns:a14="http://schemas.microsoft.com/office/drawing/2010/main">
                  <a14:imgLayer r:embed="rId7">
                    <a14:imgEffect>
                      <a14:brightnessContrast bright="-48000" contrast="40000"/>
                    </a14:imgEffect>
                  </a14:imgLayer>
                </a14:imgProps>
              </a:ext>
              <a:ext uri="{28A0092B-C50C-407E-A947-70E740481C1C}">
                <a14:useLocalDpi xmlns:a14="http://schemas.microsoft.com/office/drawing/2010/main" val="0"/>
              </a:ext>
            </a:extLst>
          </a:blip>
          <a:srcRect t="13560" b="15719"/>
          <a:stretch/>
        </p:blipFill>
        <p:spPr>
          <a:xfrm>
            <a:off x="6059204" y="3594970"/>
            <a:ext cx="2579192" cy="2442513"/>
          </a:xfrm>
          <a:prstGeom prst="rect">
            <a:avLst/>
          </a:prstGeom>
          <a:ln>
            <a:solidFill>
              <a:srgbClr val="FFFFFF"/>
            </a:solidFill>
          </a:ln>
        </p:spPr>
      </p:pic>
      <p:sp>
        <p:nvSpPr>
          <p:cNvPr id="179" name="TextBox 178"/>
          <p:cNvSpPr txBox="1"/>
          <p:nvPr/>
        </p:nvSpPr>
        <p:spPr>
          <a:xfrm>
            <a:off x="6698622" y="3021946"/>
            <a:ext cx="1300356" cy="400110"/>
          </a:xfrm>
          <a:prstGeom prst="rect">
            <a:avLst/>
          </a:prstGeom>
          <a:noFill/>
        </p:spPr>
        <p:txBody>
          <a:bodyPr wrap="none" rtlCol="0">
            <a:spAutoFit/>
          </a:bodyPr>
          <a:lstStyle/>
          <a:p>
            <a:r>
              <a:rPr lang="en-US" altLang="zh-CN" sz="2000" dirty="0" smtClean="0">
                <a:solidFill>
                  <a:schemeClr val="bg1"/>
                </a:solidFill>
                <a:latin typeface="Arial"/>
                <a:ea typeface="华文细黑"/>
                <a:cs typeface="Arial"/>
              </a:rPr>
              <a:t>Context A</a:t>
            </a:r>
            <a:endParaRPr lang="en-US" sz="2000" dirty="0" smtClean="0">
              <a:solidFill>
                <a:schemeClr val="bg1"/>
              </a:solidFill>
              <a:latin typeface="Arial"/>
              <a:ea typeface="华文细黑"/>
              <a:cs typeface="Arial"/>
            </a:endParaRPr>
          </a:p>
        </p:txBody>
      </p:sp>
      <p:sp>
        <p:nvSpPr>
          <p:cNvPr id="180" name="TextBox 179"/>
          <p:cNvSpPr txBox="1"/>
          <p:nvPr/>
        </p:nvSpPr>
        <p:spPr>
          <a:xfrm>
            <a:off x="6693350" y="6046709"/>
            <a:ext cx="1310901" cy="400110"/>
          </a:xfrm>
          <a:prstGeom prst="rect">
            <a:avLst/>
          </a:prstGeom>
          <a:noFill/>
        </p:spPr>
        <p:txBody>
          <a:bodyPr wrap="none" rtlCol="0">
            <a:spAutoFit/>
          </a:bodyPr>
          <a:lstStyle/>
          <a:p>
            <a:r>
              <a:rPr lang="en-US" altLang="zh-CN" sz="2000" dirty="0" smtClean="0">
                <a:solidFill>
                  <a:schemeClr val="bg1"/>
                </a:solidFill>
                <a:latin typeface="Arial"/>
                <a:ea typeface="华文细黑"/>
                <a:cs typeface="Arial"/>
              </a:rPr>
              <a:t>Context B</a:t>
            </a:r>
            <a:endParaRPr lang="en-US" sz="2000" dirty="0" smtClean="0">
              <a:solidFill>
                <a:schemeClr val="bg1"/>
              </a:solidFill>
              <a:latin typeface="Arial"/>
              <a:ea typeface="华文细黑"/>
              <a:cs typeface="Arial"/>
            </a:endParaRPr>
          </a:p>
        </p:txBody>
      </p:sp>
      <p:sp>
        <p:nvSpPr>
          <p:cNvPr id="2" name="TextBox 1"/>
          <p:cNvSpPr txBox="1"/>
          <p:nvPr/>
        </p:nvSpPr>
        <p:spPr>
          <a:xfrm>
            <a:off x="3968436" y="1970256"/>
            <a:ext cx="1238440" cy="461665"/>
          </a:xfrm>
          <a:prstGeom prst="rect">
            <a:avLst/>
          </a:prstGeom>
          <a:noFill/>
        </p:spPr>
        <p:txBody>
          <a:bodyPr wrap="none" rtlCol="0">
            <a:spAutoFit/>
          </a:bodyPr>
          <a:lstStyle/>
          <a:p>
            <a:r>
              <a:rPr lang="en-US" dirty="0" smtClean="0">
                <a:solidFill>
                  <a:srgbClr val="FFFF66"/>
                </a:solidFill>
              </a:rPr>
              <a:t>Freezing</a:t>
            </a:r>
            <a:endParaRPr lang="en-US" dirty="0">
              <a:solidFill>
                <a:srgbClr val="FFFF66"/>
              </a:solidFill>
            </a:endParaRPr>
          </a:p>
        </p:txBody>
      </p:sp>
      <p:sp>
        <p:nvSpPr>
          <p:cNvPr id="3" name="TextBox 2"/>
          <p:cNvSpPr txBox="1"/>
          <p:nvPr/>
        </p:nvSpPr>
        <p:spPr>
          <a:xfrm>
            <a:off x="3968436" y="3734684"/>
            <a:ext cx="1238440" cy="830997"/>
          </a:xfrm>
          <a:prstGeom prst="rect">
            <a:avLst/>
          </a:prstGeom>
          <a:noFill/>
        </p:spPr>
        <p:txBody>
          <a:bodyPr wrap="none" rtlCol="0">
            <a:spAutoFit/>
          </a:bodyPr>
          <a:lstStyle/>
          <a:p>
            <a:pPr algn="ctr"/>
            <a:r>
              <a:rPr lang="en-US" dirty="0" smtClean="0">
                <a:solidFill>
                  <a:srgbClr val="FFFF66"/>
                </a:solidFill>
              </a:rPr>
              <a:t>No</a:t>
            </a:r>
          </a:p>
          <a:p>
            <a:pPr algn="ctr"/>
            <a:r>
              <a:rPr lang="en-US" dirty="0" smtClean="0">
                <a:solidFill>
                  <a:srgbClr val="FFFF66"/>
                </a:solidFill>
              </a:rPr>
              <a:t>Freezing</a:t>
            </a:r>
            <a:endParaRPr lang="en-US" dirty="0">
              <a:solidFill>
                <a:srgbClr val="FFFF66"/>
              </a:solidFill>
            </a:endParaRPr>
          </a:p>
        </p:txBody>
      </p:sp>
    </p:spTree>
    <p:extLst>
      <p:ext uri="{BB962C8B-B14F-4D97-AF65-F5344CB8AC3E}">
        <p14:creationId xmlns:p14="http://schemas.microsoft.com/office/powerpoint/2010/main" val="31317042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0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20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120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20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0" grpId="0"/>
      <p:bldP spid="139" grpId="0"/>
      <p:bldP spid="170" grpId="0"/>
      <p:bldP spid="51203" grpId="0" animBg="1"/>
      <p:bldP spid="179" grpId="0"/>
      <p:bldP spid="180" grpId="0"/>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4114800" y="-228600"/>
            <a:ext cx="914400" cy="76200"/>
          </a:xfrm>
        </p:spPr>
        <p:txBody>
          <a:bodyPr/>
          <a:lstStyle/>
          <a:p>
            <a:r>
              <a:rPr lang="en-US" sz="900"/>
              <a:t>p.314</a:t>
            </a:r>
            <a:endParaRPr lang="en-US"/>
          </a:p>
        </p:txBody>
      </p:sp>
      <p:sp>
        <p:nvSpPr>
          <p:cNvPr id="71684" name="Text Box 4"/>
          <p:cNvSpPr txBox="1">
            <a:spLocks noChangeArrowheads="1"/>
          </p:cNvSpPr>
          <p:nvPr/>
        </p:nvSpPr>
        <p:spPr bwMode="auto">
          <a:xfrm>
            <a:off x="0" y="6575425"/>
            <a:ext cx="914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pPr>
            <a:r>
              <a:rPr lang="en-US" sz="1200">
                <a:solidFill>
                  <a:schemeClr val="accent2"/>
                </a:solidFill>
              </a:rPr>
              <a:t>W. W. Norton</a:t>
            </a:r>
          </a:p>
        </p:txBody>
      </p:sp>
      <p:pic>
        <p:nvPicPr>
          <p:cNvPr id="2" name="Picture 1"/>
          <p:cNvPicPr>
            <a:picLocks noChangeAspect="1"/>
          </p:cNvPicPr>
          <p:nvPr/>
        </p:nvPicPr>
        <p:blipFill>
          <a:blip r:embed="rId2"/>
          <a:stretch>
            <a:fillRect/>
          </a:stretch>
        </p:blipFill>
        <p:spPr>
          <a:xfrm>
            <a:off x="4849939" y="4648200"/>
            <a:ext cx="3930291" cy="1991582"/>
          </a:xfrm>
          <a:prstGeom prst="rect">
            <a:avLst/>
          </a:prstGeom>
          <a:solidFill>
            <a:srgbClr val="FFFFFF"/>
          </a:solidFill>
        </p:spPr>
      </p:pic>
      <p:sp>
        <p:nvSpPr>
          <p:cNvPr id="6" name="Title 1"/>
          <p:cNvSpPr txBox="1">
            <a:spLocks/>
          </p:cNvSpPr>
          <p:nvPr/>
        </p:nvSpPr>
        <p:spPr>
          <a:xfrm>
            <a:off x="457200" y="139700"/>
            <a:ext cx="8229600" cy="1003300"/>
          </a:xfrm>
          <a:prstGeom prst="rect">
            <a:avLst/>
          </a:prstGeom>
          <a:ln>
            <a:noFill/>
            <a:miter lim="800000"/>
            <a:headEnd/>
            <a:tailEnd/>
          </a:ln>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n-US" sz="3500" dirty="0" smtClean="0">
                <a:solidFill>
                  <a:srgbClr val="FFFF00"/>
                </a:solidFill>
                <a:latin typeface="Calibri" charset="0"/>
              </a:rPr>
              <a:t>Memory Consolidation</a:t>
            </a:r>
            <a:endParaRPr lang="en-US" sz="3500" dirty="0">
              <a:solidFill>
                <a:srgbClr val="FFFF00"/>
              </a:solidFill>
              <a:latin typeface="Calibri" charset="0"/>
            </a:endParaRPr>
          </a:p>
        </p:txBody>
      </p:sp>
      <p:pic>
        <p:nvPicPr>
          <p:cNvPr id="3" name="Picture 2"/>
          <p:cNvPicPr>
            <a:picLocks noChangeAspect="1"/>
          </p:cNvPicPr>
          <p:nvPr/>
        </p:nvPicPr>
        <p:blipFill>
          <a:blip r:embed="rId3"/>
          <a:stretch>
            <a:fillRect/>
          </a:stretch>
        </p:blipFill>
        <p:spPr>
          <a:xfrm>
            <a:off x="4849939" y="1143000"/>
            <a:ext cx="3930291" cy="3530600"/>
          </a:xfrm>
          <a:prstGeom prst="rect">
            <a:avLst/>
          </a:prstGeom>
          <a:solidFill>
            <a:srgbClr val="FFFFFF"/>
          </a:solidFill>
        </p:spPr>
      </p:pic>
      <p:sp>
        <p:nvSpPr>
          <p:cNvPr id="8" name="Rectangle 7"/>
          <p:cNvSpPr/>
          <p:nvPr/>
        </p:nvSpPr>
        <p:spPr>
          <a:xfrm>
            <a:off x="0" y="2006523"/>
            <a:ext cx="4457702" cy="3416320"/>
          </a:xfrm>
          <a:prstGeom prst="rect">
            <a:avLst/>
          </a:prstGeom>
        </p:spPr>
        <p:txBody>
          <a:bodyPr wrap="square">
            <a:spAutoFit/>
          </a:bodyPr>
          <a:lstStyle/>
          <a:p>
            <a:pPr marL="342900" indent="-342900">
              <a:buFont typeface="Arial"/>
              <a:buChar char="•"/>
            </a:pPr>
            <a:r>
              <a:rPr lang="en-US" i="1" dirty="0" smtClean="0">
                <a:solidFill>
                  <a:schemeClr val="bg1"/>
                </a:solidFill>
              </a:rPr>
              <a:t>Consolidation: </a:t>
            </a:r>
            <a:r>
              <a:rPr lang="en-US" dirty="0" smtClean="0">
                <a:solidFill>
                  <a:schemeClr val="bg1"/>
                </a:solidFill>
              </a:rPr>
              <a:t>The process by which memories become stabilized in our brains over time.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This stabilization process engages different brain regions depending on the age of the memory</a:t>
            </a:r>
            <a:endParaRPr lang="en-US" dirty="0">
              <a:solidFill>
                <a:schemeClr val="bg1"/>
              </a:solidFill>
            </a:endParaRPr>
          </a:p>
        </p:txBody>
      </p:sp>
      <p:sp>
        <p:nvSpPr>
          <p:cNvPr id="4" name="Rectangle 3"/>
          <p:cNvSpPr/>
          <p:nvPr/>
        </p:nvSpPr>
        <p:spPr>
          <a:xfrm>
            <a:off x="12700" y="6316617"/>
            <a:ext cx="4572000" cy="553998"/>
          </a:xfrm>
          <a:prstGeom prst="rect">
            <a:avLst/>
          </a:prstGeom>
        </p:spPr>
        <p:txBody>
          <a:bodyPr>
            <a:spAutoFit/>
          </a:bodyPr>
          <a:lstStyle/>
          <a:p>
            <a:r>
              <a:rPr lang="en-US" sz="1500" dirty="0">
                <a:solidFill>
                  <a:srgbClr val="FFFFFF"/>
                </a:solidFill>
              </a:rPr>
              <a:t>http://</a:t>
            </a:r>
            <a:r>
              <a:rPr lang="en-US" sz="1500" dirty="0" err="1">
                <a:solidFill>
                  <a:srgbClr val="FFFFFF"/>
                </a:solidFill>
              </a:rPr>
              <a:t>www.criticalcommons.org</a:t>
            </a:r>
            <a:r>
              <a:rPr lang="en-US" sz="1500" dirty="0">
                <a:solidFill>
                  <a:srgbClr val="FFFFFF"/>
                </a:solidFill>
              </a:rPr>
              <a:t>/Members/</a:t>
            </a:r>
            <a:r>
              <a:rPr lang="en-US" sz="1500" dirty="0" err="1">
                <a:solidFill>
                  <a:srgbClr val="FFFFFF"/>
                </a:solidFill>
              </a:rPr>
              <a:t>ccManager</a:t>
            </a:r>
            <a:r>
              <a:rPr lang="en-US" sz="1500" dirty="0">
                <a:solidFill>
                  <a:srgbClr val="FFFFFF"/>
                </a:solidFill>
              </a:rPr>
              <a:t>/clips/eternalSunshineMemoryErase.mp4/view</a:t>
            </a:r>
          </a:p>
        </p:txBody>
      </p:sp>
      <p:sp>
        <p:nvSpPr>
          <p:cNvPr id="5" name="TextBox 4"/>
          <p:cNvSpPr txBox="1"/>
          <p:nvPr/>
        </p:nvSpPr>
        <p:spPr>
          <a:xfrm>
            <a:off x="800100" y="5916507"/>
            <a:ext cx="2217474" cy="400110"/>
          </a:xfrm>
          <a:prstGeom prst="rect">
            <a:avLst/>
          </a:prstGeom>
          <a:noFill/>
        </p:spPr>
        <p:txBody>
          <a:bodyPr wrap="none" rtlCol="0">
            <a:spAutoFit/>
          </a:bodyPr>
          <a:lstStyle/>
          <a:p>
            <a:r>
              <a:rPr lang="en-US" sz="2000" dirty="0" smtClean="0">
                <a:solidFill>
                  <a:srgbClr val="32A5DD"/>
                </a:solidFill>
              </a:rPr>
              <a:t>Mapping memories</a:t>
            </a:r>
            <a:endParaRPr lang="en-US" sz="2000" dirty="0">
              <a:solidFill>
                <a:srgbClr val="32A5DD"/>
              </a:solidFill>
            </a:endParaRPr>
          </a:p>
        </p:txBody>
      </p:sp>
    </p:spTree>
    <p:extLst>
      <p:ext uri="{BB962C8B-B14F-4D97-AF65-F5344CB8AC3E}">
        <p14:creationId xmlns:p14="http://schemas.microsoft.com/office/powerpoint/2010/main" val="4176458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4114800" y="-228600"/>
            <a:ext cx="914400" cy="76200"/>
          </a:xfrm>
        </p:spPr>
        <p:txBody>
          <a:bodyPr/>
          <a:lstStyle/>
          <a:p>
            <a:r>
              <a:rPr lang="en-US" sz="900"/>
              <a:t>p.314</a:t>
            </a:r>
            <a:endParaRPr lang="en-US"/>
          </a:p>
        </p:txBody>
      </p:sp>
      <p:sp>
        <p:nvSpPr>
          <p:cNvPr id="6" name="Title 1"/>
          <p:cNvSpPr txBox="1">
            <a:spLocks/>
          </p:cNvSpPr>
          <p:nvPr/>
        </p:nvSpPr>
        <p:spPr>
          <a:xfrm>
            <a:off x="457200" y="139700"/>
            <a:ext cx="8229600" cy="1003300"/>
          </a:xfrm>
          <a:prstGeom prst="rect">
            <a:avLst/>
          </a:prstGeom>
          <a:ln>
            <a:noFill/>
            <a:miter lim="800000"/>
            <a:headEnd/>
            <a:tailEnd/>
          </a:ln>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n-US" sz="3500" dirty="0" smtClean="0">
                <a:solidFill>
                  <a:srgbClr val="FFFF00"/>
                </a:solidFill>
                <a:latin typeface="Calibri" charset="0"/>
              </a:rPr>
              <a:t>Propose an experiment that would test this hypothesis of consolidation</a:t>
            </a:r>
            <a:endParaRPr lang="en-US" sz="3500" dirty="0">
              <a:solidFill>
                <a:srgbClr val="FFFF00"/>
              </a:solidFill>
              <a:latin typeface="Calibri" charset="0"/>
            </a:endParaRPr>
          </a:p>
        </p:txBody>
      </p:sp>
      <p:sp>
        <p:nvSpPr>
          <p:cNvPr id="4" name="Rectangle 3"/>
          <p:cNvSpPr/>
          <p:nvPr/>
        </p:nvSpPr>
        <p:spPr>
          <a:xfrm>
            <a:off x="2273300" y="5835591"/>
            <a:ext cx="4572000" cy="323165"/>
          </a:xfrm>
          <a:prstGeom prst="rect">
            <a:avLst/>
          </a:prstGeom>
        </p:spPr>
        <p:txBody>
          <a:bodyPr>
            <a:spAutoFit/>
          </a:bodyPr>
          <a:lstStyle/>
          <a:p>
            <a:r>
              <a:rPr lang="en-US" sz="1500" dirty="0">
                <a:solidFill>
                  <a:srgbClr val="FFFFFF"/>
                </a:solidFill>
              </a:rPr>
              <a:t>http://</a:t>
            </a:r>
            <a:r>
              <a:rPr lang="en-US" sz="1500" dirty="0" err="1">
                <a:solidFill>
                  <a:srgbClr val="FFFFFF"/>
                </a:solidFill>
              </a:rPr>
              <a:t>www.youtube.com</a:t>
            </a:r>
            <a:r>
              <a:rPr lang="en-US" sz="1500" dirty="0">
                <a:solidFill>
                  <a:srgbClr val="FFFFFF"/>
                </a:solidFill>
              </a:rPr>
              <a:t>/</a:t>
            </a:r>
            <a:r>
              <a:rPr lang="en-US" sz="1500" dirty="0" err="1">
                <a:solidFill>
                  <a:srgbClr val="FFFFFF"/>
                </a:solidFill>
              </a:rPr>
              <a:t>watch?v</a:t>
            </a:r>
            <a:r>
              <a:rPr lang="en-US" sz="1500" dirty="0">
                <a:solidFill>
                  <a:srgbClr val="FFFFFF"/>
                </a:solidFill>
              </a:rPr>
              <a:t>=Wz6Adofmjyc</a:t>
            </a:r>
          </a:p>
        </p:txBody>
      </p:sp>
      <p:sp>
        <p:nvSpPr>
          <p:cNvPr id="5" name="TextBox 4"/>
          <p:cNvSpPr txBox="1"/>
          <p:nvPr/>
        </p:nvSpPr>
        <p:spPr>
          <a:xfrm>
            <a:off x="2743200" y="5467747"/>
            <a:ext cx="3328681" cy="400110"/>
          </a:xfrm>
          <a:prstGeom prst="rect">
            <a:avLst/>
          </a:prstGeom>
          <a:noFill/>
        </p:spPr>
        <p:txBody>
          <a:bodyPr wrap="none" rtlCol="0">
            <a:spAutoFit/>
          </a:bodyPr>
          <a:lstStyle/>
          <a:p>
            <a:r>
              <a:rPr lang="en-US" sz="2000" dirty="0" smtClean="0">
                <a:solidFill>
                  <a:srgbClr val="2A92DD"/>
                </a:solidFill>
              </a:rPr>
              <a:t>Eternal Sunshine Memory Clip</a:t>
            </a:r>
            <a:endParaRPr lang="en-US" sz="2000" dirty="0">
              <a:solidFill>
                <a:srgbClr val="2A92DD"/>
              </a:solidFill>
            </a:endParaRPr>
          </a:p>
        </p:txBody>
      </p:sp>
      <p:pic>
        <p:nvPicPr>
          <p:cNvPr id="7" name="Picture 6"/>
          <p:cNvPicPr>
            <a:picLocks noChangeAspect="1"/>
          </p:cNvPicPr>
          <p:nvPr/>
        </p:nvPicPr>
        <p:blipFill>
          <a:blip r:embed="rId3"/>
          <a:stretch>
            <a:fillRect/>
          </a:stretch>
        </p:blipFill>
        <p:spPr>
          <a:xfrm>
            <a:off x="1727200" y="1447386"/>
            <a:ext cx="5309881" cy="3823114"/>
          </a:xfrm>
          <a:prstGeom prst="rect">
            <a:avLst/>
          </a:prstGeom>
        </p:spPr>
      </p:pic>
    </p:spTree>
    <p:extLst>
      <p:ext uri="{BB962C8B-B14F-4D97-AF65-F5344CB8AC3E}">
        <p14:creationId xmlns:p14="http://schemas.microsoft.com/office/powerpoint/2010/main" val="84236450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39700"/>
            <a:ext cx="8229600" cy="1003300"/>
          </a:xfrm>
          <a:prstGeom prst="rect">
            <a:avLst/>
          </a:prstGeom>
          <a:ln>
            <a:noFill/>
            <a:miter lim="800000"/>
            <a:headEnd/>
            <a:tailEnd/>
          </a:ln>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n-US" sz="3500" dirty="0" smtClean="0">
                <a:solidFill>
                  <a:srgbClr val="FFFF00"/>
                </a:solidFill>
                <a:latin typeface="Calibri" charset="0"/>
              </a:rPr>
              <a:t>Consolidation and making new proteins</a:t>
            </a:r>
            <a:endParaRPr lang="en-US" sz="3500" dirty="0">
              <a:solidFill>
                <a:srgbClr val="FFFF00"/>
              </a:solidFill>
              <a:latin typeface="Calibri" charset="0"/>
            </a:endParaRPr>
          </a:p>
        </p:txBody>
      </p:sp>
      <p:pic>
        <p:nvPicPr>
          <p:cNvPr id="4" name="Picture 3"/>
          <p:cNvPicPr>
            <a:picLocks noChangeAspect="1"/>
          </p:cNvPicPr>
          <p:nvPr/>
        </p:nvPicPr>
        <p:blipFill>
          <a:blip r:embed="rId2"/>
          <a:stretch>
            <a:fillRect/>
          </a:stretch>
        </p:blipFill>
        <p:spPr>
          <a:xfrm>
            <a:off x="4610100" y="4737023"/>
            <a:ext cx="4505093" cy="1828800"/>
          </a:xfrm>
          <a:prstGeom prst="rect">
            <a:avLst/>
          </a:prstGeom>
          <a:solidFill>
            <a:srgbClr val="FFFFFF"/>
          </a:solidFill>
        </p:spPr>
      </p:pic>
      <p:pic>
        <p:nvPicPr>
          <p:cNvPr id="5" name="Picture 4"/>
          <p:cNvPicPr>
            <a:picLocks noChangeAspect="1"/>
          </p:cNvPicPr>
          <p:nvPr/>
        </p:nvPicPr>
        <p:blipFill>
          <a:blip r:embed="rId3"/>
          <a:stretch>
            <a:fillRect/>
          </a:stretch>
        </p:blipFill>
        <p:spPr>
          <a:xfrm>
            <a:off x="4597400" y="1358823"/>
            <a:ext cx="4521200" cy="3390900"/>
          </a:xfrm>
          <a:prstGeom prst="rect">
            <a:avLst/>
          </a:prstGeom>
        </p:spPr>
      </p:pic>
      <p:sp>
        <p:nvSpPr>
          <p:cNvPr id="7" name="Rectangle 6"/>
          <p:cNvSpPr/>
          <p:nvPr/>
        </p:nvSpPr>
        <p:spPr>
          <a:xfrm>
            <a:off x="0" y="1358823"/>
            <a:ext cx="4457702" cy="5262979"/>
          </a:xfrm>
          <a:prstGeom prst="rect">
            <a:avLst/>
          </a:prstGeom>
        </p:spPr>
        <p:txBody>
          <a:bodyPr wrap="square">
            <a:spAutoFit/>
          </a:bodyPr>
          <a:lstStyle/>
          <a:p>
            <a:pPr marL="342900" indent="-342900">
              <a:buFont typeface="Arial"/>
              <a:buChar char="•"/>
            </a:pPr>
            <a:r>
              <a:rPr lang="en-US" i="1" dirty="0" err="1" smtClean="0">
                <a:solidFill>
                  <a:schemeClr val="bg1"/>
                </a:solidFill>
              </a:rPr>
              <a:t>Anisomycin</a:t>
            </a:r>
            <a:r>
              <a:rPr lang="en-US" i="1" dirty="0" smtClean="0">
                <a:solidFill>
                  <a:schemeClr val="bg1"/>
                </a:solidFill>
              </a:rPr>
              <a:t>: </a:t>
            </a:r>
            <a:r>
              <a:rPr lang="en-US" dirty="0" smtClean="0">
                <a:solidFill>
                  <a:schemeClr val="bg1"/>
                </a:solidFill>
              </a:rPr>
              <a:t>A protein synthesis blocker</a:t>
            </a:r>
          </a:p>
          <a:p>
            <a:pPr marL="342900" indent="-342900">
              <a:buFont typeface="Arial"/>
              <a:buChar char="•"/>
            </a:pPr>
            <a:endParaRPr lang="en-US" dirty="0">
              <a:solidFill>
                <a:schemeClr val="bg1"/>
              </a:solidFill>
            </a:endParaRPr>
          </a:p>
          <a:p>
            <a:pPr marL="342900" indent="-342900">
              <a:buFont typeface="Arial"/>
              <a:buChar char="•"/>
            </a:pPr>
            <a:r>
              <a:rPr lang="en-US" dirty="0" smtClean="0">
                <a:solidFill>
                  <a:schemeClr val="bg1"/>
                </a:solidFill>
              </a:rPr>
              <a:t>The formation of new memories requires the formation of new proteins to “strengthen” the connections between brain cells. </a:t>
            </a:r>
          </a:p>
          <a:p>
            <a:pPr marL="342900" indent="-342900">
              <a:buFont typeface="Arial"/>
              <a:buChar char="•"/>
            </a:pPr>
            <a:endParaRPr lang="en-US" dirty="0">
              <a:solidFill>
                <a:schemeClr val="bg1"/>
              </a:solidFill>
            </a:endParaRPr>
          </a:p>
          <a:p>
            <a:pPr marL="342900" indent="-342900">
              <a:buFont typeface="Arial"/>
              <a:buChar char="•"/>
            </a:pPr>
            <a:r>
              <a:rPr lang="en-US" dirty="0" err="1" smtClean="0">
                <a:solidFill>
                  <a:schemeClr val="bg1"/>
                </a:solidFill>
              </a:rPr>
              <a:t>Hebb’s</a:t>
            </a:r>
            <a:r>
              <a:rPr lang="en-US" dirty="0" smtClean="0">
                <a:solidFill>
                  <a:schemeClr val="bg1"/>
                </a:solidFill>
              </a:rPr>
              <a:t> Rule: Neurons that fire together wire together. </a:t>
            </a:r>
          </a:p>
          <a:p>
            <a:pPr marL="342900" indent="-342900">
              <a:buFont typeface="Arial"/>
              <a:buChar char="•"/>
            </a:pPr>
            <a:endParaRPr lang="en-US" dirty="0">
              <a:solidFill>
                <a:schemeClr val="bg1"/>
              </a:solidFill>
            </a:endParaRPr>
          </a:p>
          <a:p>
            <a:pPr marL="342900" indent="-342900">
              <a:buFont typeface="Arial"/>
              <a:buChar char="•"/>
            </a:pPr>
            <a:r>
              <a:rPr lang="en-US" dirty="0" smtClean="0">
                <a:solidFill>
                  <a:schemeClr val="bg1"/>
                </a:solidFill>
              </a:rPr>
              <a:t>It’s this “wiring” that requires protein synthesis</a:t>
            </a:r>
            <a:endParaRPr lang="en-US" dirty="0">
              <a:solidFill>
                <a:schemeClr val="bg1"/>
              </a:solidFill>
            </a:endParaRPr>
          </a:p>
        </p:txBody>
      </p:sp>
    </p:spTree>
    <p:extLst>
      <p:ext uri="{BB962C8B-B14F-4D97-AF65-F5344CB8AC3E}">
        <p14:creationId xmlns:p14="http://schemas.microsoft.com/office/powerpoint/2010/main" val="40955836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143826</TotalTime>
  <Words>573</Words>
  <Application>Microsoft Macintosh PowerPoint</Application>
  <PresentationFormat>On-screen Show (4:3)</PresentationFormat>
  <Paragraphs>114</Paragraphs>
  <Slides>19</Slides>
  <Notes>7</Notes>
  <HiddenSlides>1</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Allocating and manipulating memories</vt:lpstr>
      <vt:lpstr>Today’s Forecast</vt:lpstr>
      <vt:lpstr>PowerPoint Presentation</vt:lpstr>
      <vt:lpstr>Behavioral Test: Fear Conditioning</vt:lpstr>
      <vt:lpstr>p.314</vt:lpstr>
      <vt:lpstr>p.314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Memories we’d like to erase</vt:lpstr>
      <vt:lpstr>PowerPoint Presentation</vt:lpstr>
      <vt:lpstr>Group Project</vt:lpstr>
      <vt:lpstr>Name that brain area!</vt:lpstr>
    </vt:vector>
  </TitlesOfParts>
  <Company>Boston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Lord of the Engrams</dc:title>
  <dc:creator>Steve Ramirez</dc:creator>
  <cp:lastModifiedBy>Steve Ramirez</cp:lastModifiedBy>
  <cp:revision>1041</cp:revision>
  <dcterms:created xsi:type="dcterms:W3CDTF">2012-05-14T19:34:42Z</dcterms:created>
  <dcterms:modified xsi:type="dcterms:W3CDTF">2014-02-04T16:21:08Z</dcterms:modified>
</cp:coreProperties>
</file>